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0" r:id="rId4"/>
    <p:sldId id="261" r:id="rId5"/>
    <p:sldId id="263" r:id="rId6"/>
    <p:sldId id="265" r:id="rId7"/>
    <p:sldId id="268" r:id="rId8"/>
    <p:sldId id="269" r:id="rId9"/>
    <p:sldId id="271" r:id="rId10"/>
    <p:sldId id="273" r:id="rId11"/>
    <p:sldId id="275" r:id="rId12"/>
    <p:sldId id="278" r:id="rId13"/>
    <p:sldId id="279" r:id="rId14"/>
    <p:sldId id="281" r:id="rId15"/>
    <p:sldId id="283" r:id="rId16"/>
    <p:sldId id="285" r:id="rId17"/>
    <p:sldId id="287" r:id="rId18"/>
    <p:sldId id="290" r:id="rId19"/>
    <p:sldId id="292" r:id="rId20"/>
    <p:sldId id="294" r:id="rId21"/>
    <p:sldId id="296" r:id="rId22"/>
    <p:sldId id="298" r:id="rId23"/>
    <p:sldId id="299" r:id="rId24"/>
    <p:sldId id="257" r:id="rId25"/>
    <p:sldId id="300" r:id="rId26"/>
    <p:sldId id="259" r:id="rId27"/>
    <p:sldId id="301" r:id="rId28"/>
    <p:sldId id="262" r:id="rId29"/>
    <p:sldId id="302" r:id="rId30"/>
    <p:sldId id="319" r:id="rId31"/>
    <p:sldId id="303" r:id="rId32"/>
    <p:sldId id="266" r:id="rId33"/>
    <p:sldId id="304" r:id="rId34"/>
    <p:sldId id="267" r:id="rId35"/>
    <p:sldId id="305" r:id="rId36"/>
    <p:sldId id="270" r:id="rId37"/>
    <p:sldId id="306" r:id="rId38"/>
    <p:sldId id="272" r:id="rId39"/>
    <p:sldId id="307" r:id="rId40"/>
    <p:sldId id="274" r:id="rId41"/>
    <p:sldId id="308" r:id="rId42"/>
    <p:sldId id="276" r:id="rId43"/>
    <p:sldId id="309" r:id="rId44"/>
    <p:sldId id="277" r:id="rId45"/>
    <p:sldId id="310" r:id="rId46"/>
    <p:sldId id="280" r:id="rId47"/>
    <p:sldId id="311" r:id="rId48"/>
    <p:sldId id="282" r:id="rId49"/>
    <p:sldId id="312" r:id="rId50"/>
    <p:sldId id="284" r:id="rId51"/>
    <p:sldId id="313" r:id="rId52"/>
    <p:sldId id="286" r:id="rId53"/>
    <p:sldId id="314" r:id="rId54"/>
    <p:sldId id="288" r:id="rId55"/>
    <p:sldId id="315" r:id="rId56"/>
    <p:sldId id="291" r:id="rId57"/>
    <p:sldId id="316" r:id="rId58"/>
    <p:sldId id="293" r:id="rId59"/>
    <p:sldId id="317" r:id="rId60"/>
    <p:sldId id="295" r:id="rId61"/>
    <p:sldId id="318" r:id="rId62"/>
    <p:sldId id="297" r:id="rId63"/>
    <p:sldId id="320"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a:srgbClr val="FF3300"/>
    <a:srgbClr val="99CCFF"/>
    <a:srgbClr val="66FFFF"/>
    <a:srgbClr val="800000"/>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76" autoAdjust="0"/>
    <p:restoredTop sz="94660"/>
  </p:normalViewPr>
  <p:slideViewPr>
    <p:cSldViewPr>
      <p:cViewPr varScale="1">
        <p:scale>
          <a:sx n="111" d="100"/>
          <a:sy n="111" d="100"/>
        </p:scale>
        <p:origin x="-1626"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A66CD44-8F60-458D-9E3D-6C83D1C98854}" type="datetimeFigureOut">
              <a:rPr lang="en-GB" smtClean="0"/>
              <a:t>12/04/2018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0D871E-90B7-42A5-975C-C2FF869FC4A9}" type="slidenum">
              <a:rPr lang="en-GB" smtClean="0"/>
              <a:t>‹#›</a:t>
            </a:fld>
            <a:endParaRPr lang="en-GB"/>
          </a:p>
        </p:txBody>
      </p:sp>
    </p:spTree>
    <p:extLst>
      <p:ext uri="{BB962C8B-B14F-4D97-AF65-F5344CB8AC3E}">
        <p14:creationId xmlns:p14="http://schemas.microsoft.com/office/powerpoint/2010/main" val="613529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A66CD44-8F60-458D-9E3D-6C83D1C98854}" type="datetimeFigureOut">
              <a:rPr lang="en-GB" smtClean="0"/>
              <a:t>12/04/2018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0D871E-90B7-42A5-975C-C2FF869FC4A9}" type="slidenum">
              <a:rPr lang="en-GB" smtClean="0"/>
              <a:t>‹#›</a:t>
            </a:fld>
            <a:endParaRPr lang="en-GB"/>
          </a:p>
        </p:txBody>
      </p:sp>
    </p:spTree>
    <p:extLst>
      <p:ext uri="{BB962C8B-B14F-4D97-AF65-F5344CB8AC3E}">
        <p14:creationId xmlns:p14="http://schemas.microsoft.com/office/powerpoint/2010/main" val="1258648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A66CD44-8F60-458D-9E3D-6C83D1C98854}" type="datetimeFigureOut">
              <a:rPr lang="en-GB" smtClean="0"/>
              <a:t>12/04/2018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0D871E-90B7-42A5-975C-C2FF869FC4A9}" type="slidenum">
              <a:rPr lang="en-GB" smtClean="0"/>
              <a:t>‹#›</a:t>
            </a:fld>
            <a:endParaRPr lang="en-GB"/>
          </a:p>
        </p:txBody>
      </p:sp>
    </p:spTree>
    <p:extLst>
      <p:ext uri="{BB962C8B-B14F-4D97-AF65-F5344CB8AC3E}">
        <p14:creationId xmlns:p14="http://schemas.microsoft.com/office/powerpoint/2010/main" val="2741298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A66CD44-8F60-458D-9E3D-6C83D1C98854}" type="datetimeFigureOut">
              <a:rPr lang="en-GB" smtClean="0"/>
              <a:t>12/04/2018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0D871E-90B7-42A5-975C-C2FF869FC4A9}" type="slidenum">
              <a:rPr lang="en-GB" smtClean="0"/>
              <a:t>‹#›</a:t>
            </a:fld>
            <a:endParaRPr lang="en-GB"/>
          </a:p>
        </p:txBody>
      </p:sp>
    </p:spTree>
    <p:extLst>
      <p:ext uri="{BB962C8B-B14F-4D97-AF65-F5344CB8AC3E}">
        <p14:creationId xmlns:p14="http://schemas.microsoft.com/office/powerpoint/2010/main" val="2010432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66CD44-8F60-458D-9E3D-6C83D1C98854}" type="datetimeFigureOut">
              <a:rPr lang="en-GB" smtClean="0"/>
              <a:t>12/04/2018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0D871E-90B7-42A5-975C-C2FF869FC4A9}" type="slidenum">
              <a:rPr lang="en-GB" smtClean="0"/>
              <a:t>‹#›</a:t>
            </a:fld>
            <a:endParaRPr lang="en-GB"/>
          </a:p>
        </p:txBody>
      </p:sp>
    </p:spTree>
    <p:extLst>
      <p:ext uri="{BB962C8B-B14F-4D97-AF65-F5344CB8AC3E}">
        <p14:creationId xmlns:p14="http://schemas.microsoft.com/office/powerpoint/2010/main" val="2288675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A66CD44-8F60-458D-9E3D-6C83D1C98854}" type="datetimeFigureOut">
              <a:rPr lang="en-GB" smtClean="0"/>
              <a:t>12/04/2018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10D871E-90B7-42A5-975C-C2FF869FC4A9}" type="slidenum">
              <a:rPr lang="en-GB" smtClean="0"/>
              <a:t>‹#›</a:t>
            </a:fld>
            <a:endParaRPr lang="en-GB"/>
          </a:p>
        </p:txBody>
      </p:sp>
    </p:spTree>
    <p:extLst>
      <p:ext uri="{BB962C8B-B14F-4D97-AF65-F5344CB8AC3E}">
        <p14:creationId xmlns:p14="http://schemas.microsoft.com/office/powerpoint/2010/main" val="1195328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A66CD44-8F60-458D-9E3D-6C83D1C98854}" type="datetimeFigureOut">
              <a:rPr lang="en-GB" smtClean="0"/>
              <a:t>12/04/2018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10D871E-90B7-42A5-975C-C2FF869FC4A9}" type="slidenum">
              <a:rPr lang="en-GB" smtClean="0"/>
              <a:t>‹#›</a:t>
            </a:fld>
            <a:endParaRPr lang="en-GB"/>
          </a:p>
        </p:txBody>
      </p:sp>
    </p:spTree>
    <p:extLst>
      <p:ext uri="{BB962C8B-B14F-4D97-AF65-F5344CB8AC3E}">
        <p14:creationId xmlns:p14="http://schemas.microsoft.com/office/powerpoint/2010/main" val="3823300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A66CD44-8F60-458D-9E3D-6C83D1C98854}" type="datetimeFigureOut">
              <a:rPr lang="en-GB" smtClean="0"/>
              <a:t>12/04/2018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10D871E-90B7-42A5-975C-C2FF869FC4A9}" type="slidenum">
              <a:rPr lang="en-GB" smtClean="0"/>
              <a:t>‹#›</a:t>
            </a:fld>
            <a:endParaRPr lang="en-GB"/>
          </a:p>
        </p:txBody>
      </p:sp>
    </p:spTree>
    <p:extLst>
      <p:ext uri="{BB962C8B-B14F-4D97-AF65-F5344CB8AC3E}">
        <p14:creationId xmlns:p14="http://schemas.microsoft.com/office/powerpoint/2010/main" val="843283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66CD44-8F60-458D-9E3D-6C83D1C98854}" type="datetimeFigureOut">
              <a:rPr lang="en-GB" smtClean="0"/>
              <a:t>12/04/2018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10D871E-90B7-42A5-975C-C2FF869FC4A9}" type="slidenum">
              <a:rPr lang="en-GB" smtClean="0"/>
              <a:t>‹#›</a:t>
            </a:fld>
            <a:endParaRPr lang="en-GB"/>
          </a:p>
        </p:txBody>
      </p:sp>
    </p:spTree>
    <p:extLst>
      <p:ext uri="{BB962C8B-B14F-4D97-AF65-F5344CB8AC3E}">
        <p14:creationId xmlns:p14="http://schemas.microsoft.com/office/powerpoint/2010/main" val="1906280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66CD44-8F60-458D-9E3D-6C83D1C98854}" type="datetimeFigureOut">
              <a:rPr lang="en-GB" smtClean="0"/>
              <a:t>12/04/2018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10D871E-90B7-42A5-975C-C2FF869FC4A9}" type="slidenum">
              <a:rPr lang="en-GB" smtClean="0"/>
              <a:t>‹#›</a:t>
            </a:fld>
            <a:endParaRPr lang="en-GB"/>
          </a:p>
        </p:txBody>
      </p:sp>
    </p:spTree>
    <p:extLst>
      <p:ext uri="{BB962C8B-B14F-4D97-AF65-F5344CB8AC3E}">
        <p14:creationId xmlns:p14="http://schemas.microsoft.com/office/powerpoint/2010/main" val="214951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66CD44-8F60-458D-9E3D-6C83D1C98854}" type="datetimeFigureOut">
              <a:rPr lang="en-GB" smtClean="0"/>
              <a:t>12/04/2018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10D871E-90B7-42A5-975C-C2FF869FC4A9}" type="slidenum">
              <a:rPr lang="en-GB" smtClean="0"/>
              <a:t>‹#›</a:t>
            </a:fld>
            <a:endParaRPr lang="en-GB"/>
          </a:p>
        </p:txBody>
      </p:sp>
    </p:spTree>
    <p:extLst>
      <p:ext uri="{BB962C8B-B14F-4D97-AF65-F5344CB8AC3E}">
        <p14:creationId xmlns:p14="http://schemas.microsoft.com/office/powerpoint/2010/main" val="2243850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66CD44-8F60-458D-9E3D-6C83D1C98854}" type="datetimeFigureOut">
              <a:rPr lang="en-GB" smtClean="0"/>
              <a:t>12/04/2018</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0D871E-90B7-42A5-975C-C2FF869FC4A9}" type="slidenum">
              <a:rPr lang="en-GB" smtClean="0"/>
              <a:t>‹#›</a:t>
            </a:fld>
            <a:endParaRPr lang="en-GB"/>
          </a:p>
        </p:txBody>
      </p:sp>
    </p:spTree>
    <p:extLst>
      <p:ext uri="{BB962C8B-B14F-4D97-AF65-F5344CB8AC3E}">
        <p14:creationId xmlns:p14="http://schemas.microsoft.com/office/powerpoint/2010/main" val="18832558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23.wdp"/><Relationship Id="rId13" Type="http://schemas.microsoft.com/office/2007/relationships/hdphoto" Target="../media/hdphoto25.wdp"/><Relationship Id="rId3" Type="http://schemas.openxmlformats.org/officeDocument/2006/relationships/image" Target="../media/image35.png"/><Relationship Id="rId7" Type="http://schemas.openxmlformats.org/officeDocument/2006/relationships/image" Target="../media/image37.png"/><Relationship Id="rId12" Type="http://schemas.openxmlformats.org/officeDocument/2006/relationships/image" Target="../media/image39.png"/><Relationship Id="rId2" Type="http://schemas.openxmlformats.org/officeDocument/2006/relationships/image" Target="../media/image1.jpeg"/><Relationship Id="rId16" Type="http://schemas.microsoft.com/office/2007/relationships/hdphoto" Target="../media/hdphoto26.wdp"/><Relationship Id="rId1" Type="http://schemas.openxmlformats.org/officeDocument/2006/relationships/slideLayout" Target="../slideLayouts/slideLayout7.xml"/><Relationship Id="rId6" Type="http://schemas.microsoft.com/office/2007/relationships/hdphoto" Target="../media/hdphoto22.wdp"/><Relationship Id="rId11" Type="http://schemas.microsoft.com/office/2007/relationships/hdphoto" Target="../media/hdphoto24.wdp"/><Relationship Id="rId5" Type="http://schemas.openxmlformats.org/officeDocument/2006/relationships/image" Target="../media/image36.png"/><Relationship Id="rId15" Type="http://schemas.openxmlformats.org/officeDocument/2006/relationships/image" Target="../media/image40.png"/><Relationship Id="rId10" Type="http://schemas.openxmlformats.org/officeDocument/2006/relationships/image" Target="../media/image38.png"/><Relationship Id="rId4" Type="http://schemas.openxmlformats.org/officeDocument/2006/relationships/hyperlink" Target="https://www.google.co.uk/url?sa=i&amp;rct=j&amp;q=&amp;esrc=s&amp;source=images&amp;cd=&amp;cad=rja&amp;uact=8&amp;ved=0ahUKEwjHsL3EyYHVAhXEiRoKHdOhAmIQjRwIBw&amp;url=https://commons.wikimedia.org/wiki/File:Ostraka_prepared_for_an_ostracism_of_Themistocles_from_a_well_on_the_north_slope_of_the_Acropolis,_482_BC,_Museum_of_the_Ancient_Agora,_Athens,_Greece_(14103092733).jpg&amp;psig=AFQjCNEfx-noMGmwXf5QwuFvgJ37xMvbxw&amp;ust=1499874337078277" TargetMode="External"/><Relationship Id="rId9" Type="http://schemas.openxmlformats.org/officeDocument/2006/relationships/hyperlink" Target="https://www.google.co.uk/url?sa=i&amp;rct=j&amp;q=&amp;esrc=s&amp;source=images&amp;cd=&amp;cad=rja&amp;uact=8&amp;ved=0ahUKEwjKwq71yoHVAhVCXhoKHcaXCWUQjRwIBw&amp;url=https://www.pinterest.com/pin/318629742361848788/&amp;psig=AFQjCNEd5zMtrY1nEgLOkJxW5H_KYNB33Q&amp;ust=1499874689438968" TargetMode="External"/><Relationship Id="rId14" Type="http://schemas.openxmlformats.org/officeDocument/2006/relationships/hyperlink" Target="https://www.google.co.uk/url?sa=i&amp;rct=j&amp;q=&amp;esrc=s&amp;source=images&amp;cd=&amp;cad=rja&amp;uact=8&amp;ved=0ahUKEwiVk8bdy4HVAhXGCBoKHRVJCl4QjRwIBw&amp;url=https://www.pinterest.com/pin/558376053772580412/&amp;psig=AFQjCNG2N6vZ0dyGbdIPiCYbuUMjK8ge9w&amp;ust=1499874852810599"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13" Type="http://schemas.microsoft.com/office/2007/relationships/hdphoto" Target="../media/hdphoto31.wdp"/><Relationship Id="rId3" Type="http://schemas.openxmlformats.org/officeDocument/2006/relationships/hyperlink" Target="http://www.google.co.uk/url?sa=i&amp;rct=j&amp;q=&amp;esrc=s&amp;source=images&amp;cd=&amp;cad=rja&amp;uact=8&amp;ved=0ahUKEwjL4YaC0JDVAhWIAsAKHZHkDo0QjRwIBw&amp;url=http://www.materialy.borec.cz/panska/recko.html&amp;psig=AFQjCNFHTr9WUJv5DpHtCRNLvPHNPVVL3g&amp;ust=1500391350724639" TargetMode="External"/><Relationship Id="rId7" Type="http://schemas.microsoft.com/office/2007/relationships/hdphoto" Target="../media/hdphoto28.wdp"/><Relationship Id="rId12" Type="http://schemas.openxmlformats.org/officeDocument/2006/relationships/image" Target="../media/image4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2.png"/><Relationship Id="rId11" Type="http://schemas.microsoft.com/office/2007/relationships/hdphoto" Target="../media/hdphoto30.wdp"/><Relationship Id="rId5" Type="http://schemas.microsoft.com/office/2007/relationships/hdphoto" Target="../media/hdphoto27.wdp"/><Relationship Id="rId15" Type="http://schemas.microsoft.com/office/2007/relationships/hdphoto" Target="../media/hdphoto32.wdp"/><Relationship Id="rId10" Type="http://schemas.openxmlformats.org/officeDocument/2006/relationships/image" Target="../media/image44.png"/><Relationship Id="rId4" Type="http://schemas.openxmlformats.org/officeDocument/2006/relationships/image" Target="../media/image41.png"/><Relationship Id="rId9" Type="http://schemas.microsoft.com/office/2007/relationships/hdphoto" Target="../media/hdphoto29.wdp"/><Relationship Id="rId14" Type="http://schemas.openxmlformats.org/officeDocument/2006/relationships/image" Target="../media/image46.png"/></Relationships>
</file>

<file path=ppt/slides/_rels/slide1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hyperlink" Target="https://www.google.co.uk/url?sa=i&amp;rct=j&amp;q=&amp;esrc=s&amp;source=images&amp;cd=&amp;cad=rja&amp;uact=8&amp;ved=0ahUKEwjH5LPs2ZXVAhVHWxQKHaNNBBMQjRwIBw&amp;url=https://www.deviantart.com/tag/cauldron&amp;psig=AFQjCNGWKuarcOVxJadFVp4gQAVFZAeUUw&amp;ust=1500565926231253" TargetMode="External"/><Relationship Id="rId7" Type="http://schemas.microsoft.com/office/2007/relationships/hdphoto" Target="../media/hdphoto34.wdp"/><Relationship Id="rId12" Type="http://schemas.microsoft.com/office/2007/relationships/hdphoto" Target="../media/hdphoto36.wdp"/><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1.png"/><Relationship Id="rId5" Type="http://schemas.microsoft.com/office/2007/relationships/hdphoto" Target="../media/hdphoto33.wdp"/><Relationship Id="rId10" Type="http://schemas.openxmlformats.org/officeDocument/2006/relationships/hyperlink" Target="http://www.google.co.uk/url?sa=i&amp;rct=j&amp;q=&amp;esrc=s&amp;source=images&amp;cd=&amp;cad=rja&amp;uact=8&amp;ved=2ahUKEwisvcrc-rTaAhVMJ1AKHUSJACwQjRx6BAgAEAU&amp;url=http%3A%2F%2Fhistorylink101.com%2F2%2Fgreece2%2Fjason.htm&amp;psig=AOvVaw1WhP2Kw3Yrp4TCDrBzThgF&amp;ust=1523630089653138" TargetMode="External"/><Relationship Id="rId4" Type="http://schemas.openxmlformats.org/officeDocument/2006/relationships/image" Target="../media/image48.png"/><Relationship Id="rId9" Type="http://schemas.microsoft.com/office/2007/relationships/hdphoto" Target="../media/hdphoto35.wdp"/></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xml"/><Relationship Id="rId4" Type="http://schemas.microsoft.com/office/2007/relationships/hdphoto" Target="../media/hdphoto37.wdp"/></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55.png"/><Relationship Id="rId18" Type="http://schemas.openxmlformats.org/officeDocument/2006/relationships/image" Target="../media/image49.png"/><Relationship Id="rId3" Type="http://schemas.openxmlformats.org/officeDocument/2006/relationships/image" Target="../media/image54.png"/><Relationship Id="rId7" Type="http://schemas.microsoft.com/office/2007/relationships/hdphoto" Target="../media/hdphoto24.wdp"/><Relationship Id="rId12" Type="http://schemas.microsoft.com/office/2007/relationships/hdphoto" Target="../media/hdphoto26.wdp"/><Relationship Id="rId17" Type="http://schemas.microsoft.com/office/2007/relationships/hdphoto" Target="../media/hdphoto40.wdp"/><Relationship Id="rId2" Type="http://schemas.openxmlformats.org/officeDocument/2006/relationships/image" Target="../media/image1.jpeg"/><Relationship Id="rId16"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0.png"/><Relationship Id="rId5" Type="http://schemas.openxmlformats.org/officeDocument/2006/relationships/hyperlink" Target="https://www.google.co.uk/url?sa=i&amp;rct=j&amp;q=&amp;esrc=s&amp;source=images&amp;cd=&amp;cad=rja&amp;uact=8&amp;ved=0ahUKEwjKwq71yoHVAhVCXhoKHcaXCWUQjRwIBw&amp;url=https://www.pinterest.com/pin/318629742361848788/&amp;psig=AFQjCNEd5zMtrY1nEgLOkJxW5H_KYNB33Q&amp;ust=1499874689438968" TargetMode="External"/><Relationship Id="rId15" Type="http://schemas.openxmlformats.org/officeDocument/2006/relationships/image" Target="../media/image25.png"/><Relationship Id="rId10" Type="http://schemas.openxmlformats.org/officeDocument/2006/relationships/hyperlink" Target="https://www.google.co.uk/url?sa=i&amp;rct=j&amp;q=&amp;esrc=s&amp;source=images&amp;cd=&amp;cad=rja&amp;uact=8&amp;ved=0ahUKEwiVk8bdy4HVAhXGCBoKHRVJCl4QjRwIBw&amp;url=https://www.pinterest.com/pin/558376053772580412/&amp;psig=AFQjCNG2N6vZ0dyGbdIPiCYbuUMjK8ge9w&amp;ust=1499874852810599" TargetMode="External"/><Relationship Id="rId19" Type="http://schemas.microsoft.com/office/2007/relationships/hdphoto" Target="../media/hdphoto34.wdp"/><Relationship Id="rId4" Type="http://schemas.microsoft.com/office/2007/relationships/hdphoto" Target="../media/hdphoto38.wdp"/><Relationship Id="rId9" Type="http://schemas.microsoft.com/office/2007/relationships/hdphoto" Target="../media/hdphoto25.wdp"/><Relationship Id="rId14" Type="http://schemas.microsoft.com/office/2007/relationships/hdphoto" Target="../media/hdphoto39.wdp"/></Relationships>
</file>

<file path=ppt/slides/_rels/slide16.xml.rels><?xml version="1.0" encoding="UTF-8" standalone="yes"?>
<Relationships xmlns="http://schemas.openxmlformats.org/package/2006/relationships"><Relationship Id="rId3" Type="http://schemas.microsoft.com/office/2007/relationships/hdphoto" Target="../media/hdphoto41.wdp"/><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60.png"/><Relationship Id="rId13" Type="http://schemas.microsoft.com/office/2007/relationships/hdphoto" Target="../media/hdphoto46.wdp"/><Relationship Id="rId18" Type="http://schemas.microsoft.com/office/2007/relationships/hdphoto" Target="../media/hdphoto48.wdp"/><Relationship Id="rId3" Type="http://schemas.openxmlformats.org/officeDocument/2006/relationships/image" Target="../media/image58.png"/><Relationship Id="rId7" Type="http://schemas.microsoft.com/office/2007/relationships/hdphoto" Target="../media/hdphoto43.wdp"/><Relationship Id="rId12" Type="http://schemas.openxmlformats.org/officeDocument/2006/relationships/image" Target="../media/image62.png"/><Relationship Id="rId17" Type="http://schemas.openxmlformats.org/officeDocument/2006/relationships/image" Target="../media/image64.png"/><Relationship Id="rId2" Type="http://schemas.openxmlformats.org/officeDocument/2006/relationships/image" Target="../media/image1.jpeg"/><Relationship Id="rId16" Type="http://schemas.microsoft.com/office/2007/relationships/hdphoto" Target="../media/hdphoto47.wdp"/><Relationship Id="rId1" Type="http://schemas.openxmlformats.org/officeDocument/2006/relationships/slideLayout" Target="../slideLayouts/slideLayout7.xml"/><Relationship Id="rId6" Type="http://schemas.openxmlformats.org/officeDocument/2006/relationships/image" Target="../media/image59.png"/><Relationship Id="rId11" Type="http://schemas.microsoft.com/office/2007/relationships/hdphoto" Target="../media/hdphoto45.wdp"/><Relationship Id="rId5" Type="http://schemas.openxmlformats.org/officeDocument/2006/relationships/hyperlink" Target="https://www.google.co.uk/url?sa=i&amp;rct=j&amp;q=&amp;esrc=s&amp;source=images&amp;cd=&amp;cad=rja&amp;uact=8&amp;ved=0ahUKEwjcr-C7-6HVAhXHdD4KHc_0BlcQjRwIBw&amp;url=https://www.pinterest.com/hellenicart/ancient-greek-helmets/&amp;psig=AFQjCNE7NzhFi-ZWeopydH09i21s-f3BnA&amp;ust=1500987270320183" TargetMode="External"/><Relationship Id="rId15" Type="http://schemas.openxmlformats.org/officeDocument/2006/relationships/image" Target="../media/image63.png"/><Relationship Id="rId10" Type="http://schemas.openxmlformats.org/officeDocument/2006/relationships/image" Target="../media/image61.png"/><Relationship Id="rId4" Type="http://schemas.microsoft.com/office/2007/relationships/hdphoto" Target="../media/hdphoto42.wdp"/><Relationship Id="rId9" Type="http://schemas.microsoft.com/office/2007/relationships/hdphoto" Target="../media/hdphoto44.wdp"/><Relationship Id="rId14" Type="http://schemas.openxmlformats.org/officeDocument/2006/relationships/hyperlink" Target="http://www.google.co.uk/url?sa=i&amp;rct=j&amp;q=&amp;esrc=s&amp;source=images&amp;cd=&amp;cad=rja&amp;uact=8&amp;ved=0ahUKEwjm_7bKv7_TAhWErRoKHdfJBQ4QjRwIBw&amp;url=http://www.wildwinds.com/coins/greece/laconia/lacedaemon/i.html&amp;psig=AFQjCNGf9lDwlA5us-gkrWgTwzQxFMM7OQ&amp;ust=1493205878036076" TargetMode="External"/></Relationships>
</file>

<file path=ppt/slides/_rels/slide18.xml.rels><?xml version="1.0" encoding="UTF-8" standalone="yes"?>
<Relationships xmlns="http://schemas.openxmlformats.org/package/2006/relationships"><Relationship Id="rId8" Type="http://schemas.microsoft.com/office/2007/relationships/hdphoto" Target="../media/hdphoto50.wdp"/><Relationship Id="rId3" Type="http://schemas.openxmlformats.org/officeDocument/2006/relationships/image" Target="../media/image65.jpeg"/><Relationship Id="rId7" Type="http://schemas.openxmlformats.org/officeDocument/2006/relationships/image" Target="../media/image67.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49.wdp"/><Relationship Id="rId5" Type="http://schemas.openxmlformats.org/officeDocument/2006/relationships/image" Target="../media/image66.png"/><Relationship Id="rId4" Type="http://schemas.openxmlformats.org/officeDocument/2006/relationships/hyperlink" Target="http://www.google.co.uk/url?sa=i&amp;rct=j&amp;q=&amp;esrc=s&amp;source=images&amp;cd=&amp;cad=rja&amp;uact=8&amp;ved=0ahUKEwiSqq30haLVAhUF4CYKHY4xADYQjRwIBw&amp;url=http://www.pngmart.com/image/tag/left-arrow&amp;psig=AFQjCNHAIM9Ja_xFaXlRFMw1mSbdR4YYAQ&amp;ust=1500990064923336"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www.google.co.uk/url?sa=i&amp;rct=j&amp;q=&amp;esrc=s&amp;source=images&amp;cd=&amp;cad=rja&amp;uact=8&amp;ved=0ahUKEwi1-_iAjaLVAhWBaiYKHassCDQQjRwIBw&amp;url=http://pngimg.com/img/objects/cards&amp;psig=AFQjCNHzcJDb_B9gdtsS2J8tMtjmLTSkrg&amp;ust=1500991979222571" TargetMode="External"/><Relationship Id="rId3" Type="http://schemas.openxmlformats.org/officeDocument/2006/relationships/image" Target="../media/image68.png"/><Relationship Id="rId7" Type="http://schemas.openxmlformats.org/officeDocument/2006/relationships/image" Target="../media/image7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70.png"/><Relationship Id="rId5" Type="http://schemas.microsoft.com/office/2007/relationships/hdphoto" Target="../media/hdphoto51.wdp"/><Relationship Id="rId4" Type="http://schemas.openxmlformats.org/officeDocument/2006/relationships/image" Target="../media/image69.png"/><Relationship Id="rId9" Type="http://schemas.openxmlformats.org/officeDocument/2006/relationships/image" Target="../media/image72.png"/></Relationships>
</file>

<file path=ppt/slides/_rels/slide2.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ved=0ahUKEwijyLK-7vTUAhWGSRoKHRN_BWYQjRwIBw&amp;url=http://www.cornucopia3d.com/purchase.php?item_id%3D11005&amp;psig=AFQjCNHKuObcmlYP8q-EPPEjOfIITT4KYw&amp;ust=1499437597615391" TargetMode="External"/><Relationship Id="rId2" Type="http://schemas.openxmlformats.org/officeDocument/2006/relationships/image" Target="../media/image3.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76.png"/><Relationship Id="rId13" Type="http://schemas.microsoft.com/office/2007/relationships/hdphoto" Target="../media/hdphoto53.wdp"/><Relationship Id="rId3" Type="http://schemas.openxmlformats.org/officeDocument/2006/relationships/image" Target="../media/image74.png"/><Relationship Id="rId7" Type="http://schemas.microsoft.com/office/2007/relationships/hdphoto" Target="../media/hdphoto52.wdp"/><Relationship Id="rId12" Type="http://schemas.openxmlformats.org/officeDocument/2006/relationships/image" Target="../media/image78.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75.png"/><Relationship Id="rId11" Type="http://schemas.microsoft.com/office/2007/relationships/hdphoto" Target="../media/hdphoto2.wdp"/><Relationship Id="rId5" Type="http://schemas.openxmlformats.org/officeDocument/2006/relationships/image" Target="../media/image26.png"/><Relationship Id="rId15" Type="http://schemas.microsoft.com/office/2007/relationships/hdphoto" Target="../media/hdphoto54.wdp"/><Relationship Id="rId10" Type="http://schemas.openxmlformats.org/officeDocument/2006/relationships/image" Target="../media/image5.png"/><Relationship Id="rId4" Type="http://schemas.openxmlformats.org/officeDocument/2006/relationships/hyperlink" Target="http://www.google.co.uk/url?sa=i&amp;rct=j&amp;q=&amp;esrc=s&amp;source=images&amp;cd=&amp;cad=rja&amp;uact=8&amp;ved=0ahUKEwjI9p38ioHVAhWGfxoKHaXwCF8QjRwIBw&amp;url=http://choupinette77.centerblog.net/rub-tubes-fleurs-divers--17.html&amp;psig=AFQjCNGfU_ON_kAmDx8lpaOXBEv0b7d3Gw&amp;ust=1499857543191466" TargetMode="External"/><Relationship Id="rId9" Type="http://schemas.openxmlformats.org/officeDocument/2006/relationships/image" Target="../media/image77.png"/><Relationship Id="rId14" Type="http://schemas.openxmlformats.org/officeDocument/2006/relationships/image" Target="../media/image79.png"/></Relationships>
</file>

<file path=ppt/slides/_rels/slide2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ved=0ahUKEwijyLK-7vTUAhWGSRoKHRN_BWYQjRwIBw&amp;url=http://www.cornucopia3d.com/purchase.php?item_id%3D11005&amp;psig=AFQjCNHKuObcmlYP8q-EPPEjOfIITT4KYw&amp;ust=1499437597615391" TargetMode="External"/><Relationship Id="rId2" Type="http://schemas.openxmlformats.org/officeDocument/2006/relationships/image" Target="../media/image3.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2.jpeg"/><Relationship Id="rId7" Type="http://schemas.microsoft.com/office/2007/relationships/hdphoto" Target="../media/hdphoto56.wdp"/><Relationship Id="rId2" Type="http://schemas.openxmlformats.org/officeDocument/2006/relationships/image" Target="../media/image81.jpeg"/><Relationship Id="rId1" Type="http://schemas.openxmlformats.org/officeDocument/2006/relationships/slideLayout" Target="../slideLayouts/slideLayout1.xml"/><Relationship Id="rId6" Type="http://schemas.openxmlformats.org/officeDocument/2006/relationships/image" Target="../media/image84.jpeg"/><Relationship Id="rId5" Type="http://schemas.openxmlformats.org/officeDocument/2006/relationships/image" Target="../media/image83.jpeg"/><Relationship Id="rId10" Type="http://schemas.microsoft.com/office/2007/relationships/hdphoto" Target="../media/hdphoto57.wdp"/><Relationship Id="rId4" Type="http://schemas.microsoft.com/office/2007/relationships/hdphoto" Target="../media/hdphoto55.wdp"/><Relationship Id="rId9" Type="http://schemas.openxmlformats.org/officeDocument/2006/relationships/image" Target="../media/image86.png"/></Relationships>
</file>

<file path=ppt/slides/_rels/slide25.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6.wdp"/><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9.png"/><Relationship Id="rId5" Type="http://schemas.openxmlformats.org/officeDocument/2006/relationships/image" Target="../media/image6.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microsoft.com/office/2007/relationships/hdphoto" Target="../media/hdphoto58.wdp"/><Relationship Id="rId2" Type="http://schemas.openxmlformats.org/officeDocument/2006/relationships/image" Target="../media/image87.jpeg"/><Relationship Id="rId1" Type="http://schemas.openxmlformats.org/officeDocument/2006/relationships/slideLayout" Target="../slideLayouts/slideLayout2.xml"/><Relationship Id="rId5" Type="http://schemas.microsoft.com/office/2007/relationships/hdphoto" Target="../media/hdphoto59.wdp"/><Relationship Id="rId4" Type="http://schemas.openxmlformats.org/officeDocument/2006/relationships/image" Target="../media/image88.png"/></Relationships>
</file>

<file path=ppt/slides/_rels/slide27.xml.rels><?xml version="1.0" encoding="UTF-8" standalone="yes"?>
<Relationships xmlns="http://schemas.openxmlformats.org/package/2006/relationships"><Relationship Id="rId8" Type="http://schemas.microsoft.com/office/2007/relationships/hdphoto" Target="../media/hdphoto9.wdp"/><Relationship Id="rId13" Type="http://schemas.microsoft.com/office/2007/relationships/hdphoto" Target="../media/hdphoto11.wdp"/><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8.wdp"/><Relationship Id="rId11" Type="http://schemas.openxmlformats.org/officeDocument/2006/relationships/image" Target="../media/image15.png"/><Relationship Id="rId5" Type="http://schemas.openxmlformats.org/officeDocument/2006/relationships/image" Target="../media/image12.png"/><Relationship Id="rId15" Type="http://schemas.microsoft.com/office/2007/relationships/hdphoto" Target="../media/hdphoto12.wdp"/><Relationship Id="rId10" Type="http://schemas.microsoft.com/office/2007/relationships/hdphoto" Target="../media/hdphoto10.wdp"/><Relationship Id="rId4" Type="http://schemas.microsoft.com/office/2007/relationships/hdphoto" Target="../media/hdphoto7.wdp"/><Relationship Id="rId9" Type="http://schemas.openxmlformats.org/officeDocument/2006/relationships/image" Target="../media/image14.png"/><Relationship Id="rId1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microsoft.com/office/2007/relationships/hdphoto" Target="../media/hdphoto60.wdp"/><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6.wdp"/><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9.png"/><Relationship Id="rId5" Type="http://schemas.openxmlformats.org/officeDocument/2006/relationships/image" Target="../media/image6.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90.jpeg"/><Relationship Id="rId1" Type="http://schemas.openxmlformats.org/officeDocument/2006/relationships/slideLayout" Target="../slideLayouts/slideLayout7.xml"/><Relationship Id="rId4" Type="http://schemas.microsoft.com/office/2007/relationships/hdphoto" Target="../media/hdphoto40.wdp"/></Relationships>
</file>

<file path=ppt/slides/_rels/slide3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microsoft.com/office/2007/relationships/hdphoto" Target="../media/hdphoto15.wdp"/><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2.png"/><Relationship Id="rId11" Type="http://schemas.microsoft.com/office/2007/relationships/hdphoto" Target="../media/hdphoto17.wdp"/><Relationship Id="rId5" Type="http://schemas.microsoft.com/office/2007/relationships/hdphoto" Target="../media/hdphoto14.wdp"/><Relationship Id="rId10" Type="http://schemas.openxmlformats.org/officeDocument/2006/relationships/image" Target="../media/image24.png"/><Relationship Id="rId4" Type="http://schemas.openxmlformats.org/officeDocument/2006/relationships/image" Target="../media/image21.png"/><Relationship Id="rId9" Type="http://schemas.microsoft.com/office/2007/relationships/hdphoto" Target="../media/hdphoto16.wdp"/></Relationships>
</file>

<file path=ppt/slides/_rels/slide32.xml.rels><?xml version="1.0" encoding="UTF-8" standalone="yes"?>
<Relationships xmlns="http://schemas.openxmlformats.org/package/2006/relationships"><Relationship Id="rId8" Type="http://schemas.microsoft.com/office/2007/relationships/hdphoto" Target="../media/hdphoto63.wdp"/><Relationship Id="rId3" Type="http://schemas.openxmlformats.org/officeDocument/2006/relationships/image" Target="../media/image91.jpeg"/><Relationship Id="rId7" Type="http://schemas.openxmlformats.org/officeDocument/2006/relationships/image" Target="../media/image93.png"/><Relationship Id="rId12" Type="http://schemas.openxmlformats.org/officeDocument/2006/relationships/image" Target="../media/image95.png"/><Relationship Id="rId2" Type="http://schemas.openxmlformats.org/officeDocument/2006/relationships/hyperlink" Target="http://www.google.co.uk/url?sa=i&amp;rct=j&amp;q=&amp;esrc=s&amp;source=images&amp;cd=&amp;cad=rja&amp;uact=8&amp;ved=0ahUKEwiXgYj_hIHVAhUD5xoKHfthCmEQjRwIBw&amp;url=http://www.alamy.com/stock-photo-top-view-of-a-hellenistic-terracotta-amphora-4-3-century-bce-55355762.html&amp;psig=AFQjCNFxgUA6SWqfbG1jk7M7WNUS3OMT0Q&amp;ust=1499855899530364" TargetMode="External"/><Relationship Id="rId1" Type="http://schemas.openxmlformats.org/officeDocument/2006/relationships/slideLayout" Target="../slideLayouts/slideLayout7.xml"/><Relationship Id="rId6" Type="http://schemas.microsoft.com/office/2007/relationships/hdphoto" Target="../media/hdphoto62.wdp"/><Relationship Id="rId11" Type="http://schemas.openxmlformats.org/officeDocument/2006/relationships/hyperlink" Target="http://www.google.co.uk/url?sa=i&amp;rct=j&amp;q=&amp;esrc=s&amp;source=images&amp;cd=&amp;cad=rja&amp;uact=8&amp;ved=0ahUKEwiSt_PukIHVAhWCUhoKHWfgDl0QjRwIBw&amp;url=http://pngimg.com/img/fruits/grape&amp;psig=AFQjCNFL4VwmBNQTCwCYm-zfQad0kYl6sg&amp;ust=1499859000357378" TargetMode="External"/><Relationship Id="rId5" Type="http://schemas.openxmlformats.org/officeDocument/2006/relationships/image" Target="../media/image92.png"/><Relationship Id="rId10" Type="http://schemas.openxmlformats.org/officeDocument/2006/relationships/image" Target="../media/image94.png"/><Relationship Id="rId4" Type="http://schemas.microsoft.com/office/2007/relationships/hdphoto" Target="../media/hdphoto61.wdp"/><Relationship Id="rId9" Type="http://schemas.openxmlformats.org/officeDocument/2006/relationships/hyperlink" Target="http://www.google.co.uk/url?sa=i&amp;rct=j&amp;q=&amp;esrc=s&amp;source=images&amp;cd=&amp;cad=rja&amp;uact=8&amp;ved=0ahUKEwi4hILHkIHVAhXI5xoKHVOMAFcQjRwIBw&amp;url=http://www.cherokeecellarswinery.com/about-our-wines&amp;psig=AFQjCNFL4VwmBNQTCwCYm-zfQad0kYl6sg&amp;ust=1499859000357378"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www.google.co.uk/url?sa=i&amp;rct=j&amp;q=&amp;esrc=s&amp;source=images&amp;cd=&amp;cad=rja&amp;uact=8&amp;ved=0ahUKEwje_9-ji4HVAhXMWhoKHZozDmEQjRwIBw&amp;url=https://shopwindowcleaningresource.com/window-cleaning-tools/brushes.html&amp;psig=AFQjCNG0Oodb8FBFQxadwwo9amjg47tGqA&amp;ust=1499857638997886" TargetMode="External"/><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http://www.google.co.uk/url?sa=i&amp;rct=j&amp;q=&amp;esrc=s&amp;source=images&amp;cd=&amp;cad=rja&amp;uact=8&amp;ved=0ahUKEwjx5ouyjIHVAhWC1xoKHZnGC2IQjRwIBw&amp;url=http://www.officialpsds.com/Soap-Suds-PSD60598.html&amp;psig=AFQjCNFiihMxztr4Ey7h6X6111oPKtOwaQ&amp;ust=1499857935144314" TargetMode="External"/><Relationship Id="rId5" Type="http://schemas.openxmlformats.org/officeDocument/2006/relationships/image" Target="../media/image26.png"/><Relationship Id="rId4" Type="http://schemas.openxmlformats.org/officeDocument/2006/relationships/hyperlink" Target="http://www.google.co.uk/url?sa=i&amp;rct=j&amp;q=&amp;esrc=s&amp;source=images&amp;cd=&amp;cad=rja&amp;uact=8&amp;ved=0ahUKEwjI9p38ioHVAhWGfxoKHaXwCF8QjRwIBw&amp;url=http://choupinette77.centerblog.net/rub-tubes-fleurs-divers--17.html&amp;psig=AFQjCNGfU_ON_kAmDx8lpaOXBEv0b7d3Gw&amp;ust=1499857543191466" TargetMode="External"/><Relationship Id="rId9"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ved=0ahUKEwiP6snyn4HVAhUE1hoKHVlrBFUQjRwIBw&amp;url=http://griddiron.com/blog/2016/3/10/pq4vnqf3bl4ephfctcwfjosznvm0fa&amp;psig=AFQjCNGqnki4OB6bmpNXAXBKPyzner-o3A&amp;ust=1499863170877090" TargetMode="External"/><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3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microsoft.com/office/2007/relationships/hdphoto" Target="../media/hdphoto19.wdp"/><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1.png"/><Relationship Id="rId11" Type="http://schemas.microsoft.com/office/2007/relationships/hdphoto" Target="../media/hdphoto21.wdp"/><Relationship Id="rId5" Type="http://schemas.microsoft.com/office/2007/relationships/hdphoto" Target="../media/hdphoto18.wdp"/><Relationship Id="rId10" Type="http://schemas.openxmlformats.org/officeDocument/2006/relationships/image" Target="../media/image33.png"/><Relationship Id="rId4" Type="http://schemas.openxmlformats.org/officeDocument/2006/relationships/image" Target="../media/image30.png"/><Relationship Id="rId9" Type="http://schemas.microsoft.com/office/2007/relationships/hdphoto" Target="../media/hdphoto20.wdp"/></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100.png"/><Relationship Id="rId2" Type="http://schemas.openxmlformats.org/officeDocument/2006/relationships/image" Target="../media/image97.gif"/><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png"/><Relationship Id="rId4" Type="http://schemas.microsoft.com/office/2007/relationships/hdphoto" Target="../media/hdphoto39.wdp"/></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hyperlink" Target="http://www.google.co.uk/url?sa=i&amp;rct=j&amp;q=&amp;esrc=s&amp;source=images&amp;cd=&amp;cad=rja&amp;uact=8&amp;ved=0ahUKEwjm_7bKv7_TAhWErRoKHdfJBQ4QjRwIBw&amp;url=http://www.wildwinds.com/coins/greece/laconia/lacedaemon/i.html&amp;psig=AFQjCNGf9lDwlA5us-gkrWgTwzQxFMM7OQ&amp;ust=1493205878036076" TargetMode="External"/><Relationship Id="rId18" Type="http://schemas.microsoft.com/office/2007/relationships/hdphoto" Target="../media/hdphoto69.wdp"/><Relationship Id="rId26" Type="http://schemas.openxmlformats.org/officeDocument/2006/relationships/image" Target="../media/image109.png"/><Relationship Id="rId3" Type="http://schemas.microsoft.com/office/2007/relationships/hdphoto" Target="../media/hdphoto64.wdp"/><Relationship Id="rId21" Type="http://schemas.microsoft.com/office/2007/relationships/hdphoto" Target="../media/hdphoto70.wdp"/><Relationship Id="rId7" Type="http://schemas.openxmlformats.org/officeDocument/2006/relationships/hyperlink" Target="http://www.google.co.uk/url?sa=i&amp;rct=j&amp;q=&amp;esrc=s&amp;source=images&amp;cd=&amp;cad=rja&amp;uact=8&amp;ved=0ahUKEwjJ3tjSur_TAhUB2xoKHcwvCBMQjRwIBw&amp;url=http://ancientathensgovernment.weebly.com/motto-and-symbol.html&amp;psig=AFQjCNEdvVDtzogFlvZI6S5s4royFhmIHw&amp;ust=1493204558546882" TargetMode="External"/><Relationship Id="rId12" Type="http://schemas.microsoft.com/office/2007/relationships/hdphoto" Target="../media/hdphoto67.wdp"/><Relationship Id="rId17" Type="http://schemas.openxmlformats.org/officeDocument/2006/relationships/image" Target="../media/image106.png"/><Relationship Id="rId25" Type="http://schemas.openxmlformats.org/officeDocument/2006/relationships/hyperlink" Target="http://www.google.co.uk/url?sa=i&amp;rct=j&amp;q=&amp;esrc=s&amp;source=images&amp;cd=&amp;cad=rja&amp;uact=8&amp;ved=0ahUKEwiI7IKwxIHVAhWBXBoKHV4WBGUQjRwIBw&amp;url=http://www.darkknightarmoury.com/c-19-spears.aspx&amp;psig=AFQjCNELlLdlWEKrkoB__JOv8VGT-PTu8Q&amp;ust=1499872955860666" TargetMode="External"/><Relationship Id="rId2" Type="http://schemas.openxmlformats.org/officeDocument/2006/relationships/image" Target="../media/image101.png"/><Relationship Id="rId16" Type="http://schemas.openxmlformats.org/officeDocument/2006/relationships/hyperlink" Target="http://www.google.co.uk/url?sa=i&amp;rct=j&amp;q=&amp;esrc=s&amp;source=images&amp;cd=&amp;cad=rja&amp;uact=8&amp;ved=0ahUKEwiuz-Lhv7_TAhVHCBoKHT2FCRsQjRwIBw&amp;url=http://www.wildwinds.com/coins/greece/corinth/i.html&amp;psig=AFQjCNEAvIzeRSy4NlNsjQxvOyAS9w7ISg&amp;ust=1493205944684676" TargetMode="External"/><Relationship Id="rId20" Type="http://schemas.openxmlformats.org/officeDocument/2006/relationships/image" Target="../media/image107.png"/><Relationship Id="rId29" Type="http://schemas.openxmlformats.org/officeDocument/2006/relationships/image" Target="../media/image110.png"/><Relationship Id="rId1" Type="http://schemas.openxmlformats.org/officeDocument/2006/relationships/slideLayout" Target="../slideLayouts/slideLayout7.xml"/><Relationship Id="rId6" Type="http://schemas.microsoft.com/office/2007/relationships/hdphoto" Target="../media/hdphoto65.wdp"/><Relationship Id="rId11" Type="http://schemas.openxmlformats.org/officeDocument/2006/relationships/image" Target="../media/image104.png"/><Relationship Id="rId24" Type="http://schemas.microsoft.com/office/2007/relationships/hdphoto" Target="../media/hdphoto71.wdp"/><Relationship Id="rId5" Type="http://schemas.openxmlformats.org/officeDocument/2006/relationships/image" Target="../media/image102.png"/><Relationship Id="rId15" Type="http://schemas.microsoft.com/office/2007/relationships/hdphoto" Target="../media/hdphoto68.wdp"/><Relationship Id="rId23" Type="http://schemas.openxmlformats.org/officeDocument/2006/relationships/image" Target="../media/image108.png"/><Relationship Id="rId28" Type="http://schemas.openxmlformats.org/officeDocument/2006/relationships/hyperlink" Target="http://www.google.co.uk/url?sa=i&amp;rct=j&amp;q=&amp;esrc=s&amp;source=images&amp;cd=&amp;cad=rja&amp;uact=8&amp;ved=0ahUKEwiw-YfxxIHVAhWEuhoKHW7-DF0QjRwIBw&amp;url=http://www.gdfb.co.uk/greek-helmets-28-c.asp&amp;psig=AFQjCNF-a_OwUuH1gmrefEpnB4SgxaR_gQ&amp;ust=1499873107789105" TargetMode="External"/><Relationship Id="rId10" Type="http://schemas.openxmlformats.org/officeDocument/2006/relationships/hyperlink" Target="http://www.google.co.uk/url?sa=i&amp;rct=j&amp;q=&amp;esrc=s&amp;source=images&amp;cd=&amp;cad=rja&amp;uact=8&amp;ved=0ahUKEwjxwIakv7_TAhWJvBoKHS37ABQQjRwIBw&amp;url=http://www.wildwinds.com/coins/greece/rhodes/i.html&amp;psig=AFQjCNGAi5AKbGIOdvQxsrC7FiTdpkLkmg&amp;ust=1493205815485455" TargetMode="External"/><Relationship Id="rId19" Type="http://schemas.openxmlformats.org/officeDocument/2006/relationships/hyperlink" Target="https://www.google.co.uk/url?sa=i&amp;rct=j&amp;q=&amp;esrc=s&amp;source=images&amp;cd=&amp;cad=rja&amp;uact=8&amp;ved=0ahUKEwij4tS4vfnSAhVrJcAKHX_MBbIQjRwIBw&amp;url=https://fr.pinterest.com/pin/97531148151577699/&amp;bvm=bv.150729734,d.ZGg&amp;psig=AFQjCNF5630TNfccJ1x-d76CuqIdMHMiIQ&amp;ust=1490800123363090" TargetMode="External"/><Relationship Id="rId4" Type="http://schemas.openxmlformats.org/officeDocument/2006/relationships/hyperlink" Target="http://www.google.co.uk/url?sa=i&amp;rct=j&amp;q=&amp;esrc=s&amp;source=images&amp;cd=&amp;cad=rja&amp;uact=8&amp;ved=0ahUKEwiamq63r4HVAhXJMBoKHY6xAV4QjRwIBw&amp;url=http://weknownyourdreamz.com/symbols/greek-logo-symbols.html&amp;psig=AFQjCNECiQ0wXKPxCZP5A2RGzybt0vrelA&amp;ust=1499867339597366" TargetMode="External"/><Relationship Id="rId9" Type="http://schemas.microsoft.com/office/2007/relationships/hdphoto" Target="../media/hdphoto66.wdp"/><Relationship Id="rId14" Type="http://schemas.openxmlformats.org/officeDocument/2006/relationships/image" Target="../media/image105.png"/><Relationship Id="rId22" Type="http://schemas.openxmlformats.org/officeDocument/2006/relationships/hyperlink" Target="http://www.google.co.uk/url?sa=i&amp;rct=j&amp;q=&amp;esrc=s&amp;source=images&amp;cd=&amp;cad=rja&amp;uact=8&amp;ved=0ahUKEwi48t6IxIHVAhXEvRoKHa3XBWEQjRwIBw&amp;url=http://www.tts-group.co.uk/greek-discus-resin-replica-18cm/1001138.html&amp;psig=AFQjCNHqJCbTOJKBXmo-7ihlp2zWEn7teg&amp;ust=1499872887585811" TargetMode="External"/><Relationship Id="rId27" Type="http://schemas.microsoft.com/office/2007/relationships/hdphoto" Target="../media/hdphoto72.wdp"/><Relationship Id="rId30" Type="http://schemas.microsoft.com/office/2007/relationships/hdphoto" Target="../media/hdphoto73.wdp"/></Relationships>
</file>

<file path=ppt/slides/_rels/slide39.xml.rels><?xml version="1.0" encoding="UTF-8" standalone="yes"?>
<Relationships xmlns="http://schemas.openxmlformats.org/package/2006/relationships"><Relationship Id="rId8" Type="http://schemas.microsoft.com/office/2007/relationships/hdphoto" Target="../media/hdphoto23.wdp"/><Relationship Id="rId13" Type="http://schemas.microsoft.com/office/2007/relationships/hdphoto" Target="../media/hdphoto25.wdp"/><Relationship Id="rId3" Type="http://schemas.openxmlformats.org/officeDocument/2006/relationships/image" Target="../media/image35.png"/><Relationship Id="rId7" Type="http://schemas.openxmlformats.org/officeDocument/2006/relationships/image" Target="../media/image37.png"/><Relationship Id="rId12" Type="http://schemas.openxmlformats.org/officeDocument/2006/relationships/image" Target="../media/image39.png"/><Relationship Id="rId2" Type="http://schemas.openxmlformats.org/officeDocument/2006/relationships/image" Target="../media/image1.jpeg"/><Relationship Id="rId16" Type="http://schemas.microsoft.com/office/2007/relationships/hdphoto" Target="../media/hdphoto26.wdp"/><Relationship Id="rId1" Type="http://schemas.openxmlformats.org/officeDocument/2006/relationships/slideLayout" Target="../slideLayouts/slideLayout7.xml"/><Relationship Id="rId6" Type="http://schemas.microsoft.com/office/2007/relationships/hdphoto" Target="../media/hdphoto22.wdp"/><Relationship Id="rId11" Type="http://schemas.microsoft.com/office/2007/relationships/hdphoto" Target="../media/hdphoto24.wdp"/><Relationship Id="rId5" Type="http://schemas.openxmlformats.org/officeDocument/2006/relationships/image" Target="../media/image36.png"/><Relationship Id="rId15" Type="http://schemas.openxmlformats.org/officeDocument/2006/relationships/image" Target="../media/image40.png"/><Relationship Id="rId10" Type="http://schemas.openxmlformats.org/officeDocument/2006/relationships/image" Target="../media/image38.png"/><Relationship Id="rId4" Type="http://schemas.openxmlformats.org/officeDocument/2006/relationships/hyperlink" Target="https://www.google.co.uk/url?sa=i&amp;rct=j&amp;q=&amp;esrc=s&amp;source=images&amp;cd=&amp;cad=rja&amp;uact=8&amp;ved=0ahUKEwjHsL3EyYHVAhXEiRoKHdOhAmIQjRwIBw&amp;url=https://commons.wikimedia.org/wiki/File:Ostraka_prepared_for_an_ostracism_of_Themistocles_from_a_well_on_the_north_slope_of_the_Acropolis,_482_BC,_Museum_of_the_Ancient_Agora,_Athens,_Greece_(14103092733).jpg&amp;psig=AFQjCNEfx-noMGmwXf5QwuFvgJ37xMvbxw&amp;ust=1499874337078277" TargetMode="External"/><Relationship Id="rId9" Type="http://schemas.openxmlformats.org/officeDocument/2006/relationships/hyperlink" Target="https://www.google.co.uk/url?sa=i&amp;rct=j&amp;q=&amp;esrc=s&amp;source=images&amp;cd=&amp;cad=rja&amp;uact=8&amp;ved=0ahUKEwjKwq71yoHVAhVCXhoKHcaXCWUQjRwIBw&amp;url=https://www.pinterest.com/pin/318629742361848788/&amp;psig=AFQjCNEd5zMtrY1nEgLOkJxW5H_KYNB33Q&amp;ust=1499874689438968" TargetMode="External"/><Relationship Id="rId14" Type="http://schemas.openxmlformats.org/officeDocument/2006/relationships/hyperlink" Target="https://www.google.co.uk/url?sa=i&amp;rct=j&amp;q=&amp;esrc=s&amp;source=images&amp;cd=&amp;cad=rja&amp;uact=8&amp;ved=0ahUKEwiVk8bdy4HVAhXGCBoKHRVJCl4QjRwIBw&amp;url=https://www.pinterest.com/pin/558376053772580412/&amp;psig=AFQjCNG2N6vZ0dyGbdIPiCYbuUMjK8ge9w&amp;ust=1499874852810599" TargetMode="External"/></Relationships>
</file>

<file path=ppt/slides/_rels/slide4.xml.rels><?xml version="1.0" encoding="UTF-8" standalone="yes"?>
<Relationships xmlns="http://schemas.openxmlformats.org/package/2006/relationships"><Relationship Id="rId8" Type="http://schemas.microsoft.com/office/2007/relationships/hdphoto" Target="../media/hdphoto9.wdp"/><Relationship Id="rId13" Type="http://schemas.microsoft.com/office/2007/relationships/hdphoto" Target="../media/hdphoto11.wdp"/><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8.wdp"/><Relationship Id="rId11" Type="http://schemas.openxmlformats.org/officeDocument/2006/relationships/image" Target="../media/image15.png"/><Relationship Id="rId5" Type="http://schemas.openxmlformats.org/officeDocument/2006/relationships/image" Target="../media/image12.png"/><Relationship Id="rId15" Type="http://schemas.microsoft.com/office/2007/relationships/hdphoto" Target="../media/hdphoto12.wdp"/><Relationship Id="rId10" Type="http://schemas.microsoft.com/office/2007/relationships/hdphoto" Target="../media/hdphoto10.wdp"/><Relationship Id="rId4" Type="http://schemas.microsoft.com/office/2007/relationships/hdphoto" Target="../media/hdphoto7.wdp"/><Relationship Id="rId9" Type="http://schemas.openxmlformats.org/officeDocument/2006/relationships/image" Target="../media/image14.png"/><Relationship Id="rId1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jpeg"/><Relationship Id="rId1" Type="http://schemas.openxmlformats.org/officeDocument/2006/relationships/slideLayout" Target="../slideLayouts/slideLayout7.xml"/><Relationship Id="rId4" Type="http://schemas.microsoft.com/office/2007/relationships/hdphoto" Target="../media/hdphoto74.wdp"/></Relationships>
</file>

<file path=ppt/slides/_rels/slide41.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ved=0ahUKEwjL4YaC0JDVAhWIAsAKHZHkDo0QjRwIBw&amp;url=http://www.materialy.borec.cz/panska/recko.html&amp;psig=AFQjCNFHTr9WUJv5DpHtCRNLvPHNPVVL3g&amp;ust=1500391350724639" TargetMode="External"/><Relationship Id="rId2" Type="http://schemas.openxmlformats.org/officeDocument/2006/relationships/image" Target="../media/image1.jpeg"/><Relationship Id="rId1" Type="http://schemas.openxmlformats.org/officeDocument/2006/relationships/slideLayout" Target="../slideLayouts/slideLayout7.xml"/><Relationship Id="rId5" Type="http://schemas.microsoft.com/office/2007/relationships/hdphoto" Target="../media/hdphoto27.wdp"/><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8" Type="http://schemas.microsoft.com/office/2007/relationships/hdphoto" Target="../media/hdphoto77.wdp"/><Relationship Id="rId3" Type="http://schemas.openxmlformats.org/officeDocument/2006/relationships/image" Target="../media/image113.jpeg"/><Relationship Id="rId7" Type="http://schemas.openxmlformats.org/officeDocument/2006/relationships/image" Target="../media/image115.jpeg"/><Relationship Id="rId2" Type="http://schemas.openxmlformats.org/officeDocument/2006/relationships/image" Target="../media/image112.jpeg"/><Relationship Id="rId1" Type="http://schemas.openxmlformats.org/officeDocument/2006/relationships/slideLayout" Target="../slideLayouts/slideLayout7.xml"/><Relationship Id="rId6" Type="http://schemas.microsoft.com/office/2007/relationships/hdphoto" Target="../media/hdphoto76.wdp"/><Relationship Id="rId5" Type="http://schemas.openxmlformats.org/officeDocument/2006/relationships/image" Target="../media/image114.jpeg"/><Relationship Id="rId10" Type="http://schemas.microsoft.com/office/2007/relationships/hdphoto" Target="../media/hdphoto78.wdp"/><Relationship Id="rId4" Type="http://schemas.microsoft.com/office/2007/relationships/hdphoto" Target="../media/hdphoto75.wdp"/><Relationship Id="rId9" Type="http://schemas.openxmlformats.org/officeDocument/2006/relationships/image" Target="../media/image116.jpeg"/></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hyperlink" Target="https://www.google.co.uk/url?sa=i&amp;rct=j&amp;q=&amp;esrc=s&amp;source=images&amp;cd=&amp;cad=rja&amp;uact=8&amp;ved=0ahUKEwjH5LPs2ZXVAhVHWxQKHaNNBBMQjRwIBw&amp;url=https://www.deviantart.com/tag/cauldron&amp;psig=AFQjCNGWKuarcOVxJadFVp4gQAVFZAeUUw&amp;ust=1500565926231253" TargetMode="External"/><Relationship Id="rId7" Type="http://schemas.microsoft.com/office/2007/relationships/hdphoto" Target="../media/hdphoto34.wdp"/><Relationship Id="rId12" Type="http://schemas.microsoft.com/office/2007/relationships/hdphoto" Target="../media/hdphoto36.wdp"/><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1.png"/><Relationship Id="rId5" Type="http://schemas.microsoft.com/office/2007/relationships/hdphoto" Target="../media/hdphoto33.wdp"/><Relationship Id="rId10" Type="http://schemas.openxmlformats.org/officeDocument/2006/relationships/hyperlink" Target="http://www.google.co.uk/url?sa=i&amp;rct=j&amp;q=&amp;esrc=s&amp;source=images&amp;cd=&amp;cad=rja&amp;uact=8&amp;ved=2ahUKEwisvcrc-rTaAhVMJ1AKHUSJACwQjRx6BAgAEAU&amp;url=http%3A%2F%2Fhistorylink101.com%2F2%2Fgreece2%2Fjason.htm&amp;psig=AOvVaw1WhP2Kw3Yrp4TCDrBzThgF&amp;ust=1523630089653138" TargetMode="External"/><Relationship Id="rId4" Type="http://schemas.openxmlformats.org/officeDocument/2006/relationships/image" Target="../media/image48.png"/><Relationship Id="rId9" Type="http://schemas.microsoft.com/office/2007/relationships/hdphoto" Target="../media/hdphoto35.wdp"/></Relationships>
</file>

<file path=ppt/slides/_rels/slide46.xml.rels><?xml version="1.0" encoding="UTF-8" standalone="yes"?>
<Relationships xmlns="http://schemas.openxmlformats.org/package/2006/relationships"><Relationship Id="rId3" Type="http://schemas.openxmlformats.org/officeDocument/2006/relationships/image" Target="../media/image118.gi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xml"/><Relationship Id="rId4" Type="http://schemas.microsoft.com/office/2007/relationships/hdphoto" Target="../media/hdphoto37.wdp"/></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19.jpeg"/><Relationship Id="rId1" Type="http://schemas.openxmlformats.org/officeDocument/2006/relationships/slideLayout" Target="../slideLayouts/slideLayout7.xml"/><Relationship Id="rId4" Type="http://schemas.microsoft.com/office/2007/relationships/hdphoto" Target="../media/hdphoto37.wdp"/></Relationships>
</file>

<file path=ppt/slides/_rels/slide4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55.png"/><Relationship Id="rId18" Type="http://schemas.openxmlformats.org/officeDocument/2006/relationships/image" Target="../media/image49.png"/><Relationship Id="rId3" Type="http://schemas.openxmlformats.org/officeDocument/2006/relationships/image" Target="../media/image54.png"/><Relationship Id="rId7" Type="http://schemas.microsoft.com/office/2007/relationships/hdphoto" Target="../media/hdphoto24.wdp"/><Relationship Id="rId12" Type="http://schemas.microsoft.com/office/2007/relationships/hdphoto" Target="../media/hdphoto26.wdp"/><Relationship Id="rId17" Type="http://schemas.microsoft.com/office/2007/relationships/hdphoto" Target="../media/hdphoto40.wdp"/><Relationship Id="rId2" Type="http://schemas.openxmlformats.org/officeDocument/2006/relationships/image" Target="../media/image1.jpeg"/><Relationship Id="rId16"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0.png"/><Relationship Id="rId5" Type="http://schemas.openxmlformats.org/officeDocument/2006/relationships/hyperlink" Target="https://www.google.co.uk/url?sa=i&amp;rct=j&amp;q=&amp;esrc=s&amp;source=images&amp;cd=&amp;cad=rja&amp;uact=8&amp;ved=0ahUKEwjKwq71yoHVAhVCXhoKHcaXCWUQjRwIBw&amp;url=https://www.pinterest.com/pin/318629742361848788/&amp;psig=AFQjCNEd5zMtrY1nEgLOkJxW5H_KYNB33Q&amp;ust=1499874689438968" TargetMode="External"/><Relationship Id="rId15" Type="http://schemas.openxmlformats.org/officeDocument/2006/relationships/image" Target="../media/image25.png"/><Relationship Id="rId10" Type="http://schemas.openxmlformats.org/officeDocument/2006/relationships/hyperlink" Target="https://www.google.co.uk/url?sa=i&amp;rct=j&amp;q=&amp;esrc=s&amp;source=images&amp;cd=&amp;cad=rja&amp;uact=8&amp;ved=0ahUKEwiVk8bdy4HVAhXGCBoKHRVJCl4QjRwIBw&amp;url=https://www.pinterest.com/pin/558376053772580412/&amp;psig=AFQjCNG2N6vZ0dyGbdIPiCYbuUMjK8ge9w&amp;ust=1499874852810599" TargetMode="External"/><Relationship Id="rId19" Type="http://schemas.microsoft.com/office/2007/relationships/hdphoto" Target="../media/hdphoto34.wdp"/><Relationship Id="rId4" Type="http://schemas.microsoft.com/office/2007/relationships/hdphoto" Target="../media/hdphoto38.wdp"/><Relationship Id="rId9" Type="http://schemas.microsoft.com/office/2007/relationships/hdphoto" Target="../media/hdphoto25.wdp"/><Relationship Id="rId14" Type="http://schemas.microsoft.com/office/2007/relationships/hdphoto" Target="../media/hdphoto39.wdp"/></Relationships>
</file>

<file path=ppt/slides/_rels/slide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hyperlink" Target="http://www.google.co.uk/url?sa=i&amp;rct=j&amp;q=&amp;esrc=s&amp;source=images&amp;cd=&amp;cad=rja&amp;uact=8&amp;ved=0ahUKEwiSt_PukIHVAhWCUhoKHWfgDl0QjRwIBw&amp;url=http://pngimg.com/img/fruits/grape&amp;psig=AFQjCNFL4VwmBNQTCwCYm-zfQad0kYl6sg&amp;ust=1499859000357378" TargetMode="External"/><Relationship Id="rId3" Type="http://schemas.openxmlformats.org/officeDocument/2006/relationships/image" Target="../media/image56.png"/><Relationship Id="rId7" Type="http://schemas.openxmlformats.org/officeDocument/2006/relationships/image" Target="../media/image94.png"/><Relationship Id="rId2" Type="http://schemas.openxmlformats.org/officeDocument/2006/relationships/image" Target="../media/image90.jpeg"/><Relationship Id="rId1" Type="http://schemas.openxmlformats.org/officeDocument/2006/relationships/slideLayout" Target="../slideLayouts/slideLayout7.xml"/><Relationship Id="rId6" Type="http://schemas.openxmlformats.org/officeDocument/2006/relationships/hyperlink" Target="http://www.google.co.uk/url?sa=i&amp;rct=j&amp;q=&amp;esrc=s&amp;source=images&amp;cd=&amp;cad=rja&amp;uact=8&amp;ved=0ahUKEwi4hILHkIHVAhXI5xoKHVOMAFcQjRwIBw&amp;url=http://www.cherokeecellarswinery.com/about-our-wines&amp;psig=AFQjCNFL4VwmBNQTCwCYm-zfQad0kYl6sg&amp;ust=1499859000357378" TargetMode="External"/><Relationship Id="rId5" Type="http://schemas.openxmlformats.org/officeDocument/2006/relationships/image" Target="../media/image98.png"/><Relationship Id="rId4" Type="http://schemas.microsoft.com/office/2007/relationships/hdphoto" Target="../media/hdphoto40.wdp"/><Relationship Id="rId9" Type="http://schemas.openxmlformats.org/officeDocument/2006/relationships/image" Target="../media/image95.png"/></Relationships>
</file>

<file path=ppt/slides/_rels/slide51.xml.rels><?xml version="1.0" encoding="UTF-8" standalone="yes"?>
<Relationships xmlns="http://schemas.openxmlformats.org/package/2006/relationships"><Relationship Id="rId3" Type="http://schemas.microsoft.com/office/2007/relationships/hdphoto" Target="../media/hdphoto41.wdp"/><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jpeg"/><Relationship Id="rId1" Type="http://schemas.openxmlformats.org/officeDocument/2006/relationships/slideLayout" Target="../slideLayouts/slideLayout7.xml"/><Relationship Id="rId4" Type="http://schemas.microsoft.com/office/2007/relationships/hdphoto" Target="../media/hdphoto41.wdp"/></Relationships>
</file>

<file path=ppt/slides/_rels/slide53.xml.rels><?xml version="1.0" encoding="UTF-8" standalone="yes"?>
<Relationships xmlns="http://schemas.openxmlformats.org/package/2006/relationships"><Relationship Id="rId8" Type="http://schemas.openxmlformats.org/officeDocument/2006/relationships/image" Target="../media/image60.png"/><Relationship Id="rId13" Type="http://schemas.microsoft.com/office/2007/relationships/hdphoto" Target="../media/hdphoto46.wdp"/><Relationship Id="rId18" Type="http://schemas.microsoft.com/office/2007/relationships/hdphoto" Target="../media/hdphoto48.wdp"/><Relationship Id="rId3" Type="http://schemas.openxmlformats.org/officeDocument/2006/relationships/image" Target="../media/image58.png"/><Relationship Id="rId7" Type="http://schemas.microsoft.com/office/2007/relationships/hdphoto" Target="../media/hdphoto43.wdp"/><Relationship Id="rId12" Type="http://schemas.openxmlformats.org/officeDocument/2006/relationships/image" Target="../media/image62.png"/><Relationship Id="rId17" Type="http://schemas.openxmlformats.org/officeDocument/2006/relationships/image" Target="../media/image64.png"/><Relationship Id="rId2" Type="http://schemas.openxmlformats.org/officeDocument/2006/relationships/image" Target="../media/image1.jpeg"/><Relationship Id="rId16" Type="http://schemas.microsoft.com/office/2007/relationships/hdphoto" Target="../media/hdphoto47.wdp"/><Relationship Id="rId1" Type="http://schemas.openxmlformats.org/officeDocument/2006/relationships/slideLayout" Target="../slideLayouts/slideLayout7.xml"/><Relationship Id="rId6" Type="http://schemas.openxmlformats.org/officeDocument/2006/relationships/image" Target="../media/image59.png"/><Relationship Id="rId11" Type="http://schemas.microsoft.com/office/2007/relationships/hdphoto" Target="../media/hdphoto45.wdp"/><Relationship Id="rId5" Type="http://schemas.openxmlformats.org/officeDocument/2006/relationships/hyperlink" Target="https://www.google.co.uk/url?sa=i&amp;rct=j&amp;q=&amp;esrc=s&amp;source=images&amp;cd=&amp;cad=rja&amp;uact=8&amp;ved=0ahUKEwjcr-C7-6HVAhXHdD4KHc_0BlcQjRwIBw&amp;url=https://www.pinterest.com/hellenicart/ancient-greek-helmets/&amp;psig=AFQjCNE7NzhFi-ZWeopydH09i21s-f3BnA&amp;ust=1500987270320183" TargetMode="External"/><Relationship Id="rId15" Type="http://schemas.openxmlformats.org/officeDocument/2006/relationships/image" Target="../media/image63.png"/><Relationship Id="rId10" Type="http://schemas.openxmlformats.org/officeDocument/2006/relationships/image" Target="../media/image61.png"/><Relationship Id="rId4" Type="http://schemas.microsoft.com/office/2007/relationships/hdphoto" Target="../media/hdphoto42.wdp"/><Relationship Id="rId9" Type="http://schemas.microsoft.com/office/2007/relationships/hdphoto" Target="../media/hdphoto44.wdp"/><Relationship Id="rId14" Type="http://schemas.openxmlformats.org/officeDocument/2006/relationships/hyperlink" Target="http://www.google.co.uk/url?sa=i&amp;rct=j&amp;q=&amp;esrc=s&amp;source=images&amp;cd=&amp;cad=rja&amp;uact=8&amp;ved=0ahUKEwjm_7bKv7_TAhWErRoKHdfJBQ4QjRwIBw&amp;url=http://www.wildwinds.com/coins/greece/laconia/lacedaemon/i.html&amp;psig=AFQjCNGf9lDwlA5us-gkrWgTwzQxFMM7OQ&amp;ust=1493205878036076"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hyperlink" Target="https://www.google.co.uk/url?sa=i&amp;rct=j&amp;q=&amp;esrc=s&amp;source=images&amp;cd=&amp;cad=rja&amp;uact=8&amp;ved=0ahUKEwi1-4Pd_6HVAhWHrD4KHZ4eC04QjRwIBw&amp;url=https://www.pinterest.com/pin/573927546241263949/&amp;psig=AFQjCNGUh3fk817-iGhwDvZjtfP9xbFPBg&amp;ust=1500988356138997" TargetMode="External"/><Relationship Id="rId1" Type="http://schemas.openxmlformats.org/officeDocument/2006/relationships/slideLayout" Target="../slideLayouts/slideLayout7.xml"/><Relationship Id="rId4" Type="http://schemas.microsoft.com/office/2007/relationships/hdphoto" Target="../media/hdphoto79.wdp"/></Relationships>
</file>

<file path=ppt/slides/_rels/slide5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hyperlink" Target="https://www.google.co.uk/url?sa=i&amp;rct=j&amp;q=&amp;esrc=s&amp;source=images&amp;cd=&amp;cad=rja&amp;uact=8&amp;ved=0ahUKEwiVpN65iaLVAhXIWSYKHVRPA5AQjRwIBw&amp;url=https://www.dreamstime.com/stock-illustration-spartan-warrior-guard-medieval-roman-soldier-silhouette-physical-stance-image47685367&amp;psig=AFQjCNFehkb989Be3m-6dYkpZCYrFHpACw&amp;ust=1500991011945603" TargetMode="External"/><Relationship Id="rId2" Type="http://schemas.openxmlformats.org/officeDocument/2006/relationships/image" Target="../media/image1.jpeg"/><Relationship Id="rId1" Type="http://schemas.openxmlformats.org/officeDocument/2006/relationships/slideLayout" Target="../slideLayouts/slideLayout7.xml"/><Relationship Id="rId5" Type="http://schemas.microsoft.com/office/2007/relationships/hdphoto" Target="../media/hdphoto80.wdp"/><Relationship Id="rId4" Type="http://schemas.openxmlformats.org/officeDocument/2006/relationships/image" Target="../media/image122.png"/></Relationships>
</file>

<file path=ppt/slides/_rels/slide57.xml.rels><?xml version="1.0" encoding="UTF-8" standalone="yes"?>
<Relationships xmlns="http://schemas.openxmlformats.org/package/2006/relationships"><Relationship Id="rId8" Type="http://schemas.openxmlformats.org/officeDocument/2006/relationships/hyperlink" Target="http://www.google.co.uk/url?sa=i&amp;rct=j&amp;q=&amp;esrc=s&amp;source=images&amp;cd=&amp;cad=rja&amp;uact=8&amp;ved=0ahUKEwi1-_iAjaLVAhWBaiYKHassCDQQjRwIBw&amp;url=http://pngimg.com/img/objects/cards&amp;psig=AFQjCNHzcJDb_B9gdtsS2J8tMtjmLTSkrg&amp;ust=1500991979222571" TargetMode="External"/><Relationship Id="rId3" Type="http://schemas.openxmlformats.org/officeDocument/2006/relationships/image" Target="../media/image68.png"/><Relationship Id="rId7" Type="http://schemas.openxmlformats.org/officeDocument/2006/relationships/image" Target="../media/image7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70.png"/><Relationship Id="rId5" Type="http://schemas.microsoft.com/office/2007/relationships/hdphoto" Target="../media/hdphoto51.wdp"/><Relationship Id="rId4" Type="http://schemas.openxmlformats.org/officeDocument/2006/relationships/image" Target="../media/image69.png"/><Relationship Id="rId9" Type="http://schemas.openxmlformats.org/officeDocument/2006/relationships/image" Target="../media/image72.png"/></Relationships>
</file>

<file path=ppt/slides/_rels/slide58.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microsoft.com/office/2007/relationships/hdphoto" Target="../media/hdphoto15.wdp"/><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2.png"/><Relationship Id="rId11" Type="http://schemas.microsoft.com/office/2007/relationships/hdphoto" Target="../media/hdphoto17.wdp"/><Relationship Id="rId5" Type="http://schemas.microsoft.com/office/2007/relationships/hdphoto" Target="../media/hdphoto14.wdp"/><Relationship Id="rId10" Type="http://schemas.openxmlformats.org/officeDocument/2006/relationships/image" Target="../media/image24.png"/><Relationship Id="rId4" Type="http://schemas.openxmlformats.org/officeDocument/2006/relationships/image" Target="../media/image21.png"/><Relationship Id="rId9" Type="http://schemas.microsoft.com/office/2007/relationships/hdphoto" Target="../media/hdphoto16.wdp"/></Relationships>
</file>

<file path=ppt/slides/_rels/slide60.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ved=0ahUKEwj0gJbRiqTVAhVoI8AKHXdrAtAQjRwIBw&amp;url=http://weclipart.com/greek%2Bpottery%2Bclipart&amp;psig=AFQjCNFS_DctZ0G_9uTLtCNdM3WdUdW0Pw&amp;ust=1501060048282780" TargetMode="External"/><Relationship Id="rId2" Type="http://schemas.openxmlformats.org/officeDocument/2006/relationships/image" Target="../media/image1.jpeg"/><Relationship Id="rId1" Type="http://schemas.openxmlformats.org/officeDocument/2006/relationships/slideLayout" Target="../slideLayouts/slideLayout2.xml"/><Relationship Id="rId5" Type="http://schemas.microsoft.com/office/2007/relationships/hdphoto" Target="../media/hdphoto81.wdp"/><Relationship Id="rId4" Type="http://schemas.openxmlformats.org/officeDocument/2006/relationships/image" Target="../media/image124.png"/></Relationships>
</file>

<file path=ppt/slides/_rels/slide61.xml.rels><?xml version="1.0" encoding="UTF-8" standalone="yes"?>
<Relationships xmlns="http://schemas.openxmlformats.org/package/2006/relationships"><Relationship Id="rId8" Type="http://schemas.openxmlformats.org/officeDocument/2006/relationships/image" Target="../media/image76.png"/><Relationship Id="rId13" Type="http://schemas.microsoft.com/office/2007/relationships/hdphoto" Target="../media/hdphoto53.wdp"/><Relationship Id="rId3" Type="http://schemas.openxmlformats.org/officeDocument/2006/relationships/image" Target="../media/image74.png"/><Relationship Id="rId7" Type="http://schemas.microsoft.com/office/2007/relationships/hdphoto" Target="../media/hdphoto52.wdp"/><Relationship Id="rId12" Type="http://schemas.openxmlformats.org/officeDocument/2006/relationships/image" Target="../media/image78.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75.png"/><Relationship Id="rId11" Type="http://schemas.microsoft.com/office/2007/relationships/hdphoto" Target="../media/hdphoto2.wdp"/><Relationship Id="rId5" Type="http://schemas.openxmlformats.org/officeDocument/2006/relationships/image" Target="../media/image26.png"/><Relationship Id="rId15" Type="http://schemas.microsoft.com/office/2007/relationships/hdphoto" Target="../media/hdphoto54.wdp"/><Relationship Id="rId10" Type="http://schemas.openxmlformats.org/officeDocument/2006/relationships/image" Target="../media/image5.png"/><Relationship Id="rId4" Type="http://schemas.openxmlformats.org/officeDocument/2006/relationships/hyperlink" Target="http://www.google.co.uk/url?sa=i&amp;rct=j&amp;q=&amp;esrc=s&amp;source=images&amp;cd=&amp;cad=rja&amp;uact=8&amp;ved=0ahUKEwjI9p38ioHVAhWGfxoKHaXwCF8QjRwIBw&amp;url=http://choupinette77.centerblog.net/rub-tubes-fleurs-divers--17.html&amp;psig=AFQjCNGfU_ON_kAmDx8lpaOXBEv0b7d3Gw&amp;ust=1499857543191466" TargetMode="External"/><Relationship Id="rId9" Type="http://schemas.openxmlformats.org/officeDocument/2006/relationships/image" Target="../media/image77.png"/><Relationship Id="rId14" Type="http://schemas.openxmlformats.org/officeDocument/2006/relationships/image" Target="../media/image79.png"/></Relationships>
</file>

<file path=ppt/slides/_rels/slide6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52.wdp"/></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hyperlink" Target="https://www.google.co.uk/url?sa=i&amp;rct=j&amp;q=&amp;esrc=s&amp;source=images&amp;cd=&amp;cad=rja&amp;uact=8&amp;ved=0ahUKEwje_9-ji4HVAhXMWhoKHZozDmEQjRwIBw&amp;url=https://shopwindowcleaningresource.com/window-cleaning-tools/brushes.html&amp;psig=AFQjCNG0Oodb8FBFQxadwwo9amjg47tGqA&amp;ust=1499857638997886" TargetMode="External"/><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http://www.google.co.uk/url?sa=i&amp;rct=j&amp;q=&amp;esrc=s&amp;source=images&amp;cd=&amp;cad=rja&amp;uact=8&amp;ved=0ahUKEwjx5ouyjIHVAhWC1xoKHZnGC2IQjRwIBw&amp;url=http://www.officialpsds.com/Soap-Suds-PSD60598.html&amp;psig=AFQjCNFiihMxztr4Ey7h6X6111oPKtOwaQ&amp;ust=1499857935144314" TargetMode="External"/><Relationship Id="rId5" Type="http://schemas.openxmlformats.org/officeDocument/2006/relationships/image" Target="../media/image26.png"/><Relationship Id="rId4" Type="http://schemas.openxmlformats.org/officeDocument/2006/relationships/hyperlink" Target="http://www.google.co.uk/url?sa=i&amp;rct=j&amp;q=&amp;esrc=s&amp;source=images&amp;cd=&amp;cad=rja&amp;uact=8&amp;ved=0ahUKEwjI9p38ioHVAhWGfxoKHaXwCF8QjRwIBw&amp;url=http://choupinette77.centerblog.net/rub-tubes-fleurs-divers--17.html&amp;psig=AFQjCNGfU_ON_kAmDx8lpaOXBEv0b7d3Gw&amp;ust=1499857543191466" TargetMode="External"/><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microsoft.com/office/2007/relationships/hdphoto" Target="../media/hdphoto19.wdp"/><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1.png"/><Relationship Id="rId11" Type="http://schemas.microsoft.com/office/2007/relationships/hdphoto" Target="../media/hdphoto21.wdp"/><Relationship Id="rId5" Type="http://schemas.microsoft.com/office/2007/relationships/hdphoto" Target="../media/hdphoto18.wdp"/><Relationship Id="rId10" Type="http://schemas.openxmlformats.org/officeDocument/2006/relationships/image" Target="../media/image33.png"/><Relationship Id="rId4" Type="http://schemas.openxmlformats.org/officeDocument/2006/relationships/image" Target="../media/image30.png"/><Relationship Id="rId9" Type="http://schemas.microsoft.com/office/2007/relationships/hdphoto" Target="../media/hdphoto20.wdp"/></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1026" name="Picture 2" descr="Related im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durham university logo 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04248" y="776461"/>
            <a:ext cx="1626144" cy="78033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554323" y="5229200"/>
            <a:ext cx="806489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smtClean="0">
                <a:solidFill>
                  <a:schemeClr val="bg1"/>
                </a:solidFill>
                <a:effectLst>
                  <a:outerShdw blurRad="38100" dist="38100" dir="2700000" algn="tl">
                    <a:srgbClr val="000000"/>
                  </a:outerShdw>
                </a:effectLst>
                <a:latin typeface="Castellar" panose="020A0402060406010301" pitchFamily="18" charset="0"/>
              </a:rPr>
              <a:t>Ready?</a:t>
            </a:r>
            <a:endParaRPr lang="en-GB" sz="3200" b="1" dirty="0">
              <a:solidFill>
                <a:schemeClr val="bg1"/>
              </a:solidFill>
              <a:effectLst>
                <a:outerShdw blurRad="38100" dist="38100" dir="2700000" algn="tl">
                  <a:srgbClr val="000000"/>
                </a:outerShdw>
              </a:effectLst>
              <a:latin typeface="Castellar" panose="020A0402060406010301" pitchFamily="18" charset="0"/>
            </a:endParaRPr>
          </a:p>
        </p:txBody>
      </p:sp>
      <p:sp>
        <p:nvSpPr>
          <p:cNvPr id="8" name="Title 1"/>
          <p:cNvSpPr txBox="1">
            <a:spLocks/>
          </p:cNvSpPr>
          <p:nvPr/>
        </p:nvSpPr>
        <p:spPr>
          <a:xfrm>
            <a:off x="554323" y="2502024"/>
            <a:ext cx="787607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5400" b="1" dirty="0" smtClean="0">
                <a:solidFill>
                  <a:schemeClr val="bg1"/>
                </a:solidFill>
                <a:effectLst>
                  <a:outerShdw blurRad="38100" dist="38100" dir="2700000" algn="tl">
                    <a:srgbClr val="000000"/>
                  </a:outerShdw>
                </a:effectLst>
                <a:latin typeface="Castellar" panose="020A0402060406010301" pitchFamily="18" charset="0"/>
              </a:rPr>
              <a:t>Durham University Palace Green Library Ancient Greeks Quiz!</a:t>
            </a:r>
            <a:endParaRPr lang="en-GB" sz="7200" b="1" dirty="0">
              <a:solidFill>
                <a:schemeClr val="bg1"/>
              </a:solidFill>
              <a:effectLst>
                <a:outerShdw blurRad="38100" dist="38100" dir="2700000" algn="tl">
                  <a:srgbClr val="000000"/>
                </a:outerShdw>
              </a:effectLst>
              <a:latin typeface="Castellar" panose="020A0402060406010301" pitchFamily="18" charset="0"/>
            </a:endParaRPr>
          </a:p>
        </p:txBody>
      </p:sp>
    </p:spTree>
    <p:extLst>
      <p:ext uri="{BB962C8B-B14F-4D97-AF65-F5344CB8AC3E}">
        <p14:creationId xmlns:p14="http://schemas.microsoft.com/office/powerpoint/2010/main" val="2871693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wd">
                                    <p:tmPct val="10000"/>
                                  </p:iterate>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3000"/>
                                        <p:tgtEl>
                                          <p:spTgt spid="8">
                                            <p:txEl>
                                              <p:pRg st="0" end="0"/>
                                            </p:txEl>
                                          </p:spTgt>
                                        </p:tgtEl>
                                      </p:cBhvr>
                                    </p:animEffect>
                                  </p:childTnLst>
                                </p:cTn>
                              </p:par>
                            </p:childTnLst>
                          </p:cTn>
                        </p:par>
                        <p:par>
                          <p:cTn id="8" fill="hold">
                            <p:stCondLst>
                              <p:cond delay="54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sparta symbo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3763" y="764704"/>
            <a:ext cx="2088232" cy="2088232"/>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2555776" y="1268760"/>
            <a:ext cx="5899064"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3600" b="1" dirty="0" smtClean="0">
                <a:solidFill>
                  <a:schemeClr val="bg1"/>
                </a:solidFill>
                <a:effectLst>
                  <a:outerShdw blurRad="38100" dist="38100" dir="2700000" algn="tl">
                    <a:srgbClr val="000000"/>
                  </a:outerShdw>
                </a:effectLst>
                <a:latin typeface="Castellar" panose="020A0402060406010301" pitchFamily="18" charset="0"/>
                <a:cs typeface="Times New Roman"/>
              </a:rPr>
              <a:t>9.</a:t>
            </a:r>
            <a:r>
              <a:rPr lang="en-GB" sz="3600" b="1" dirty="0" smtClean="0">
                <a:solidFill>
                  <a:schemeClr val="bg1"/>
                </a:solidFill>
                <a:effectLst>
                  <a:outerShdw blurRad="38100" dist="38100" dir="2700000" algn="tl">
                    <a:srgbClr val="000000"/>
                  </a:outerShdw>
                </a:effectLst>
                <a:latin typeface="Times New Roman"/>
                <a:cs typeface="Times New Roman"/>
              </a:rPr>
              <a:t> </a:t>
            </a:r>
            <a:r>
              <a:rPr lang="en-GB" sz="3600" b="1" dirty="0" smtClean="0">
                <a:solidFill>
                  <a:schemeClr val="bg1"/>
                </a:solidFill>
                <a:effectLst>
                  <a:outerShdw blurRad="38100" dist="38100" dir="2700000" algn="tl">
                    <a:srgbClr val="000000"/>
                  </a:outerShdw>
                </a:effectLst>
                <a:latin typeface="Castellar" panose="020A0402060406010301" pitchFamily="18" charset="0"/>
              </a:rPr>
              <a:t>What did the </a:t>
            </a:r>
            <a:r>
              <a:rPr lang="en-GB" sz="3600" b="1" dirty="0" smtClean="0">
                <a:solidFill>
                  <a:srgbClr val="FF0000"/>
                </a:solidFill>
                <a:effectLst>
                  <a:outerShdw blurRad="38100" dist="38100" dir="2700000" algn="tl">
                    <a:srgbClr val="000000"/>
                  </a:outerShdw>
                </a:effectLst>
                <a:latin typeface="Castellar" panose="020A0402060406010301" pitchFamily="18" charset="0"/>
              </a:rPr>
              <a:t>Spartans</a:t>
            </a:r>
            <a:r>
              <a:rPr lang="en-GB" sz="3600" b="1" dirty="0" smtClean="0">
                <a:solidFill>
                  <a:schemeClr val="bg1"/>
                </a:solidFill>
                <a:effectLst>
                  <a:outerShdw blurRad="38100" dist="38100" dir="2700000" algn="tl">
                    <a:srgbClr val="000000"/>
                  </a:outerShdw>
                </a:effectLst>
                <a:latin typeface="Castellar" panose="020A0402060406010301" pitchFamily="18" charset="0"/>
              </a:rPr>
              <a:t> let girls do that no other Greeks did? </a:t>
            </a:r>
          </a:p>
        </p:txBody>
      </p:sp>
      <p:sp>
        <p:nvSpPr>
          <p:cNvPr id="5" name="Title 1"/>
          <p:cNvSpPr txBox="1">
            <a:spLocks/>
          </p:cNvSpPr>
          <p:nvPr/>
        </p:nvSpPr>
        <p:spPr>
          <a:xfrm>
            <a:off x="519962" y="2852936"/>
            <a:ext cx="1811114"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dirty="0" smtClean="0">
                <a:solidFill>
                  <a:schemeClr val="bg1"/>
                </a:solidFill>
                <a:effectLst>
                  <a:outerShdw blurRad="38100" dist="38100" dir="2700000" algn="tl">
                    <a:srgbClr val="000000"/>
                  </a:outerShdw>
                </a:effectLst>
                <a:latin typeface="Times New Roman"/>
                <a:cs typeface="Times New Roman"/>
              </a:rPr>
              <a:t>α</a:t>
            </a:r>
            <a:r>
              <a:rPr lang="en-GB" sz="28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Vote</a:t>
            </a:r>
          </a:p>
        </p:txBody>
      </p:sp>
      <p:sp>
        <p:nvSpPr>
          <p:cNvPr id="6" name="Title 1"/>
          <p:cNvSpPr txBox="1">
            <a:spLocks/>
          </p:cNvSpPr>
          <p:nvPr/>
        </p:nvSpPr>
        <p:spPr>
          <a:xfrm>
            <a:off x="2386867" y="3078088"/>
            <a:ext cx="2211393"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dirty="0" smtClean="0">
                <a:solidFill>
                  <a:schemeClr val="bg1"/>
                </a:solidFill>
                <a:effectLst>
                  <a:outerShdw blurRad="38100" dist="38100" dir="2700000" algn="tl">
                    <a:srgbClr val="000000"/>
                  </a:outerShdw>
                </a:effectLst>
                <a:latin typeface="Times New Roman"/>
                <a:cs typeface="Times New Roman"/>
              </a:rPr>
              <a:t>β</a:t>
            </a:r>
            <a:r>
              <a:rPr lang="en-GB" sz="28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Go To School</a:t>
            </a:r>
          </a:p>
        </p:txBody>
      </p:sp>
      <p:sp>
        <p:nvSpPr>
          <p:cNvPr id="7" name="Title 1"/>
          <p:cNvSpPr txBox="1">
            <a:spLocks/>
          </p:cNvSpPr>
          <p:nvPr/>
        </p:nvSpPr>
        <p:spPr>
          <a:xfrm>
            <a:off x="4201046" y="2852936"/>
            <a:ext cx="274721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800" b="1" dirty="0">
                <a:solidFill>
                  <a:schemeClr val="bg1"/>
                </a:solidFill>
                <a:effectLst>
                  <a:outerShdw blurRad="38100" dist="38100" dir="2700000" algn="tl">
                    <a:srgbClr val="000000"/>
                  </a:outerShdw>
                </a:effectLst>
                <a:latin typeface="Times New Roman"/>
                <a:cs typeface="Times New Roman"/>
              </a:rPr>
              <a:t>c</a:t>
            </a:r>
            <a:r>
              <a:rPr lang="en-GB" sz="28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Fight</a:t>
            </a:r>
          </a:p>
        </p:txBody>
      </p:sp>
      <p:sp>
        <p:nvSpPr>
          <p:cNvPr id="8" name="Title 1"/>
          <p:cNvSpPr txBox="1">
            <a:spLocks/>
          </p:cNvSpPr>
          <p:nvPr/>
        </p:nvSpPr>
        <p:spPr>
          <a:xfrm>
            <a:off x="6156176" y="3062975"/>
            <a:ext cx="274721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dirty="0">
                <a:solidFill>
                  <a:schemeClr val="bg1"/>
                </a:solidFill>
                <a:effectLst>
                  <a:outerShdw blurRad="38100" dist="38100" dir="2700000" algn="tl">
                    <a:srgbClr val="000000"/>
                  </a:outerShdw>
                </a:effectLst>
                <a:latin typeface="Times New Roman"/>
                <a:cs typeface="Times New Roman"/>
              </a:rPr>
              <a:t>δ</a:t>
            </a:r>
            <a:r>
              <a:rPr lang="en-GB" sz="28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Act On Stage</a:t>
            </a:r>
          </a:p>
        </p:txBody>
      </p:sp>
      <p:pic>
        <p:nvPicPr>
          <p:cNvPr id="2052" name="Picture 4" descr="Image result for greek ostraka">
            <a:hlinkClick r:id="rId4"/>
          </p:cNvPr>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9990" b="92507" l="9995" r="89979"/>
                    </a14:imgEffect>
                  </a14:imgLayer>
                </a14:imgProps>
              </a:ext>
              <a:ext uri="{28A0092B-C50C-407E-A947-70E740481C1C}">
                <a14:useLocalDpi xmlns:a14="http://schemas.microsoft.com/office/drawing/2010/main"/>
              </a:ext>
            </a:extLst>
          </a:blip>
          <a:srcRect/>
          <a:stretch>
            <a:fillRect/>
          </a:stretch>
        </p:blipFill>
        <p:spPr bwMode="auto">
          <a:xfrm>
            <a:off x="425119" y="4348621"/>
            <a:ext cx="2130657" cy="1733229"/>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0" name="Picture 6" descr="Image result for ancient greek writing implements"/>
          <p:cNvPicPr>
            <a:picLocks noChangeAspect="1" noChangeArrowheads="1"/>
          </p:cNvPicPr>
          <p:nvPr/>
        </p:nvPicPr>
        <p:blipFill>
          <a:blip r:embed="rId7" cstate="email">
            <a:extLst>
              <a:ext uri="{BEBA8EAE-BF5A-486C-A8C5-ECC9F3942E4B}">
                <a14:imgProps xmlns:a14="http://schemas.microsoft.com/office/drawing/2010/main">
                  <a14:imgLayer r:embed="rId8">
                    <a14:imgEffect>
                      <a14:backgroundRemoval t="10000" b="90000" l="10000" r="90000">
                        <a14:backgroundMark x1="83250" y1="17000" x2="84750" y2="80000"/>
                        <a14:backgroundMark x1="82917" y1="15875" x2="83417" y2="36250"/>
                        <a14:backgroundMark x1="82917" y1="50625" x2="84333" y2="50750"/>
                        <a14:backgroundMark x1="13583" y1="49625" x2="14500" y2="49875"/>
                        <a14:backgroundMark x1="48250" y1="33000" x2="48583" y2="49875"/>
                        <a14:backgroundMark x1="48250" y1="57000" x2="48917" y2="66500"/>
                        <a14:backgroundMark x1="47500" y1="19375" x2="47500" y2="21625"/>
                        <a14:backgroundMark x1="47667" y1="26875" x2="47833" y2="21625"/>
                      </a14:backgroundRemoval>
                    </a14:imgEffect>
                  </a14:imgLayer>
                </a14:imgProps>
              </a:ext>
              <a:ext uri="{28A0092B-C50C-407E-A947-70E740481C1C}">
                <a14:useLocalDpi xmlns:a14="http://schemas.microsoft.com/office/drawing/2010/main"/>
              </a:ext>
            </a:extLst>
          </a:blip>
          <a:srcRect/>
          <a:stretch>
            <a:fillRect/>
          </a:stretch>
        </p:blipFill>
        <p:spPr bwMode="auto">
          <a:xfrm>
            <a:off x="2289885" y="4149080"/>
            <a:ext cx="2405355" cy="2132312"/>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056" name="Picture 8" descr="Image result for greek theatre masks">
            <a:hlinkClick r:id="rId9"/>
          </p:cNvPr>
          <p:cNvPicPr>
            <a:picLocks noChangeAspect="1" noChangeArrowheads="1"/>
          </p:cNvPicPr>
          <p:nvPr/>
        </p:nvPicPr>
        <p:blipFill rotWithShape="1">
          <a:blip r:embed="rId10" cstate="email">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6675671" y="4293096"/>
            <a:ext cx="1121250" cy="1416036"/>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054" name="Picture 6" descr="Image result for greek theatre masks">
            <a:hlinkClick r:id="rId9"/>
          </p:cNvPr>
          <p:cNvPicPr>
            <a:picLocks noChangeAspect="1" noChangeArrowheads="1"/>
          </p:cNvPicPr>
          <p:nvPr/>
        </p:nvPicPr>
        <p:blipFill rotWithShape="1">
          <a:blip r:embed="rId12" cstate="email">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a:ext>
            </a:extLst>
          </a:blip>
          <a:srcRect/>
          <a:stretch/>
        </p:blipFill>
        <p:spPr bwMode="auto">
          <a:xfrm rot="673581">
            <a:off x="7357547" y="4768877"/>
            <a:ext cx="1151797" cy="1358804"/>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058" name="Picture 10" descr="Image result for real spartan helmet">
            <a:hlinkClick r:id="rId14"/>
          </p:cNvPr>
          <p:cNvPicPr>
            <a:picLocks noChangeAspect="1" noChangeArrowheads="1"/>
          </p:cNvPicPr>
          <p:nvPr/>
        </p:nvPicPr>
        <p:blipFill rotWithShape="1">
          <a:blip r:embed="rId15" cstate="email">
            <a:extLst>
              <a:ext uri="{BEBA8EAE-BF5A-486C-A8C5-ECC9F3942E4B}">
                <a14:imgProps xmlns:a14="http://schemas.microsoft.com/office/drawing/2010/main">
                  <a14:imgLayer r:embed="rId16">
                    <a14:imgEffect>
                      <a14:backgroundRemoval t="0" b="100000" l="0" r="100000">
                        <a14:backgroundMark x1="32271" y1="40155" x2="32271" y2="40155"/>
                      </a14:backgroundRemoval>
                    </a14:imgEffect>
                  </a14:imgLayer>
                </a14:imgProps>
              </a:ext>
              <a:ext uri="{28A0092B-C50C-407E-A947-70E740481C1C}">
                <a14:useLocalDpi xmlns:a14="http://schemas.microsoft.com/office/drawing/2010/main"/>
              </a:ext>
            </a:extLst>
          </a:blip>
          <a:srcRect/>
          <a:stretch/>
        </p:blipFill>
        <p:spPr bwMode="auto">
          <a:xfrm>
            <a:off x="4901299" y="3997524"/>
            <a:ext cx="1346711" cy="2073134"/>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0052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 calcmode="lin" valueType="num">
                                      <p:cBhvr>
                                        <p:cTn id="10" dur="2000" fill="hold"/>
                                        <p:tgtEl>
                                          <p:spTgt spid="2050"/>
                                        </p:tgtEl>
                                        <p:attrNameLst>
                                          <p:attrName>ppt_w</p:attrName>
                                        </p:attrNameLst>
                                      </p:cBhvr>
                                      <p:tavLst>
                                        <p:tav tm="0">
                                          <p:val>
                                            <p:fltVal val="0"/>
                                          </p:val>
                                        </p:tav>
                                        <p:tav tm="100000">
                                          <p:val>
                                            <p:strVal val="#ppt_w"/>
                                          </p:val>
                                        </p:tav>
                                      </p:tavLst>
                                    </p:anim>
                                    <p:anim calcmode="lin" valueType="num">
                                      <p:cBhvr>
                                        <p:cTn id="11" dur="2000" fill="hold"/>
                                        <p:tgtEl>
                                          <p:spTgt spid="2050"/>
                                        </p:tgtEl>
                                        <p:attrNameLst>
                                          <p:attrName>ppt_h</p:attrName>
                                        </p:attrNameLst>
                                      </p:cBhvr>
                                      <p:tavLst>
                                        <p:tav tm="0">
                                          <p:val>
                                            <p:fltVal val="0"/>
                                          </p:val>
                                        </p:tav>
                                        <p:tav tm="100000">
                                          <p:val>
                                            <p:strVal val="#ppt_h"/>
                                          </p:val>
                                        </p:tav>
                                      </p:tavLst>
                                    </p:anim>
                                    <p:animEffect transition="in" filter="fade">
                                      <p:cBhvr>
                                        <p:cTn id="12" dur="20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500"/>
                            </p:stCondLst>
                            <p:childTnLst>
                              <p:par>
                                <p:cTn id="19" presetID="31" presetClass="entr" presetSubtype="0" fill="hold" nodeType="afterEffect">
                                  <p:stCondLst>
                                    <p:cond delay="0"/>
                                  </p:stCondLst>
                                  <p:childTnLst>
                                    <p:set>
                                      <p:cBhvr>
                                        <p:cTn id="20" dur="1" fill="hold">
                                          <p:stCondLst>
                                            <p:cond delay="0"/>
                                          </p:stCondLst>
                                        </p:cTn>
                                        <p:tgtEl>
                                          <p:spTgt spid="2052"/>
                                        </p:tgtEl>
                                        <p:attrNameLst>
                                          <p:attrName>style.visibility</p:attrName>
                                        </p:attrNameLst>
                                      </p:cBhvr>
                                      <p:to>
                                        <p:strVal val="visible"/>
                                      </p:to>
                                    </p:set>
                                    <p:anim calcmode="lin" valueType="num">
                                      <p:cBhvr>
                                        <p:cTn id="21" dur="1000" fill="hold"/>
                                        <p:tgtEl>
                                          <p:spTgt spid="2052"/>
                                        </p:tgtEl>
                                        <p:attrNameLst>
                                          <p:attrName>ppt_w</p:attrName>
                                        </p:attrNameLst>
                                      </p:cBhvr>
                                      <p:tavLst>
                                        <p:tav tm="0">
                                          <p:val>
                                            <p:fltVal val="0"/>
                                          </p:val>
                                        </p:tav>
                                        <p:tav tm="100000">
                                          <p:val>
                                            <p:strVal val="#ppt_w"/>
                                          </p:val>
                                        </p:tav>
                                      </p:tavLst>
                                    </p:anim>
                                    <p:anim calcmode="lin" valueType="num">
                                      <p:cBhvr>
                                        <p:cTn id="22" dur="1000" fill="hold"/>
                                        <p:tgtEl>
                                          <p:spTgt spid="2052"/>
                                        </p:tgtEl>
                                        <p:attrNameLst>
                                          <p:attrName>ppt_h</p:attrName>
                                        </p:attrNameLst>
                                      </p:cBhvr>
                                      <p:tavLst>
                                        <p:tav tm="0">
                                          <p:val>
                                            <p:fltVal val="0"/>
                                          </p:val>
                                        </p:tav>
                                        <p:tav tm="100000">
                                          <p:val>
                                            <p:strVal val="#ppt_h"/>
                                          </p:val>
                                        </p:tav>
                                      </p:tavLst>
                                    </p:anim>
                                    <p:anim calcmode="lin" valueType="num">
                                      <p:cBhvr>
                                        <p:cTn id="23" dur="1000" fill="hold"/>
                                        <p:tgtEl>
                                          <p:spTgt spid="2052"/>
                                        </p:tgtEl>
                                        <p:attrNameLst>
                                          <p:attrName>style.rotation</p:attrName>
                                        </p:attrNameLst>
                                      </p:cBhvr>
                                      <p:tavLst>
                                        <p:tav tm="0">
                                          <p:val>
                                            <p:fltVal val="90"/>
                                          </p:val>
                                        </p:tav>
                                        <p:tav tm="100000">
                                          <p:val>
                                            <p:fltVal val="0"/>
                                          </p:val>
                                        </p:tav>
                                      </p:tavLst>
                                    </p:anim>
                                    <p:animEffect transition="in" filter="fade">
                                      <p:cBhvr>
                                        <p:cTn id="24" dur="1000"/>
                                        <p:tgtEl>
                                          <p:spTgt spid="205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2058"/>
                                        </p:tgtEl>
                                        <p:attrNameLst>
                                          <p:attrName>style.visibility</p:attrName>
                                        </p:attrNameLst>
                                      </p:cBhvr>
                                      <p:to>
                                        <p:strVal val="visible"/>
                                      </p:to>
                                    </p:set>
                                    <p:animEffect transition="in" filter="fade">
                                      <p:cBhvr>
                                        <p:cTn id="42" dur="500"/>
                                        <p:tgtEl>
                                          <p:spTgt spid="205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par>
                          <p:cTn id="48" fill="hold">
                            <p:stCondLst>
                              <p:cond delay="500"/>
                            </p:stCondLst>
                            <p:childTnLst>
                              <p:par>
                                <p:cTn id="49" presetID="10" presetClass="entr" presetSubtype="0" fill="hold" nodeType="afterEffect">
                                  <p:stCondLst>
                                    <p:cond delay="0"/>
                                  </p:stCondLst>
                                  <p:childTnLst>
                                    <p:set>
                                      <p:cBhvr>
                                        <p:cTn id="50" dur="1" fill="hold">
                                          <p:stCondLst>
                                            <p:cond delay="0"/>
                                          </p:stCondLst>
                                        </p:cTn>
                                        <p:tgtEl>
                                          <p:spTgt spid="2056"/>
                                        </p:tgtEl>
                                        <p:attrNameLst>
                                          <p:attrName>style.visibility</p:attrName>
                                        </p:attrNameLst>
                                      </p:cBhvr>
                                      <p:to>
                                        <p:strVal val="visible"/>
                                      </p:to>
                                    </p:set>
                                    <p:animEffect transition="in" filter="fade">
                                      <p:cBhvr>
                                        <p:cTn id="51" dur="500"/>
                                        <p:tgtEl>
                                          <p:spTgt spid="2056"/>
                                        </p:tgtEl>
                                      </p:cBhvr>
                                    </p:animEffect>
                                  </p:childTnLst>
                                </p:cTn>
                              </p:par>
                              <p:par>
                                <p:cTn id="52" presetID="10" presetClass="entr" presetSubtype="0" fill="hold" nodeType="withEffect">
                                  <p:stCondLst>
                                    <p:cond delay="0"/>
                                  </p:stCondLst>
                                  <p:childTnLst>
                                    <p:set>
                                      <p:cBhvr>
                                        <p:cTn id="53" dur="1" fill="hold">
                                          <p:stCondLst>
                                            <p:cond delay="0"/>
                                          </p:stCondLst>
                                        </p:cTn>
                                        <p:tgtEl>
                                          <p:spTgt spid="2054"/>
                                        </p:tgtEl>
                                        <p:attrNameLst>
                                          <p:attrName>style.visibility</p:attrName>
                                        </p:attrNameLst>
                                      </p:cBhvr>
                                      <p:to>
                                        <p:strVal val="visible"/>
                                      </p:to>
                                    </p:set>
                                    <p:animEffect transition="in" filter="fade">
                                      <p:cBhvr>
                                        <p:cTn id="54"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611560" y="692696"/>
            <a:ext cx="784328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600" b="1" dirty="0" smtClean="0">
                <a:solidFill>
                  <a:schemeClr val="bg1"/>
                </a:solidFill>
                <a:effectLst>
                  <a:outerShdw blurRad="38100" dist="38100" dir="2700000" algn="tl">
                    <a:srgbClr val="000000"/>
                  </a:outerShdw>
                </a:effectLst>
                <a:latin typeface="Castellar" panose="020A0402060406010301" pitchFamily="18" charset="0"/>
                <a:cs typeface="Times New Roman"/>
              </a:rPr>
              <a:t>10.</a:t>
            </a:r>
            <a:r>
              <a:rPr lang="en-GB" sz="3600" b="1" dirty="0" smtClean="0">
                <a:solidFill>
                  <a:schemeClr val="bg1"/>
                </a:solidFill>
                <a:effectLst>
                  <a:outerShdw blurRad="38100" dist="38100" dir="2700000" algn="tl">
                    <a:srgbClr val="000000"/>
                  </a:outerShdw>
                </a:effectLst>
                <a:latin typeface="Times New Roman"/>
                <a:cs typeface="Times New Roman"/>
              </a:rPr>
              <a:t> </a:t>
            </a:r>
            <a:r>
              <a:rPr lang="en-GB" sz="3600" b="1" dirty="0" smtClean="0">
                <a:solidFill>
                  <a:schemeClr val="bg1"/>
                </a:solidFill>
                <a:effectLst>
                  <a:outerShdw blurRad="38100" dist="38100" dir="2700000" algn="tl">
                    <a:srgbClr val="000000"/>
                  </a:outerShdw>
                </a:effectLst>
                <a:latin typeface="Castellar" panose="020A0402060406010301" pitchFamily="18" charset="0"/>
              </a:rPr>
              <a:t>What is the </a:t>
            </a:r>
            <a:r>
              <a:rPr lang="en-GB" sz="3600" b="1" dirty="0" smtClean="0">
                <a:solidFill>
                  <a:srgbClr val="FF0000"/>
                </a:solidFill>
                <a:effectLst>
                  <a:outerShdw blurRad="38100" dist="38100" dir="2700000" algn="tl">
                    <a:srgbClr val="000000"/>
                  </a:outerShdw>
                </a:effectLst>
                <a:latin typeface="Castellar" panose="020A0402060406010301" pitchFamily="18" charset="0"/>
              </a:rPr>
              <a:t>base</a:t>
            </a:r>
            <a:r>
              <a:rPr lang="en-GB" sz="3600" b="1" dirty="0" smtClean="0">
                <a:solidFill>
                  <a:schemeClr val="bg1"/>
                </a:solidFill>
                <a:effectLst>
                  <a:outerShdw blurRad="38100" dist="38100" dir="2700000" algn="tl">
                    <a:srgbClr val="000000"/>
                  </a:outerShdw>
                </a:effectLst>
                <a:latin typeface="Castellar" panose="020A0402060406010301" pitchFamily="18" charset="0"/>
              </a:rPr>
              <a:t> of a temple called? </a:t>
            </a:r>
          </a:p>
        </p:txBody>
      </p:sp>
      <p:sp>
        <p:nvSpPr>
          <p:cNvPr id="5" name="Title 1"/>
          <p:cNvSpPr txBox="1">
            <a:spLocks/>
          </p:cNvSpPr>
          <p:nvPr/>
        </p:nvSpPr>
        <p:spPr>
          <a:xfrm>
            <a:off x="611560" y="1906881"/>
            <a:ext cx="318794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dirty="0" smtClean="0">
                <a:solidFill>
                  <a:schemeClr val="bg1"/>
                </a:solidFill>
                <a:effectLst>
                  <a:outerShdw blurRad="38100" dist="38100" dir="2700000" algn="tl">
                    <a:srgbClr val="000000"/>
                  </a:outerShdw>
                </a:effectLst>
                <a:latin typeface="Times New Roman"/>
                <a:cs typeface="Times New Roman"/>
              </a:rPr>
              <a:t>α</a:t>
            </a:r>
            <a:r>
              <a:rPr lang="en-GB" sz="28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Entablature</a:t>
            </a:r>
          </a:p>
        </p:txBody>
      </p:sp>
      <p:sp>
        <p:nvSpPr>
          <p:cNvPr id="6" name="Title 1"/>
          <p:cNvSpPr txBox="1">
            <a:spLocks/>
          </p:cNvSpPr>
          <p:nvPr/>
        </p:nvSpPr>
        <p:spPr>
          <a:xfrm>
            <a:off x="904488" y="4797152"/>
            <a:ext cx="2602083"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dirty="0" smtClean="0">
                <a:solidFill>
                  <a:schemeClr val="bg1"/>
                </a:solidFill>
                <a:effectLst>
                  <a:outerShdw blurRad="38100" dist="38100" dir="2700000" algn="tl">
                    <a:srgbClr val="000000"/>
                  </a:outerShdw>
                </a:effectLst>
                <a:latin typeface="Times New Roman"/>
                <a:cs typeface="Times New Roman"/>
              </a:rPr>
              <a:t>β</a:t>
            </a:r>
            <a:r>
              <a:rPr lang="en-GB" sz="28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800" b="1" dirty="0" err="1" smtClean="0">
                <a:solidFill>
                  <a:schemeClr val="bg1"/>
                </a:solidFill>
                <a:effectLst>
                  <a:outerShdw blurRad="38100" dist="38100" dir="2700000" algn="tl">
                    <a:srgbClr val="000000"/>
                  </a:outerShdw>
                </a:effectLst>
                <a:latin typeface="Castellar" panose="020A0402060406010301" pitchFamily="18" charset="0"/>
              </a:rPr>
              <a:t>Stylobate</a:t>
            </a:r>
            <a:endParaRPr lang="en-GB" sz="2800" b="1" dirty="0" smtClean="0">
              <a:solidFill>
                <a:schemeClr val="bg1"/>
              </a:solidFill>
              <a:effectLst>
                <a:outerShdw blurRad="38100" dist="38100" dir="2700000" algn="tl">
                  <a:srgbClr val="000000"/>
                </a:outerShdw>
              </a:effectLst>
              <a:latin typeface="Castellar" panose="020A0402060406010301" pitchFamily="18" charset="0"/>
            </a:endParaRPr>
          </a:p>
        </p:txBody>
      </p:sp>
      <p:sp>
        <p:nvSpPr>
          <p:cNvPr id="7" name="Title 1"/>
          <p:cNvSpPr txBox="1">
            <a:spLocks/>
          </p:cNvSpPr>
          <p:nvPr/>
        </p:nvSpPr>
        <p:spPr>
          <a:xfrm>
            <a:off x="5508104" y="1906881"/>
            <a:ext cx="274721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800" b="1" dirty="0">
                <a:solidFill>
                  <a:schemeClr val="bg1"/>
                </a:solidFill>
                <a:effectLst>
                  <a:outerShdw blurRad="38100" dist="38100" dir="2700000" algn="tl">
                    <a:srgbClr val="000000"/>
                  </a:outerShdw>
                </a:effectLst>
                <a:latin typeface="Times New Roman"/>
                <a:cs typeface="Times New Roman"/>
              </a:rPr>
              <a:t>c</a:t>
            </a:r>
            <a:r>
              <a:rPr lang="en-GB" sz="28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Column</a:t>
            </a:r>
          </a:p>
        </p:txBody>
      </p:sp>
      <p:sp>
        <p:nvSpPr>
          <p:cNvPr id="8" name="Title 1"/>
          <p:cNvSpPr txBox="1">
            <a:spLocks/>
          </p:cNvSpPr>
          <p:nvPr/>
        </p:nvSpPr>
        <p:spPr>
          <a:xfrm>
            <a:off x="5508104" y="4811354"/>
            <a:ext cx="274721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dirty="0">
                <a:solidFill>
                  <a:schemeClr val="bg1"/>
                </a:solidFill>
                <a:effectLst>
                  <a:outerShdw blurRad="38100" dist="38100" dir="2700000" algn="tl">
                    <a:srgbClr val="000000"/>
                  </a:outerShdw>
                </a:effectLst>
                <a:latin typeface="Times New Roman"/>
                <a:cs typeface="Times New Roman"/>
              </a:rPr>
              <a:t>δ</a:t>
            </a:r>
            <a:r>
              <a:rPr lang="en-GB" sz="28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Pediment</a:t>
            </a:r>
          </a:p>
        </p:txBody>
      </p:sp>
      <p:pic>
        <p:nvPicPr>
          <p:cNvPr id="1028" name="Picture 4" descr="Related image">
            <a:hlinkClick r:id="rId3"/>
          </p:cNvPr>
          <p:cNvPicPr>
            <a:picLocks noChangeAspect="1" noChangeArrowheads="1"/>
          </p:cNvPicPr>
          <p:nvPr/>
        </p:nvPicPr>
        <p:blipFill>
          <a:blip r:embed="rId4" cstate="email">
            <a:extLst>
              <a:ext uri="{BEBA8EAE-BF5A-486C-A8C5-ECC9F3942E4B}">
                <a14:imgProps xmlns:a14="http://schemas.microsoft.com/office/drawing/2010/main">
                  <a14:imgLayer r:embed="rId5">
                    <a14:imgEffect>
                      <a14:backgroundRemoval t="0" b="100000" l="0" r="100000">
                        <a14:foregroundMark x1="7922" y1="48833" x2="7202" y2="89167"/>
                        <a14:foregroundMark x1="19650" y1="50667" x2="20062" y2="85833"/>
                        <a14:foregroundMark x1="32819" y1="50500" x2="31996" y2="85333"/>
                        <a14:foregroundMark x1="44033" y1="50667" x2="44239" y2="85167"/>
                        <a14:foregroundMark x1="33128" y1="49500" x2="93313" y2="48333"/>
                        <a14:foregroundMark x1="57305" y1="53667" x2="56790" y2="89167"/>
                        <a14:foregroundMark x1="69444" y1="54833" x2="69444" y2="89000"/>
                        <a14:foregroundMark x1="82407" y1="56667" x2="80144" y2="91333"/>
                        <a14:foregroundMark x1="91358" y1="52167" x2="93416" y2="88000"/>
                        <a14:foregroundMark x1="6379" y1="94833" x2="93004" y2="94833"/>
                        <a14:foregroundMark x1="93004" y1="55667" x2="95473" y2="53667"/>
                        <a14:foregroundMark x1="95988" y1="36000" x2="97737" y2="34500"/>
                        <a14:foregroundMark x1="3627" y1="29572" x2="49482" y2="5837"/>
                        <a14:backgroundMark x1="22280" y1="41634" x2="22280" y2="41634"/>
                        <a14:backgroundMark x1="27979" y1="39300" x2="27979" y2="39300"/>
                        <a14:backgroundMark x1="35751" y1="39300" x2="35751" y2="39300"/>
                        <a14:backgroundMark x1="41192" y1="41245" x2="41192" y2="41245"/>
                        <a14:backgroundMark x1="53627" y1="41245" x2="53627" y2="41245"/>
                        <a14:backgroundMark x1="60104" y1="40078" x2="60104" y2="40078"/>
                        <a14:backgroundMark x1="66062" y1="40467" x2="66062" y2="40467"/>
                        <a14:backgroundMark x1="71503" y1="41245" x2="71503" y2="41245"/>
                        <a14:backgroundMark x1="77979" y1="40856" x2="77979" y2="40856"/>
                        <a14:backgroundMark x1="84456" y1="39689" x2="84456" y2="39689"/>
                        <a14:backgroundMark x1="76425" y1="61868" x2="76425" y2="61868"/>
                      </a14:backgroundRemoval>
                    </a14:imgEffect>
                  </a14:imgLayer>
                </a14:imgProps>
              </a:ext>
              <a:ext uri="{28A0092B-C50C-407E-A947-70E740481C1C}">
                <a14:useLocalDpi xmlns:a14="http://schemas.microsoft.com/office/drawing/2010/main"/>
              </a:ext>
            </a:extLst>
          </a:blip>
          <a:srcRect/>
          <a:stretch>
            <a:fillRect/>
          </a:stretch>
        </p:blipFill>
        <p:spPr bwMode="auto">
          <a:xfrm>
            <a:off x="2735796" y="2708920"/>
            <a:ext cx="3672408" cy="2448272"/>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030" name="Picture 6" descr="Image result for drawn arrow png"/>
          <p:cNvPicPr>
            <a:picLocks noChangeAspect="1" noChangeArrowheads="1"/>
          </p:cNvPicPr>
          <p:nvPr/>
        </p:nvPicPr>
        <p:blipFill>
          <a:blip r:embed="rId6" cstate="email">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rot="4154752">
            <a:off x="5915460" y="3297374"/>
            <a:ext cx="1692011" cy="1292288"/>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7" name="Picture 6" descr="Image result for drawn arrow png"/>
          <p:cNvPicPr>
            <a:picLocks noChangeAspect="1" noChangeArrowheads="1"/>
          </p:cNvPicPr>
          <p:nvPr/>
        </p:nvPicPr>
        <p:blipFill>
          <a:blip r:embed="rId6" cstate="email">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rot="17445248" flipH="1">
            <a:off x="1533656" y="3346957"/>
            <a:ext cx="1692011" cy="1292288"/>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032" name="Picture 8" descr="Image result for drawn arrow png"/>
          <p:cNvPicPr>
            <a:picLocks noChangeAspect="1" noChangeArrowheads="1"/>
          </p:cNvPicPr>
          <p:nvPr/>
        </p:nvPicPr>
        <p:blipFill>
          <a:blip r:embed="rId8" cstate="email">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rot="16380455">
            <a:off x="3434838" y="5175944"/>
            <a:ext cx="893994" cy="902618"/>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9" name="Picture 8" descr="Image result for drawn arrow png"/>
          <p:cNvPicPr>
            <a:picLocks noChangeAspect="1" noChangeArrowheads="1"/>
          </p:cNvPicPr>
          <p:nvPr/>
        </p:nvPicPr>
        <p:blipFill>
          <a:blip r:embed="rId8" cstate="email">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rot="5219545" flipH="1">
            <a:off x="4936322" y="5175943"/>
            <a:ext cx="893994" cy="902618"/>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034" name="Picture 10" descr="Image result for drawn question mark png"/>
          <p:cNvPicPr>
            <a:picLocks noChangeAspect="1" noChangeArrowheads="1"/>
          </p:cNvPicPr>
          <p:nvPr/>
        </p:nvPicPr>
        <p:blipFill>
          <a:blip r:embed="rId10" cstate="email">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rot="1232981">
            <a:off x="2082454" y="3471541"/>
            <a:ext cx="897758" cy="748132"/>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1" name="Picture 10" descr="Image result for drawn question mark png"/>
          <p:cNvPicPr>
            <a:picLocks noChangeAspect="1" noChangeArrowheads="1"/>
          </p:cNvPicPr>
          <p:nvPr/>
        </p:nvPicPr>
        <p:blipFill>
          <a:blip r:embed="rId12" cstate="email">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rot="1232981">
            <a:off x="4238725" y="5375065"/>
            <a:ext cx="751345" cy="62612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2" name="Picture 10" descr="Image result for drawn question mark png"/>
          <p:cNvPicPr>
            <a:picLocks noChangeAspect="1" noChangeArrowheads="1"/>
          </p:cNvPicPr>
          <p:nvPr/>
        </p:nvPicPr>
        <p:blipFill>
          <a:blip r:embed="rId12" cstate="email">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rot="1232981">
            <a:off x="7106257" y="4225524"/>
            <a:ext cx="751345" cy="62612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3" name="Picture 10" descr="Image result for drawn question mark png"/>
          <p:cNvPicPr>
            <a:picLocks noChangeAspect="1" noChangeArrowheads="1"/>
          </p:cNvPicPr>
          <p:nvPr/>
        </p:nvPicPr>
        <p:blipFill>
          <a:blip r:embed="rId14" cstate="email">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rot="1232981">
            <a:off x="5369203" y="5301998"/>
            <a:ext cx="512318" cy="426932"/>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361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par>
                          <p:cTn id="19" fill="hold">
                            <p:stCondLst>
                              <p:cond delay="500"/>
                            </p:stCondLst>
                            <p:childTnLst>
                              <p:par>
                                <p:cTn id="20" presetID="22" presetClass="entr" presetSubtype="1"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up)">
                                      <p:cBhvr>
                                        <p:cTn id="22" dur="500"/>
                                        <p:tgtEl>
                                          <p:spTgt spid="17"/>
                                        </p:tgtEl>
                                      </p:cBhvr>
                                    </p:animEffect>
                                  </p:childTnLst>
                                </p:cTn>
                              </p:par>
                            </p:childTnLst>
                          </p:cTn>
                        </p:par>
                        <p:par>
                          <p:cTn id="23" fill="hold">
                            <p:stCondLst>
                              <p:cond delay="1000"/>
                            </p:stCondLst>
                            <p:childTnLst>
                              <p:par>
                                <p:cTn id="24" presetID="6" presetClass="entr" presetSubtype="32" fill="hold" nodeType="afterEffect">
                                  <p:stCondLst>
                                    <p:cond delay="0"/>
                                  </p:stCondLst>
                                  <p:childTnLst>
                                    <p:set>
                                      <p:cBhvr>
                                        <p:cTn id="25" dur="1" fill="hold">
                                          <p:stCondLst>
                                            <p:cond delay="0"/>
                                          </p:stCondLst>
                                        </p:cTn>
                                        <p:tgtEl>
                                          <p:spTgt spid="1034"/>
                                        </p:tgtEl>
                                        <p:attrNameLst>
                                          <p:attrName>style.visibility</p:attrName>
                                        </p:attrNameLst>
                                      </p:cBhvr>
                                      <p:to>
                                        <p:strVal val="visible"/>
                                      </p:to>
                                    </p:set>
                                    <p:animEffect transition="in" filter="circle(out)">
                                      <p:cBhvr>
                                        <p:cTn id="26" dur="500"/>
                                        <p:tgtEl>
                                          <p:spTgt spid="103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1032"/>
                                        </p:tgtEl>
                                        <p:attrNameLst>
                                          <p:attrName>style.visibility</p:attrName>
                                        </p:attrNameLst>
                                      </p:cBhvr>
                                      <p:to>
                                        <p:strVal val="visible"/>
                                      </p:to>
                                    </p:set>
                                    <p:animEffect transition="in" filter="wipe(left)">
                                      <p:cBhvr>
                                        <p:cTn id="35" dur="500"/>
                                        <p:tgtEl>
                                          <p:spTgt spid="1032"/>
                                        </p:tgtEl>
                                      </p:cBhvr>
                                    </p:animEffect>
                                  </p:childTnLst>
                                </p:cTn>
                              </p:par>
                            </p:childTnLst>
                          </p:cTn>
                        </p:par>
                        <p:par>
                          <p:cTn id="36" fill="hold">
                            <p:stCondLst>
                              <p:cond delay="1000"/>
                            </p:stCondLst>
                            <p:childTnLst>
                              <p:par>
                                <p:cTn id="37" presetID="6" presetClass="entr" presetSubtype="32"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circle(out)">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childTnLst>
                          </p:cTn>
                        </p:par>
                        <p:par>
                          <p:cTn id="45" fill="hold">
                            <p:stCondLst>
                              <p:cond delay="500"/>
                            </p:stCondLst>
                            <p:childTnLst>
                              <p:par>
                                <p:cTn id="46" presetID="22" presetClass="entr" presetSubtype="1" fill="hold" nodeType="afterEffect">
                                  <p:stCondLst>
                                    <p:cond delay="0"/>
                                  </p:stCondLst>
                                  <p:childTnLst>
                                    <p:set>
                                      <p:cBhvr>
                                        <p:cTn id="47" dur="1" fill="hold">
                                          <p:stCondLst>
                                            <p:cond delay="0"/>
                                          </p:stCondLst>
                                        </p:cTn>
                                        <p:tgtEl>
                                          <p:spTgt spid="1030"/>
                                        </p:tgtEl>
                                        <p:attrNameLst>
                                          <p:attrName>style.visibility</p:attrName>
                                        </p:attrNameLst>
                                      </p:cBhvr>
                                      <p:to>
                                        <p:strVal val="visible"/>
                                      </p:to>
                                    </p:set>
                                    <p:animEffect transition="in" filter="wipe(up)">
                                      <p:cBhvr>
                                        <p:cTn id="48" dur="500"/>
                                        <p:tgtEl>
                                          <p:spTgt spid="1030"/>
                                        </p:tgtEl>
                                      </p:cBhvr>
                                    </p:animEffect>
                                  </p:childTnLst>
                                </p:cTn>
                              </p:par>
                            </p:childTnLst>
                          </p:cTn>
                        </p:par>
                        <p:par>
                          <p:cTn id="49" fill="hold">
                            <p:stCondLst>
                              <p:cond delay="1000"/>
                            </p:stCondLst>
                            <p:childTnLst>
                              <p:par>
                                <p:cTn id="50" presetID="6" presetClass="entr" presetSubtype="32" fill="hold" nodeType="after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circle(out)">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cTn>
                              </p:par>
                            </p:childTnLst>
                          </p:cTn>
                        </p:par>
                        <p:par>
                          <p:cTn id="58" fill="hold">
                            <p:stCondLst>
                              <p:cond delay="500"/>
                            </p:stCondLst>
                            <p:childTnLst>
                              <p:par>
                                <p:cTn id="59" presetID="21" presetClass="entr" presetSubtype="1" fill="hold" nodeType="after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wheel(1)">
                                      <p:cBhvr>
                                        <p:cTn id="61" dur="500"/>
                                        <p:tgtEl>
                                          <p:spTgt spid="19"/>
                                        </p:tgtEl>
                                      </p:cBhvr>
                                    </p:animEffect>
                                  </p:childTnLst>
                                </p:cTn>
                              </p:par>
                            </p:childTnLst>
                          </p:cTn>
                        </p:par>
                        <p:par>
                          <p:cTn id="62" fill="hold">
                            <p:stCondLst>
                              <p:cond delay="1000"/>
                            </p:stCondLst>
                            <p:childTnLst>
                              <p:par>
                                <p:cTn id="63" presetID="6" presetClass="entr" presetSubtype="32" fill="hold" nodeType="after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circle(out)">
                                      <p:cBhvr>
                                        <p:cTn id="6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asclepio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1"/>
            <a:ext cx="9169897"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251520" y="2708920"/>
            <a:ext cx="433342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dirty="0" smtClean="0">
                <a:solidFill>
                  <a:schemeClr val="bg1"/>
                </a:solidFill>
                <a:effectLst>
                  <a:outerShdw blurRad="38100" dist="38100" dir="2700000" algn="tl">
                    <a:srgbClr val="000000"/>
                  </a:outerShdw>
                </a:effectLst>
                <a:latin typeface="Castellar" panose="020A0402060406010301" pitchFamily="18" charset="0"/>
              </a:rPr>
              <a:t>11. Name a Symbol of Asclepios, God of Healing.</a:t>
            </a:r>
          </a:p>
          <a:p>
            <a:pPr algn="l"/>
            <a:r>
              <a:rPr lang="en-GB" b="1" dirty="0" smtClean="0">
                <a:solidFill>
                  <a:schemeClr val="bg1"/>
                </a:solidFill>
                <a:effectLst>
                  <a:outerShdw blurRad="38100" dist="38100" dir="2700000" algn="tl">
                    <a:srgbClr val="000000"/>
                  </a:outerShdw>
                </a:effectLst>
                <a:latin typeface="Castellar" panose="020A0402060406010301" pitchFamily="18" charset="0"/>
              </a:rPr>
              <a:t>(open answer – only need one)</a:t>
            </a:r>
          </a:p>
        </p:txBody>
      </p:sp>
    </p:spTree>
    <p:extLst>
      <p:ext uri="{BB962C8B-B14F-4D97-AF65-F5344CB8AC3E}">
        <p14:creationId xmlns:p14="http://schemas.microsoft.com/office/powerpoint/2010/main" val="2441834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lated im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96"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683568" y="764704"/>
            <a:ext cx="77712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600" b="1" dirty="0" smtClean="0">
                <a:solidFill>
                  <a:schemeClr val="bg1"/>
                </a:solidFill>
                <a:effectLst>
                  <a:outerShdw blurRad="38100" dist="38100" dir="2700000" algn="tl">
                    <a:srgbClr val="000000"/>
                  </a:outerShdw>
                </a:effectLst>
                <a:latin typeface="Castellar" panose="020A0402060406010301" pitchFamily="18" charset="0"/>
                <a:cs typeface="Times New Roman"/>
              </a:rPr>
              <a:t>12.</a:t>
            </a:r>
            <a:r>
              <a:rPr lang="en-GB" sz="3600" b="1" dirty="0" smtClean="0">
                <a:solidFill>
                  <a:schemeClr val="bg1"/>
                </a:solidFill>
                <a:effectLst>
                  <a:outerShdw blurRad="38100" dist="38100" dir="2700000" algn="tl">
                    <a:srgbClr val="000000"/>
                  </a:outerShdw>
                </a:effectLst>
                <a:latin typeface="Times New Roman"/>
                <a:cs typeface="Times New Roman"/>
              </a:rPr>
              <a:t> </a:t>
            </a:r>
            <a:r>
              <a:rPr lang="en-GB" sz="3600" b="1" dirty="0" smtClean="0">
                <a:solidFill>
                  <a:schemeClr val="bg1"/>
                </a:solidFill>
                <a:effectLst>
                  <a:outerShdw blurRad="38100" dist="38100" dir="2700000" algn="tl">
                    <a:srgbClr val="000000"/>
                  </a:outerShdw>
                </a:effectLst>
                <a:latin typeface="Castellar" panose="020A0402060406010301" pitchFamily="18" charset="0"/>
              </a:rPr>
              <a:t>Why would the Greeks not have liked </a:t>
            </a:r>
            <a:r>
              <a:rPr lang="en-GB" sz="3600" b="1" dirty="0" err="1" smtClean="0">
                <a:solidFill>
                  <a:schemeClr val="bg1"/>
                </a:solidFill>
                <a:effectLst>
                  <a:outerShdw blurRad="38100" dist="38100" dir="2700000" algn="tl">
                    <a:srgbClr val="000000"/>
                  </a:outerShdw>
                </a:effectLst>
                <a:latin typeface="Castellar" panose="020A0402060406010301" pitchFamily="18" charset="0"/>
              </a:rPr>
              <a:t>medea</a:t>
            </a:r>
            <a:r>
              <a:rPr lang="en-GB" sz="3600" b="1" dirty="0" smtClean="0">
                <a:solidFill>
                  <a:schemeClr val="bg1"/>
                </a:solidFill>
                <a:effectLst>
                  <a:outerShdw blurRad="38100" dist="38100" dir="2700000" algn="tl">
                    <a:srgbClr val="000000"/>
                  </a:outerShdw>
                </a:effectLst>
                <a:latin typeface="Castellar" panose="020A0402060406010301" pitchFamily="18" charset="0"/>
              </a:rPr>
              <a:t>? </a:t>
            </a:r>
          </a:p>
        </p:txBody>
      </p:sp>
      <p:sp>
        <p:nvSpPr>
          <p:cNvPr id="5" name="Title 1"/>
          <p:cNvSpPr txBox="1">
            <a:spLocks/>
          </p:cNvSpPr>
          <p:nvPr/>
        </p:nvSpPr>
        <p:spPr>
          <a:xfrm>
            <a:off x="467544" y="2141984"/>
            <a:ext cx="1811114"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dirty="0" smtClean="0">
                <a:solidFill>
                  <a:schemeClr val="bg1"/>
                </a:solidFill>
                <a:effectLst>
                  <a:outerShdw blurRad="38100" dist="38100" dir="2700000" algn="tl">
                    <a:srgbClr val="000000"/>
                  </a:outerShdw>
                </a:effectLst>
                <a:latin typeface="Times New Roman"/>
                <a:cs typeface="Times New Roman"/>
              </a:rPr>
              <a:t>α</a:t>
            </a:r>
            <a:r>
              <a:rPr lang="en-GB" sz="24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400" b="1" dirty="0" smtClean="0">
                <a:solidFill>
                  <a:schemeClr val="bg1"/>
                </a:solidFill>
                <a:effectLst>
                  <a:outerShdw blurRad="38100" dist="38100" dir="2700000" algn="tl">
                    <a:srgbClr val="000000"/>
                  </a:outerShdw>
                </a:effectLst>
                <a:latin typeface="Castellar" panose="020A0402060406010301" pitchFamily="18" charset="0"/>
              </a:rPr>
              <a:t>She </a:t>
            </a:r>
          </a:p>
          <a:p>
            <a:r>
              <a:rPr lang="en-GB" sz="2400" b="1" dirty="0" smtClean="0">
                <a:solidFill>
                  <a:schemeClr val="bg1"/>
                </a:solidFill>
                <a:effectLst>
                  <a:outerShdw blurRad="38100" dist="38100" dir="2700000" algn="tl">
                    <a:srgbClr val="000000"/>
                  </a:outerShdw>
                </a:effectLst>
                <a:latin typeface="Castellar" panose="020A0402060406010301" pitchFamily="18" charset="0"/>
              </a:rPr>
              <a:t>was a witch</a:t>
            </a:r>
          </a:p>
        </p:txBody>
      </p:sp>
      <p:sp>
        <p:nvSpPr>
          <p:cNvPr id="6" name="Title 1"/>
          <p:cNvSpPr txBox="1">
            <a:spLocks/>
          </p:cNvSpPr>
          <p:nvPr/>
        </p:nvSpPr>
        <p:spPr>
          <a:xfrm>
            <a:off x="2123728" y="2141984"/>
            <a:ext cx="2211393"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dirty="0" smtClean="0">
                <a:solidFill>
                  <a:schemeClr val="bg1"/>
                </a:solidFill>
                <a:effectLst>
                  <a:outerShdw blurRad="38100" dist="38100" dir="2700000" algn="tl">
                    <a:srgbClr val="000000"/>
                  </a:outerShdw>
                </a:effectLst>
                <a:latin typeface="Times New Roman"/>
                <a:cs typeface="Times New Roman"/>
              </a:rPr>
              <a:t>β</a:t>
            </a:r>
            <a:r>
              <a:rPr lang="en-GB" sz="24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400" b="1" dirty="0" smtClean="0">
                <a:solidFill>
                  <a:schemeClr val="bg1"/>
                </a:solidFill>
                <a:effectLst>
                  <a:outerShdw blurRad="38100" dist="38100" dir="2700000" algn="tl">
                    <a:srgbClr val="000000"/>
                  </a:outerShdw>
                </a:effectLst>
                <a:latin typeface="Castellar" panose="020A0402060406010301" pitchFamily="18" charset="0"/>
              </a:rPr>
              <a:t>She </a:t>
            </a:r>
            <a:r>
              <a:rPr lang="en-GB" sz="2400" b="1" dirty="0" smtClean="0">
                <a:solidFill>
                  <a:schemeClr val="bg1"/>
                </a:solidFill>
                <a:effectLst>
                  <a:outerShdw blurRad="38100" dist="38100" dir="2700000" algn="tl">
                    <a:srgbClr val="000000"/>
                  </a:outerShdw>
                </a:effectLst>
                <a:latin typeface="Castellar" panose="020A0402060406010301" pitchFamily="18" charset="0"/>
              </a:rPr>
              <a:t>married Jason</a:t>
            </a:r>
            <a:endParaRPr lang="en-GB" sz="2400" b="1" dirty="0" smtClean="0">
              <a:solidFill>
                <a:schemeClr val="bg1"/>
              </a:solidFill>
              <a:effectLst>
                <a:outerShdw blurRad="38100" dist="38100" dir="2700000" algn="tl">
                  <a:srgbClr val="000000"/>
                </a:outerShdw>
              </a:effectLst>
              <a:latin typeface="Castellar" panose="020A0402060406010301" pitchFamily="18" charset="0"/>
            </a:endParaRPr>
          </a:p>
        </p:txBody>
      </p:sp>
      <p:sp>
        <p:nvSpPr>
          <p:cNvPr id="7" name="Title 1"/>
          <p:cNvSpPr txBox="1">
            <a:spLocks/>
          </p:cNvSpPr>
          <p:nvPr/>
        </p:nvSpPr>
        <p:spPr>
          <a:xfrm>
            <a:off x="3995936" y="2141984"/>
            <a:ext cx="274721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400" b="1" dirty="0">
                <a:solidFill>
                  <a:schemeClr val="bg1"/>
                </a:solidFill>
                <a:effectLst>
                  <a:outerShdw blurRad="38100" dist="38100" dir="2700000" algn="tl">
                    <a:srgbClr val="000000"/>
                  </a:outerShdw>
                </a:effectLst>
                <a:latin typeface="Times New Roman"/>
                <a:cs typeface="Times New Roman"/>
              </a:rPr>
              <a:t>c</a:t>
            </a:r>
            <a:r>
              <a:rPr lang="en-GB" sz="24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400" b="1" dirty="0" smtClean="0">
                <a:solidFill>
                  <a:schemeClr val="bg1"/>
                </a:solidFill>
                <a:effectLst>
                  <a:outerShdw blurRad="38100" dist="38100" dir="2700000" algn="tl">
                    <a:srgbClr val="000000"/>
                  </a:outerShdw>
                </a:effectLst>
                <a:latin typeface="Castellar" panose="020A0402060406010301" pitchFamily="18" charset="0"/>
              </a:rPr>
              <a:t>She </a:t>
            </a:r>
          </a:p>
          <a:p>
            <a:r>
              <a:rPr lang="en-GB" sz="2400" b="1" dirty="0" smtClean="0">
                <a:solidFill>
                  <a:schemeClr val="bg1"/>
                </a:solidFill>
                <a:effectLst>
                  <a:outerShdw blurRad="38100" dist="38100" dir="2700000" algn="tl">
                    <a:srgbClr val="000000"/>
                  </a:outerShdw>
                </a:effectLst>
                <a:latin typeface="Castellar" panose="020A0402060406010301" pitchFamily="18" charset="0"/>
              </a:rPr>
              <a:t>was a foreigner</a:t>
            </a:r>
          </a:p>
        </p:txBody>
      </p:sp>
      <p:sp>
        <p:nvSpPr>
          <p:cNvPr id="8" name="Title 1"/>
          <p:cNvSpPr txBox="1">
            <a:spLocks/>
          </p:cNvSpPr>
          <p:nvPr/>
        </p:nvSpPr>
        <p:spPr>
          <a:xfrm>
            <a:off x="6119836" y="2285999"/>
            <a:ext cx="274721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dirty="0">
                <a:solidFill>
                  <a:schemeClr val="bg1"/>
                </a:solidFill>
                <a:effectLst>
                  <a:outerShdw blurRad="38100" dist="38100" dir="2700000" algn="tl">
                    <a:srgbClr val="000000"/>
                  </a:outerShdw>
                </a:effectLst>
                <a:latin typeface="Times New Roman"/>
                <a:cs typeface="Times New Roman"/>
              </a:rPr>
              <a:t>δ</a:t>
            </a:r>
            <a:r>
              <a:rPr lang="en-GB" sz="24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400" b="1" dirty="0" smtClean="0">
                <a:solidFill>
                  <a:schemeClr val="bg1"/>
                </a:solidFill>
                <a:effectLst>
                  <a:outerShdw blurRad="38100" dist="38100" dir="2700000" algn="tl">
                    <a:srgbClr val="000000"/>
                  </a:outerShdw>
                </a:effectLst>
                <a:latin typeface="Castellar" panose="020A0402060406010301" pitchFamily="18" charset="0"/>
              </a:rPr>
              <a:t>She had </a:t>
            </a:r>
          </a:p>
          <a:p>
            <a:r>
              <a:rPr lang="en-GB" sz="2400" b="1" dirty="0" smtClean="0">
                <a:solidFill>
                  <a:schemeClr val="bg1"/>
                </a:solidFill>
                <a:effectLst>
                  <a:outerShdw blurRad="38100" dist="38100" dir="2700000" algn="tl">
                    <a:srgbClr val="000000"/>
                  </a:outerShdw>
                </a:effectLst>
                <a:latin typeface="Castellar" panose="020A0402060406010301" pitchFamily="18" charset="0"/>
              </a:rPr>
              <a:t>poor </a:t>
            </a:r>
          </a:p>
          <a:p>
            <a:r>
              <a:rPr lang="en-GB" sz="2400" b="1" dirty="0" smtClean="0">
                <a:solidFill>
                  <a:schemeClr val="bg1"/>
                </a:solidFill>
                <a:effectLst>
                  <a:outerShdw blurRad="38100" dist="38100" dir="2700000" algn="tl">
                    <a:srgbClr val="000000"/>
                  </a:outerShdw>
                </a:effectLst>
                <a:latin typeface="Castellar" panose="020A0402060406010301" pitchFamily="18" charset="0"/>
              </a:rPr>
              <a:t>fashion </a:t>
            </a:r>
          </a:p>
          <a:p>
            <a:r>
              <a:rPr lang="en-GB" sz="2400" b="1" dirty="0" smtClean="0">
                <a:solidFill>
                  <a:schemeClr val="bg1"/>
                </a:solidFill>
                <a:effectLst>
                  <a:outerShdw blurRad="38100" dist="38100" dir="2700000" algn="tl">
                    <a:srgbClr val="000000"/>
                  </a:outerShdw>
                </a:effectLst>
                <a:latin typeface="Castellar" panose="020A0402060406010301" pitchFamily="18" charset="0"/>
              </a:rPr>
              <a:t>sense</a:t>
            </a:r>
          </a:p>
        </p:txBody>
      </p:sp>
      <p:pic>
        <p:nvPicPr>
          <p:cNvPr id="1026" name="Picture 2" descr="Image result for witches cauldron png">
            <a:hlinkClick r:id="rId3"/>
          </p:cNvPr>
          <p:cNvPicPr>
            <a:picLocks noChangeAspect="1" noChangeArrowheads="1"/>
          </p:cNvPicPr>
          <p:nvPr/>
        </p:nvPicPr>
        <p:blipFill>
          <a:blip r:embed="rId4" cstate="email">
            <a:extLst>
              <a:ext uri="{BEBA8EAE-BF5A-486C-A8C5-ECC9F3942E4B}">
                <a14:imgProps xmlns:a14="http://schemas.microsoft.com/office/drawing/2010/main">
                  <a14:imgLayer r:embed="rId5">
                    <a14:imgEffect>
                      <a14:brightnessContrast bright="35000" contrast="55000"/>
                    </a14:imgEffect>
                  </a14:imgLayer>
                </a14:imgProps>
              </a:ext>
              <a:ext uri="{28A0092B-C50C-407E-A947-70E740481C1C}">
                <a14:useLocalDpi xmlns:a14="http://schemas.microsoft.com/office/drawing/2010/main"/>
              </a:ext>
            </a:extLst>
          </a:blip>
          <a:srcRect/>
          <a:stretch>
            <a:fillRect/>
          </a:stretch>
        </p:blipFill>
        <p:spPr bwMode="auto">
          <a:xfrm>
            <a:off x="589094" y="3428999"/>
            <a:ext cx="1678650" cy="2808313"/>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4" name="Picture 2" descr="Image result for ancient greek fashion"/>
          <p:cNvPicPr>
            <a:picLocks noChangeAspect="1" noChangeArrowheads="1"/>
          </p:cNvPicPr>
          <p:nvPr/>
        </p:nvPicPr>
        <p:blipFill rotWithShape="1">
          <a:blip r:embed="rId6" cstate="email">
            <a:extLst>
              <a:ext uri="{BEBA8EAE-BF5A-486C-A8C5-ECC9F3942E4B}">
                <a14:imgProps xmlns:a14="http://schemas.microsoft.com/office/drawing/2010/main">
                  <a14:imgLayer r:embed="rId7">
                    <a14:imgEffect>
                      <a14:backgroundRemoval t="1200" b="100000" l="0" r="100000"/>
                    </a14:imgEffect>
                    <a14:imgEffect>
                      <a14:saturation sat="220000"/>
                    </a14:imgEffect>
                  </a14:imgLayer>
                </a14:imgProps>
              </a:ext>
              <a:ext uri="{28A0092B-C50C-407E-A947-70E740481C1C}">
                <a14:useLocalDpi xmlns:a14="http://schemas.microsoft.com/office/drawing/2010/main"/>
              </a:ext>
            </a:extLst>
          </a:blip>
          <a:srcRect/>
          <a:stretch/>
        </p:blipFill>
        <p:spPr bwMode="auto">
          <a:xfrm>
            <a:off x="6785221" y="3776501"/>
            <a:ext cx="1416447" cy="2362715"/>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9" name="Picture 4" descr="Image result for ancient greek fashion"/>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100000" l="0" r="100000">
                        <a14:backgroundMark x1="15789" y1="18400" x2="21053" y2="17600"/>
                      </a14:backgroundRemoval>
                    </a14:imgEffect>
                  </a14:imgLayer>
                </a14:imgProps>
              </a:ext>
              <a:ext uri="{28A0092B-C50C-407E-A947-70E740481C1C}">
                <a14:useLocalDpi xmlns:a14="http://schemas.microsoft.com/office/drawing/2010/main" val="0"/>
              </a:ext>
            </a:extLst>
          </a:blip>
          <a:srcRect/>
          <a:stretch/>
        </p:blipFill>
        <p:spPr bwMode="auto">
          <a:xfrm>
            <a:off x="4900548" y="3501008"/>
            <a:ext cx="1198126" cy="2619403"/>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2" name="Picture 2" descr="Image result for ancient greece jason">
            <a:hlinkClick r:id="rId10"/>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651" b="44104" l="9375" r="89931">
                        <a14:foregroundMark x1="59722" y1="7075" x2="56944" y2="9906"/>
                        <a14:backgroundMark x1="40972" y1="19811" x2="40972" y2="16981"/>
                      </a14:backgroundRemoval>
                    </a14:imgEffect>
                  </a14:imgLayer>
                </a14:imgProps>
              </a:ext>
              <a:ext uri="{28A0092B-C50C-407E-A947-70E740481C1C}">
                <a14:useLocalDpi xmlns:a14="http://schemas.microsoft.com/office/drawing/2010/main" val="0"/>
              </a:ext>
            </a:extLst>
          </a:blip>
          <a:srcRect b="52623"/>
          <a:stretch/>
        </p:blipFill>
        <p:spPr bwMode="auto">
          <a:xfrm>
            <a:off x="1979712" y="3730858"/>
            <a:ext cx="3096344" cy="2159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142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Image result for night sk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3" y="10344"/>
            <a:ext cx="9142754" cy="658628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683568" y="404664"/>
            <a:ext cx="77712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smtClean="0">
                <a:solidFill>
                  <a:srgbClr val="99CCFF"/>
                </a:solidFill>
                <a:effectLst>
                  <a:outerShdw blurRad="38100" dist="38100" dir="2700000" algn="tl">
                    <a:srgbClr val="000000"/>
                  </a:outerShdw>
                </a:effectLst>
                <a:latin typeface="Castellar" panose="020A0402060406010301" pitchFamily="18" charset="0"/>
                <a:cs typeface="Times New Roman"/>
              </a:rPr>
              <a:t>13.</a:t>
            </a:r>
            <a:r>
              <a:rPr lang="en-GB" sz="4000" b="1" dirty="0" smtClean="0">
                <a:solidFill>
                  <a:srgbClr val="99CCFF"/>
                </a:solidFill>
                <a:effectLst>
                  <a:outerShdw blurRad="38100" dist="38100" dir="2700000" algn="tl">
                    <a:srgbClr val="000000"/>
                  </a:outerShdw>
                </a:effectLst>
                <a:latin typeface="Times New Roman"/>
                <a:cs typeface="Times New Roman"/>
              </a:rPr>
              <a:t> </a:t>
            </a:r>
            <a:r>
              <a:rPr lang="en-GB" sz="4000" b="1" dirty="0" smtClean="0">
                <a:solidFill>
                  <a:srgbClr val="99CCFF"/>
                </a:solidFill>
                <a:effectLst>
                  <a:outerShdw blurRad="38100" dist="38100" dir="2700000" algn="tl">
                    <a:srgbClr val="000000"/>
                  </a:outerShdw>
                </a:effectLst>
                <a:latin typeface="Castellar" panose="020A0402060406010301" pitchFamily="18" charset="0"/>
              </a:rPr>
              <a:t>What was the Greek name for a city-state? </a:t>
            </a:r>
          </a:p>
        </p:txBody>
      </p:sp>
      <p:sp>
        <p:nvSpPr>
          <p:cNvPr id="5" name="Title 1"/>
          <p:cNvSpPr txBox="1">
            <a:spLocks/>
          </p:cNvSpPr>
          <p:nvPr/>
        </p:nvSpPr>
        <p:spPr>
          <a:xfrm>
            <a:off x="251520" y="1772816"/>
            <a:ext cx="1811114"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200" b="1" dirty="0" smtClean="0">
                <a:solidFill>
                  <a:srgbClr val="99CCFF"/>
                </a:solidFill>
                <a:effectLst>
                  <a:outerShdw blurRad="38100" dist="38100" dir="2700000" algn="tl">
                    <a:srgbClr val="000000"/>
                  </a:outerShdw>
                </a:effectLst>
                <a:latin typeface="Times New Roman"/>
                <a:cs typeface="Times New Roman"/>
              </a:rPr>
              <a:t>α</a:t>
            </a:r>
            <a:r>
              <a:rPr lang="en-GB" sz="3200" b="1" dirty="0" smtClean="0">
                <a:solidFill>
                  <a:srgbClr val="99CCFF"/>
                </a:solidFill>
                <a:effectLst>
                  <a:outerShdw blurRad="38100" dist="38100" dir="2700000" algn="tl">
                    <a:srgbClr val="000000"/>
                  </a:outerShdw>
                </a:effectLst>
                <a:latin typeface="Castellar" panose="020A0402060406010301" pitchFamily="18" charset="0"/>
              </a:rPr>
              <a:t>. </a:t>
            </a:r>
          </a:p>
          <a:p>
            <a:r>
              <a:rPr lang="en-GB" sz="3200" b="1" dirty="0" smtClean="0">
                <a:solidFill>
                  <a:srgbClr val="99CCFF"/>
                </a:solidFill>
                <a:effectLst>
                  <a:outerShdw blurRad="38100" dist="38100" dir="2700000" algn="tl">
                    <a:srgbClr val="000000"/>
                  </a:outerShdw>
                </a:effectLst>
                <a:latin typeface="Castellar" panose="020A0402060406010301" pitchFamily="18" charset="0"/>
              </a:rPr>
              <a:t>Kylix</a:t>
            </a:r>
          </a:p>
        </p:txBody>
      </p:sp>
      <p:sp>
        <p:nvSpPr>
          <p:cNvPr id="6" name="Title 1"/>
          <p:cNvSpPr txBox="1">
            <a:spLocks/>
          </p:cNvSpPr>
          <p:nvPr/>
        </p:nvSpPr>
        <p:spPr>
          <a:xfrm>
            <a:off x="2123728" y="1772816"/>
            <a:ext cx="2211393"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200" b="1" dirty="0" smtClean="0">
                <a:solidFill>
                  <a:srgbClr val="99CCFF"/>
                </a:solidFill>
                <a:effectLst>
                  <a:outerShdw blurRad="38100" dist="38100" dir="2700000" algn="tl">
                    <a:srgbClr val="000000"/>
                  </a:outerShdw>
                </a:effectLst>
                <a:latin typeface="Times New Roman"/>
                <a:cs typeface="Times New Roman"/>
              </a:rPr>
              <a:t>β</a:t>
            </a:r>
            <a:r>
              <a:rPr lang="en-GB" sz="3200" b="1" dirty="0" smtClean="0">
                <a:solidFill>
                  <a:srgbClr val="99CCFF"/>
                </a:solidFill>
                <a:effectLst>
                  <a:outerShdw blurRad="38100" dist="38100" dir="2700000" algn="tl">
                    <a:srgbClr val="000000"/>
                  </a:outerShdw>
                </a:effectLst>
                <a:latin typeface="Castellar" panose="020A0402060406010301" pitchFamily="18" charset="0"/>
              </a:rPr>
              <a:t>. </a:t>
            </a:r>
          </a:p>
          <a:p>
            <a:r>
              <a:rPr lang="en-GB" sz="3200" b="1" dirty="0" smtClean="0">
                <a:solidFill>
                  <a:srgbClr val="99CCFF"/>
                </a:solidFill>
                <a:effectLst>
                  <a:outerShdw blurRad="38100" dist="38100" dir="2700000" algn="tl">
                    <a:srgbClr val="000000"/>
                  </a:outerShdw>
                </a:effectLst>
                <a:latin typeface="Castellar" panose="020A0402060406010301" pitchFamily="18" charset="0"/>
              </a:rPr>
              <a:t>Citizen</a:t>
            </a:r>
          </a:p>
        </p:txBody>
      </p:sp>
      <p:sp>
        <p:nvSpPr>
          <p:cNvPr id="7" name="Title 1"/>
          <p:cNvSpPr txBox="1">
            <a:spLocks/>
          </p:cNvSpPr>
          <p:nvPr/>
        </p:nvSpPr>
        <p:spPr>
          <a:xfrm>
            <a:off x="3779912" y="1772816"/>
            <a:ext cx="274721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a:solidFill>
                  <a:srgbClr val="99CCFF"/>
                </a:solidFill>
                <a:effectLst>
                  <a:outerShdw blurRad="38100" dist="38100" dir="2700000" algn="tl">
                    <a:srgbClr val="000000"/>
                  </a:outerShdw>
                </a:effectLst>
                <a:latin typeface="Times New Roman"/>
                <a:cs typeface="Times New Roman"/>
              </a:rPr>
              <a:t>c</a:t>
            </a:r>
            <a:r>
              <a:rPr lang="en-GB" sz="3200" b="1" dirty="0" smtClean="0">
                <a:solidFill>
                  <a:srgbClr val="99CCFF"/>
                </a:solidFill>
                <a:effectLst>
                  <a:outerShdw blurRad="38100" dist="38100" dir="2700000" algn="tl">
                    <a:srgbClr val="000000"/>
                  </a:outerShdw>
                </a:effectLst>
                <a:latin typeface="Castellar" panose="020A0402060406010301" pitchFamily="18" charset="0"/>
              </a:rPr>
              <a:t>. </a:t>
            </a:r>
          </a:p>
          <a:p>
            <a:r>
              <a:rPr lang="en-GB" sz="3200" b="1" dirty="0" smtClean="0">
                <a:solidFill>
                  <a:srgbClr val="99CCFF"/>
                </a:solidFill>
                <a:effectLst>
                  <a:outerShdw blurRad="38100" dist="38100" dir="2700000" algn="tl">
                    <a:srgbClr val="000000"/>
                  </a:outerShdw>
                </a:effectLst>
                <a:latin typeface="Castellar" panose="020A0402060406010301" pitchFamily="18" charset="0"/>
              </a:rPr>
              <a:t>Polis</a:t>
            </a:r>
          </a:p>
        </p:txBody>
      </p:sp>
      <p:sp>
        <p:nvSpPr>
          <p:cNvPr id="8" name="Title 1"/>
          <p:cNvSpPr txBox="1">
            <a:spLocks/>
          </p:cNvSpPr>
          <p:nvPr/>
        </p:nvSpPr>
        <p:spPr>
          <a:xfrm>
            <a:off x="6119836" y="1772816"/>
            <a:ext cx="274721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200" b="1" dirty="0">
                <a:solidFill>
                  <a:srgbClr val="99CCFF"/>
                </a:solidFill>
                <a:effectLst>
                  <a:outerShdw blurRad="38100" dist="38100" dir="2700000" algn="tl">
                    <a:srgbClr val="000000"/>
                  </a:outerShdw>
                </a:effectLst>
                <a:latin typeface="Times New Roman"/>
                <a:cs typeface="Times New Roman"/>
              </a:rPr>
              <a:t>δ</a:t>
            </a:r>
            <a:r>
              <a:rPr lang="en-GB" sz="3200" b="1" dirty="0" smtClean="0">
                <a:solidFill>
                  <a:srgbClr val="99CCFF"/>
                </a:solidFill>
                <a:effectLst>
                  <a:outerShdw blurRad="38100" dist="38100" dir="2700000" algn="tl">
                    <a:srgbClr val="000000"/>
                  </a:outerShdw>
                </a:effectLst>
                <a:latin typeface="Castellar" panose="020A0402060406010301" pitchFamily="18" charset="0"/>
              </a:rPr>
              <a:t>. </a:t>
            </a:r>
          </a:p>
          <a:p>
            <a:r>
              <a:rPr lang="en-GB" sz="3200" b="1" dirty="0" smtClean="0">
                <a:solidFill>
                  <a:srgbClr val="99CCFF"/>
                </a:solidFill>
                <a:effectLst>
                  <a:outerShdw blurRad="38100" dist="38100" dir="2700000" algn="tl">
                    <a:srgbClr val="000000"/>
                  </a:outerShdw>
                </a:effectLst>
                <a:latin typeface="Castellar" panose="020A0402060406010301" pitchFamily="18" charset="0"/>
              </a:rPr>
              <a:t>Kingdom</a:t>
            </a:r>
          </a:p>
        </p:txBody>
      </p:sp>
      <p:pic>
        <p:nvPicPr>
          <p:cNvPr id="15" name="Picture 2" descr="http://www.google.co.uk/url?source=imglanding&amp;ct=img&amp;q=http://th07.deviantart.net/fs70/PRE/f/2013/184/1/7/ancient_greek_polis_by_tripio-d6bsyeu.jpg&amp;sa=X&amp;ei=jFgMU8XRFcbm7AbT64DgDw&amp;ved=0CAkQ8wc&amp;usg=AFQjCNF8-WHN4tq8XgZlXRBjox63eQbyaw"/>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ackgroundRemoval t="0" b="100000" l="0" r="100000"/>
                    </a14:imgEffect>
                    <a14:imgEffect>
                      <a14:colorTemperature colorTemp="4700"/>
                    </a14:imgEffect>
                    <a14:imgEffect>
                      <a14:saturation sat="250000"/>
                    </a14:imgEffect>
                  </a14:imgLayer>
                </a14:imgProps>
              </a:ext>
              <a:ext uri="{28A0092B-C50C-407E-A947-70E740481C1C}">
                <a14:useLocalDpi xmlns:a14="http://schemas.microsoft.com/office/drawing/2010/main"/>
              </a:ext>
            </a:extLst>
          </a:blip>
          <a:srcRect/>
          <a:stretch/>
        </p:blipFill>
        <p:spPr bwMode="auto">
          <a:xfrm>
            <a:off x="-228600" y="2987824"/>
            <a:ext cx="9925050" cy="7065912"/>
          </a:xfrm>
          <a:prstGeom prst="rect">
            <a:avLst/>
          </a:prstGeom>
          <a:noFill/>
          <a:effectLst>
            <a:outerShdw blurRad="50800" dist="50800" dir="5400000" algn="ctr" rotWithShape="0">
              <a:srgbClr val="000000"/>
            </a:outerShdw>
          </a:effectLst>
        </p:spPr>
      </p:pic>
    </p:spTree>
    <p:extLst>
      <p:ext uri="{BB962C8B-B14F-4D97-AF65-F5344CB8AC3E}">
        <p14:creationId xmlns:p14="http://schemas.microsoft.com/office/powerpoint/2010/main" val="1305830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lated im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96"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761168" y="1061864"/>
            <a:ext cx="77712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4000" b="1" dirty="0" smtClean="0">
                <a:solidFill>
                  <a:schemeClr val="bg1"/>
                </a:solidFill>
                <a:effectLst>
                  <a:outerShdw blurRad="38100" dist="38100" dir="2700000" algn="tl">
                    <a:srgbClr val="000000"/>
                  </a:outerShdw>
                </a:effectLst>
                <a:latin typeface="Castellar" panose="020A0402060406010301" pitchFamily="18" charset="0"/>
                <a:cs typeface="Times New Roman"/>
              </a:rPr>
              <a:t>14.</a:t>
            </a:r>
            <a:r>
              <a:rPr lang="en-GB" sz="4000" b="1" dirty="0" smtClean="0">
                <a:solidFill>
                  <a:schemeClr val="bg1"/>
                </a:solidFill>
                <a:effectLst>
                  <a:outerShdw blurRad="38100" dist="38100" dir="2700000" algn="tl">
                    <a:srgbClr val="000000"/>
                  </a:outerShdw>
                </a:effectLst>
                <a:latin typeface="Times New Roman"/>
                <a:cs typeface="Times New Roman"/>
              </a:rPr>
              <a:t> </a:t>
            </a:r>
            <a:r>
              <a:rPr lang="en-GB" sz="4000" b="1" dirty="0" smtClean="0">
                <a:solidFill>
                  <a:schemeClr val="bg1"/>
                </a:solidFill>
                <a:effectLst>
                  <a:outerShdw blurRad="38100" dist="38100" dir="2700000" algn="tl">
                    <a:srgbClr val="000000"/>
                  </a:outerShdw>
                </a:effectLst>
                <a:latin typeface="Castellar" panose="020A0402060406010301" pitchFamily="18" charset="0"/>
              </a:rPr>
              <a:t>What was </a:t>
            </a:r>
          </a:p>
          <a:p>
            <a:pPr algn="l"/>
            <a:r>
              <a:rPr lang="en-GB" sz="4000" b="1" dirty="0" smtClean="0">
                <a:solidFill>
                  <a:schemeClr val="bg1"/>
                </a:solidFill>
                <a:effectLst>
                  <a:outerShdw blurRad="38100" dist="38100" dir="2700000" algn="tl">
                    <a:srgbClr val="000000"/>
                  </a:outerShdw>
                </a:effectLst>
                <a:latin typeface="Castellar" panose="020A0402060406010301" pitchFamily="18" charset="0"/>
              </a:rPr>
              <a:t>Dionysus the god </a:t>
            </a:r>
          </a:p>
          <a:p>
            <a:pPr algn="l"/>
            <a:r>
              <a:rPr lang="en-GB" sz="4000" b="1" dirty="0" smtClean="0">
                <a:solidFill>
                  <a:schemeClr val="bg1"/>
                </a:solidFill>
                <a:effectLst>
                  <a:outerShdw blurRad="38100" dist="38100" dir="2700000" algn="tl">
                    <a:srgbClr val="000000"/>
                  </a:outerShdw>
                </a:effectLst>
                <a:latin typeface="Castellar" panose="020A0402060406010301" pitchFamily="18" charset="0"/>
              </a:rPr>
              <a:t>of? (Two answers) </a:t>
            </a:r>
          </a:p>
        </p:txBody>
      </p:sp>
      <p:sp>
        <p:nvSpPr>
          <p:cNvPr id="5" name="Title 1"/>
          <p:cNvSpPr txBox="1">
            <a:spLocks/>
          </p:cNvSpPr>
          <p:nvPr/>
        </p:nvSpPr>
        <p:spPr>
          <a:xfrm>
            <a:off x="683568" y="2646040"/>
            <a:ext cx="227883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200" b="1" dirty="0" smtClean="0">
                <a:solidFill>
                  <a:schemeClr val="bg1"/>
                </a:solidFill>
                <a:effectLst>
                  <a:outerShdw blurRad="38100" dist="38100" dir="2700000" algn="tl">
                    <a:srgbClr val="000000"/>
                  </a:outerShdw>
                </a:effectLst>
                <a:latin typeface="Times New Roman"/>
                <a:cs typeface="Times New Roman"/>
              </a:rPr>
              <a:t>α</a:t>
            </a:r>
            <a:r>
              <a:rPr lang="en-GB" sz="32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3200" b="1" dirty="0" smtClean="0">
                <a:solidFill>
                  <a:schemeClr val="bg1"/>
                </a:solidFill>
                <a:effectLst>
                  <a:outerShdw blurRad="38100" dist="38100" dir="2700000" algn="tl">
                    <a:srgbClr val="000000"/>
                  </a:outerShdw>
                </a:effectLst>
                <a:latin typeface="Castellar" panose="020A0402060406010301" pitchFamily="18" charset="0"/>
              </a:rPr>
              <a:t>Theatre</a:t>
            </a:r>
          </a:p>
        </p:txBody>
      </p:sp>
      <p:sp>
        <p:nvSpPr>
          <p:cNvPr id="6" name="Title 1"/>
          <p:cNvSpPr txBox="1">
            <a:spLocks/>
          </p:cNvSpPr>
          <p:nvPr/>
        </p:nvSpPr>
        <p:spPr>
          <a:xfrm>
            <a:off x="2792655" y="2646040"/>
            <a:ext cx="2211393"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200" b="1" dirty="0" smtClean="0">
                <a:solidFill>
                  <a:schemeClr val="bg1"/>
                </a:solidFill>
                <a:effectLst>
                  <a:outerShdw blurRad="38100" dist="38100" dir="2700000" algn="tl">
                    <a:srgbClr val="000000"/>
                  </a:outerShdw>
                </a:effectLst>
                <a:latin typeface="Times New Roman"/>
                <a:cs typeface="Times New Roman"/>
              </a:rPr>
              <a:t>β</a:t>
            </a:r>
            <a:r>
              <a:rPr lang="en-GB" sz="32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3200" b="1" dirty="0" smtClean="0">
                <a:solidFill>
                  <a:schemeClr val="bg1"/>
                </a:solidFill>
                <a:effectLst>
                  <a:outerShdw blurRad="38100" dist="38100" dir="2700000" algn="tl">
                    <a:srgbClr val="000000"/>
                  </a:outerShdw>
                </a:effectLst>
                <a:latin typeface="Castellar" panose="020A0402060406010301" pitchFamily="18" charset="0"/>
              </a:rPr>
              <a:t>wine</a:t>
            </a:r>
          </a:p>
        </p:txBody>
      </p:sp>
      <p:sp>
        <p:nvSpPr>
          <p:cNvPr id="7" name="Title 1"/>
          <p:cNvSpPr txBox="1">
            <a:spLocks/>
          </p:cNvSpPr>
          <p:nvPr/>
        </p:nvSpPr>
        <p:spPr>
          <a:xfrm>
            <a:off x="4417070" y="2646040"/>
            <a:ext cx="274721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a:solidFill>
                  <a:schemeClr val="bg1"/>
                </a:solidFill>
                <a:effectLst>
                  <a:outerShdw blurRad="38100" dist="38100" dir="2700000" algn="tl">
                    <a:srgbClr val="000000"/>
                  </a:outerShdw>
                </a:effectLst>
                <a:latin typeface="Times New Roman"/>
                <a:cs typeface="Times New Roman"/>
              </a:rPr>
              <a:t>c</a:t>
            </a:r>
            <a:r>
              <a:rPr lang="en-GB" sz="32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3200" b="1" dirty="0" smtClean="0">
                <a:solidFill>
                  <a:schemeClr val="bg1"/>
                </a:solidFill>
                <a:effectLst>
                  <a:outerShdw blurRad="38100" dist="38100" dir="2700000" algn="tl">
                    <a:srgbClr val="000000"/>
                  </a:outerShdw>
                </a:effectLst>
                <a:latin typeface="Castellar" panose="020A0402060406010301" pitchFamily="18" charset="0"/>
              </a:rPr>
              <a:t>women</a:t>
            </a:r>
          </a:p>
        </p:txBody>
      </p:sp>
      <p:sp>
        <p:nvSpPr>
          <p:cNvPr id="8" name="Title 1"/>
          <p:cNvSpPr txBox="1">
            <a:spLocks/>
          </p:cNvSpPr>
          <p:nvPr/>
        </p:nvSpPr>
        <p:spPr>
          <a:xfrm>
            <a:off x="6346378" y="2646040"/>
            <a:ext cx="274721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200" b="1" dirty="0">
                <a:solidFill>
                  <a:schemeClr val="bg1"/>
                </a:solidFill>
                <a:effectLst>
                  <a:outerShdw blurRad="38100" dist="38100" dir="2700000" algn="tl">
                    <a:srgbClr val="000000"/>
                  </a:outerShdw>
                </a:effectLst>
                <a:latin typeface="Times New Roman"/>
                <a:cs typeface="Times New Roman"/>
              </a:rPr>
              <a:t>δ</a:t>
            </a:r>
            <a:r>
              <a:rPr lang="en-GB" sz="32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3200" b="1" dirty="0" smtClean="0">
                <a:solidFill>
                  <a:schemeClr val="bg1"/>
                </a:solidFill>
                <a:effectLst>
                  <a:outerShdw blurRad="38100" dist="38100" dir="2700000" algn="tl">
                    <a:srgbClr val="000000"/>
                  </a:outerShdw>
                </a:effectLst>
                <a:latin typeface="Castellar" panose="020A0402060406010301" pitchFamily="18" charset="0"/>
              </a:rPr>
              <a:t>war</a:t>
            </a:r>
          </a:p>
        </p:txBody>
      </p:sp>
      <p:pic>
        <p:nvPicPr>
          <p:cNvPr id="16" name="Picture 2" descr="Related image"/>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ackgroundRemoval t="9810" b="39092" l="51031" r="89863">
                        <a14:foregroundMark x1="63402" y1="28843" x2="66151" y2="28258"/>
                        <a14:foregroundMark x1="62027" y1="30015" x2="65808" y2="26794"/>
                        <a14:foregroundMark x1="63402" y1="12592" x2="67182" y2="12884"/>
                      </a14:backgroundRemoval>
                    </a14:imgEffect>
                    <a14:imgEffect>
                      <a14:sharpenSoften amount="100000"/>
                    </a14:imgEffect>
                    <a14:imgEffect>
                      <a14:colorTemperature colorTemp="11500"/>
                    </a14:imgEffect>
                    <a14:imgEffect>
                      <a14:saturation sat="210000"/>
                    </a14:imgEffect>
                  </a14:imgLayer>
                </a14:imgProps>
              </a:ext>
              <a:ext uri="{28A0092B-C50C-407E-A947-70E740481C1C}">
                <a14:useLocalDpi xmlns:a14="http://schemas.microsoft.com/office/drawing/2010/main"/>
              </a:ext>
            </a:extLst>
          </a:blip>
          <a:srcRect l="53473" t="8893" r="11830" b="57969"/>
          <a:stretch/>
        </p:blipFill>
        <p:spPr bwMode="auto">
          <a:xfrm>
            <a:off x="6467734" y="620688"/>
            <a:ext cx="1920690" cy="2149203"/>
          </a:xfrm>
          <a:prstGeom prst="rect">
            <a:avLst/>
          </a:prstGeom>
          <a:noFill/>
          <a:ln w="57150">
            <a:noFill/>
          </a:ln>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7" name="Picture 8" descr="Image result for greek theatre masks">
            <a:hlinkClick r:id="rId5"/>
          </p:cNvPr>
          <p:cNvPicPr>
            <a:picLocks noChangeAspect="1" noChangeArrowheads="1"/>
          </p:cNvPicPr>
          <p:nvPr/>
        </p:nvPicPr>
        <p:blipFill rotWithShape="1">
          <a:blip r:embed="rId6" cstate="email">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611560" y="3845930"/>
            <a:ext cx="1373846" cy="1735042"/>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8" name="Picture 6" descr="Image result for greek theatre masks">
            <a:hlinkClick r:id="rId5"/>
          </p:cNvPr>
          <p:cNvPicPr>
            <a:picLocks noChangeAspect="1" noChangeArrowheads="1"/>
          </p:cNvPicPr>
          <p:nvPr/>
        </p:nvPicPr>
        <p:blipFill rotWithShape="1">
          <a:blip r:embed="rId8" cstate="email">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a:ext>
            </a:extLst>
          </a:blip>
          <a:srcRect/>
          <a:stretch/>
        </p:blipFill>
        <p:spPr bwMode="auto">
          <a:xfrm rot="673581">
            <a:off x="1499992" y="4344040"/>
            <a:ext cx="1411274" cy="1664916"/>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9" name="Picture 10" descr="Image result for real spartan helmet">
            <a:hlinkClick r:id="rId10"/>
          </p:cNvPr>
          <p:cNvPicPr>
            <a:picLocks noChangeAspect="1" noChangeArrowheads="1"/>
          </p:cNvPicPr>
          <p:nvPr/>
        </p:nvPicPr>
        <p:blipFill rotWithShape="1">
          <a:blip r:embed="rId11" cstate="email">
            <a:extLst>
              <a:ext uri="{BEBA8EAE-BF5A-486C-A8C5-ECC9F3942E4B}">
                <a14:imgProps xmlns:a14="http://schemas.microsoft.com/office/drawing/2010/main">
                  <a14:imgLayer r:embed="rId12">
                    <a14:imgEffect>
                      <a14:backgroundRemoval t="0" b="100000" l="0" r="100000">
                        <a14:backgroundMark x1="32271" y1="40155" x2="32271" y2="40155"/>
                      </a14:backgroundRemoval>
                    </a14:imgEffect>
                  </a14:imgLayer>
                </a14:imgProps>
              </a:ext>
              <a:ext uri="{28A0092B-C50C-407E-A947-70E740481C1C}">
                <a14:useLocalDpi xmlns:a14="http://schemas.microsoft.com/office/drawing/2010/main"/>
              </a:ext>
            </a:extLst>
          </a:blip>
          <a:srcRect/>
          <a:stretch/>
        </p:blipFill>
        <p:spPr bwMode="auto">
          <a:xfrm>
            <a:off x="7020272" y="3861048"/>
            <a:ext cx="1403295" cy="2160240"/>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1" name="Picture 4" descr="Image result for greek wine cup"/>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405" b="96697" l="10000" r="90000">
                        <a14:foregroundMark x1="48600" y1="26727" x2="61000" y2="26126"/>
                      </a14:backgroundRemoval>
                    </a14:imgEffect>
                  </a14:imgLayer>
                </a14:imgProps>
              </a:ext>
              <a:ext uri="{28A0092B-C50C-407E-A947-70E740481C1C}">
                <a14:useLocalDpi xmlns:a14="http://schemas.microsoft.com/office/drawing/2010/main"/>
              </a:ext>
            </a:extLst>
          </a:blip>
          <a:srcRect l="19879" t="22126" r="17891"/>
          <a:stretch/>
        </p:blipFill>
        <p:spPr bwMode="auto">
          <a:xfrm>
            <a:off x="3937712" y="5127891"/>
            <a:ext cx="1066336" cy="1002513"/>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2" name="Picture 21" descr="Image result for amphora png"/>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a:stretch/>
        </p:blipFill>
        <p:spPr bwMode="auto">
          <a:xfrm rot="6680098">
            <a:off x="2758402" y="3346382"/>
            <a:ext cx="1120362" cy="1673747"/>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3" name="Picture 2" descr="http://www.vinpourium.com/wp-content/uploads/2010/01/wine_finer-7396551.png"/>
          <p:cNvPicPr>
            <a:picLocks noChangeAspect="1" noChangeArrowheads="1"/>
          </p:cNvPicPr>
          <p:nvPr/>
        </p:nvPicPr>
        <p:blipFill rotWithShape="1">
          <a:blip r:embed="rId16" cstate="email">
            <a:extLst>
              <a:ext uri="{BEBA8EAE-BF5A-486C-A8C5-ECC9F3942E4B}">
                <a14:imgProps xmlns:a14="http://schemas.microsoft.com/office/drawing/2010/main">
                  <a14:imgLayer r:embed="rId17">
                    <a14:imgEffect>
                      <a14:backgroundRemoval t="0" b="100000" l="0" r="98469">
                        <a14:backgroundMark x1="28061" y1="0" x2="40306" y2="6667"/>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a:ext>
            </a:extLst>
          </a:blip>
          <a:srcRect l="8709" r="49100"/>
          <a:stretch/>
        </p:blipFill>
        <p:spPr bwMode="auto">
          <a:xfrm rot="637364">
            <a:off x="3885116" y="4707842"/>
            <a:ext cx="632470" cy="41895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Image result for ancient greek fashion"/>
          <p:cNvPicPr>
            <a:picLocks noChangeAspect="1" noChangeArrowheads="1"/>
          </p:cNvPicPr>
          <p:nvPr/>
        </p:nvPicPr>
        <p:blipFill rotWithShape="1">
          <a:blip r:embed="rId18" cstate="email">
            <a:extLst>
              <a:ext uri="{BEBA8EAE-BF5A-486C-A8C5-ECC9F3942E4B}">
                <a14:imgProps xmlns:a14="http://schemas.microsoft.com/office/drawing/2010/main">
                  <a14:imgLayer r:embed="rId19">
                    <a14:imgEffect>
                      <a14:backgroundRemoval t="1200" b="100000" l="0" r="100000"/>
                    </a14:imgEffect>
                    <a14:imgEffect>
                      <a14:saturation sat="220000"/>
                    </a14:imgEffect>
                  </a14:imgLayer>
                </a14:imgProps>
              </a:ext>
              <a:ext uri="{28A0092B-C50C-407E-A947-70E740481C1C}">
                <a14:useLocalDpi xmlns:a14="http://schemas.microsoft.com/office/drawing/2010/main"/>
              </a:ext>
            </a:extLst>
          </a:blip>
          <a:srcRect/>
          <a:stretch/>
        </p:blipFill>
        <p:spPr bwMode="auto">
          <a:xfrm>
            <a:off x="5107016" y="3720659"/>
            <a:ext cx="1416447" cy="2362715"/>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914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par>
                                <p:cTn id="33" presetID="10"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par>
                          <p:cTn id="36" fill="hold">
                            <p:stCondLst>
                              <p:cond delay="1000"/>
                            </p:stCondLst>
                            <p:childTnLst>
                              <p:par>
                                <p:cTn id="37" presetID="22" presetClass="entr" presetSubtype="1"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up)">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8" descr="Image result for ancient greek olympics"/>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471" b="100000" l="0" r="99015"/>
                    </a14:imgEffect>
                  </a14:imgLayer>
                </a14:imgProps>
              </a:ext>
              <a:ext uri="{28A0092B-C50C-407E-A947-70E740481C1C}">
                <a14:useLocalDpi xmlns:a14="http://schemas.microsoft.com/office/drawing/2010/main" val="0"/>
              </a:ext>
            </a:extLst>
          </a:blip>
          <a:srcRect/>
          <a:stretch>
            <a:fillRect/>
          </a:stretch>
        </p:blipFill>
        <p:spPr bwMode="auto">
          <a:xfrm>
            <a:off x="2188496" y="1700808"/>
            <a:ext cx="4761415" cy="478487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683568" y="332656"/>
            <a:ext cx="77712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smtClean="0">
                <a:solidFill>
                  <a:srgbClr val="FF9933"/>
                </a:solidFill>
                <a:effectLst>
                  <a:outerShdw blurRad="38100" dist="38100" dir="2700000" algn="tl">
                    <a:srgbClr val="000000"/>
                  </a:outerShdw>
                </a:effectLst>
                <a:latin typeface="Castellar" panose="020A0402060406010301" pitchFamily="18" charset="0"/>
                <a:cs typeface="Times New Roman"/>
              </a:rPr>
              <a:t>15.</a:t>
            </a:r>
            <a:r>
              <a:rPr lang="en-GB" sz="4000" b="1" dirty="0" smtClean="0">
                <a:solidFill>
                  <a:srgbClr val="FF9933"/>
                </a:solidFill>
                <a:effectLst>
                  <a:outerShdw blurRad="38100" dist="38100" dir="2700000" algn="tl">
                    <a:srgbClr val="000000"/>
                  </a:outerShdw>
                </a:effectLst>
                <a:latin typeface="Times New Roman"/>
                <a:cs typeface="Times New Roman"/>
              </a:rPr>
              <a:t> </a:t>
            </a:r>
            <a:r>
              <a:rPr lang="en-GB" sz="4000" b="1" dirty="0" smtClean="0">
                <a:solidFill>
                  <a:srgbClr val="FF9933"/>
                </a:solidFill>
                <a:effectLst>
                  <a:outerShdw blurRad="38100" dist="38100" dir="2700000" algn="tl">
                    <a:srgbClr val="000000"/>
                  </a:outerShdw>
                </a:effectLst>
                <a:latin typeface="Castellar" panose="020A0402060406010301" pitchFamily="18" charset="0"/>
              </a:rPr>
              <a:t>What event were the Olympic weights for? </a:t>
            </a:r>
          </a:p>
        </p:txBody>
      </p:sp>
      <p:sp>
        <p:nvSpPr>
          <p:cNvPr id="4" name="Title 1"/>
          <p:cNvSpPr txBox="1">
            <a:spLocks/>
          </p:cNvSpPr>
          <p:nvPr/>
        </p:nvSpPr>
        <p:spPr>
          <a:xfrm>
            <a:off x="-180528" y="1340768"/>
            <a:ext cx="347453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dirty="0" smtClean="0">
                <a:solidFill>
                  <a:srgbClr val="FF9933"/>
                </a:solidFill>
                <a:effectLst>
                  <a:outerShdw blurRad="38100" dist="38100" dir="2700000" algn="tl">
                    <a:srgbClr val="000000"/>
                  </a:outerShdw>
                </a:effectLst>
                <a:latin typeface="Times New Roman"/>
                <a:cs typeface="Times New Roman"/>
              </a:rPr>
              <a:t>α</a:t>
            </a:r>
            <a:r>
              <a:rPr lang="en-GB" sz="2800" b="1" dirty="0" smtClean="0">
                <a:solidFill>
                  <a:srgbClr val="FF9933"/>
                </a:solidFill>
                <a:effectLst>
                  <a:outerShdw blurRad="38100" dist="38100" dir="2700000" algn="tl">
                    <a:srgbClr val="000000"/>
                  </a:outerShdw>
                </a:effectLst>
                <a:latin typeface="Castellar" panose="020A0402060406010301" pitchFamily="18" charset="0"/>
              </a:rPr>
              <a:t>. </a:t>
            </a:r>
          </a:p>
          <a:p>
            <a:r>
              <a:rPr lang="en-GB" sz="2800" b="1" dirty="0" smtClean="0">
                <a:solidFill>
                  <a:srgbClr val="FF9933"/>
                </a:solidFill>
                <a:effectLst>
                  <a:outerShdw blurRad="38100" dist="38100" dir="2700000" algn="tl">
                    <a:srgbClr val="000000"/>
                  </a:outerShdw>
                </a:effectLst>
                <a:latin typeface="Castellar" panose="020A0402060406010301" pitchFamily="18" charset="0"/>
              </a:rPr>
              <a:t>Pankration</a:t>
            </a:r>
          </a:p>
        </p:txBody>
      </p:sp>
      <p:sp>
        <p:nvSpPr>
          <p:cNvPr id="5" name="Title 1"/>
          <p:cNvSpPr txBox="1">
            <a:spLocks/>
          </p:cNvSpPr>
          <p:nvPr/>
        </p:nvSpPr>
        <p:spPr>
          <a:xfrm>
            <a:off x="451044" y="5013176"/>
            <a:ext cx="2211393"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dirty="0" smtClean="0">
                <a:solidFill>
                  <a:srgbClr val="FF9933"/>
                </a:solidFill>
                <a:effectLst>
                  <a:outerShdw blurRad="38100" dist="38100" dir="2700000" algn="tl">
                    <a:srgbClr val="000000"/>
                  </a:outerShdw>
                </a:effectLst>
                <a:latin typeface="Times New Roman"/>
                <a:cs typeface="Times New Roman"/>
              </a:rPr>
              <a:t>β</a:t>
            </a:r>
            <a:r>
              <a:rPr lang="en-GB" sz="2800" b="1" dirty="0" smtClean="0">
                <a:solidFill>
                  <a:srgbClr val="FF9933"/>
                </a:solidFill>
                <a:effectLst>
                  <a:outerShdw blurRad="38100" dist="38100" dir="2700000" algn="tl">
                    <a:srgbClr val="000000"/>
                  </a:outerShdw>
                </a:effectLst>
                <a:latin typeface="Castellar" panose="020A0402060406010301" pitchFamily="18" charset="0"/>
              </a:rPr>
              <a:t>. </a:t>
            </a:r>
          </a:p>
          <a:p>
            <a:r>
              <a:rPr lang="en-GB" sz="2800" b="1" dirty="0" smtClean="0">
                <a:solidFill>
                  <a:srgbClr val="FF9933"/>
                </a:solidFill>
                <a:effectLst>
                  <a:outerShdw blurRad="38100" dist="38100" dir="2700000" algn="tl">
                    <a:srgbClr val="000000"/>
                  </a:outerShdw>
                </a:effectLst>
                <a:latin typeface="Castellar" panose="020A0402060406010301" pitchFamily="18" charset="0"/>
              </a:rPr>
              <a:t>Discus</a:t>
            </a:r>
            <a:endParaRPr lang="en-GB" sz="3200" b="1" dirty="0" smtClean="0">
              <a:solidFill>
                <a:srgbClr val="FF9933"/>
              </a:solidFill>
              <a:effectLst>
                <a:outerShdw blurRad="38100" dist="38100" dir="2700000" algn="tl">
                  <a:srgbClr val="000000"/>
                </a:outerShdw>
              </a:effectLst>
              <a:latin typeface="Castellar" panose="020A0402060406010301" pitchFamily="18" charset="0"/>
            </a:endParaRPr>
          </a:p>
        </p:txBody>
      </p:sp>
      <p:sp>
        <p:nvSpPr>
          <p:cNvPr id="6" name="Title 1"/>
          <p:cNvSpPr txBox="1">
            <a:spLocks/>
          </p:cNvSpPr>
          <p:nvPr/>
        </p:nvSpPr>
        <p:spPr>
          <a:xfrm>
            <a:off x="6949911" y="1705474"/>
            <a:ext cx="2088232" cy="9314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800" b="1" dirty="0">
                <a:solidFill>
                  <a:srgbClr val="FF9933"/>
                </a:solidFill>
                <a:effectLst>
                  <a:outerShdw blurRad="38100" dist="38100" dir="2700000" algn="tl">
                    <a:srgbClr val="000000"/>
                  </a:outerShdw>
                </a:effectLst>
                <a:latin typeface="Times New Roman"/>
                <a:cs typeface="Times New Roman"/>
              </a:rPr>
              <a:t>c</a:t>
            </a:r>
            <a:r>
              <a:rPr lang="en-GB" sz="2800" b="1" dirty="0" smtClean="0">
                <a:solidFill>
                  <a:srgbClr val="FF9933"/>
                </a:solidFill>
                <a:effectLst>
                  <a:outerShdw blurRad="38100" dist="38100" dir="2700000" algn="tl">
                    <a:srgbClr val="000000"/>
                  </a:outerShdw>
                </a:effectLst>
                <a:latin typeface="Castellar" panose="020A0402060406010301" pitchFamily="18" charset="0"/>
              </a:rPr>
              <a:t>. </a:t>
            </a:r>
          </a:p>
          <a:p>
            <a:r>
              <a:rPr lang="en-GB" sz="2800" b="1" dirty="0" smtClean="0">
                <a:solidFill>
                  <a:srgbClr val="FF9933"/>
                </a:solidFill>
                <a:effectLst>
                  <a:outerShdw blurRad="38100" dist="38100" dir="2700000" algn="tl">
                    <a:srgbClr val="000000"/>
                  </a:outerShdw>
                </a:effectLst>
                <a:latin typeface="Castellar" panose="020A0402060406010301" pitchFamily="18" charset="0"/>
              </a:rPr>
              <a:t>High jump</a:t>
            </a:r>
          </a:p>
        </p:txBody>
      </p:sp>
      <p:sp>
        <p:nvSpPr>
          <p:cNvPr id="7" name="Title 1"/>
          <p:cNvSpPr txBox="1">
            <a:spLocks/>
          </p:cNvSpPr>
          <p:nvPr/>
        </p:nvSpPr>
        <p:spPr>
          <a:xfrm>
            <a:off x="6985915" y="5342680"/>
            <a:ext cx="2016224"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dirty="0">
                <a:solidFill>
                  <a:srgbClr val="FF9933"/>
                </a:solidFill>
                <a:effectLst>
                  <a:outerShdw blurRad="38100" dist="38100" dir="2700000" algn="tl">
                    <a:srgbClr val="000000"/>
                  </a:outerShdw>
                </a:effectLst>
                <a:latin typeface="Times New Roman"/>
                <a:cs typeface="Times New Roman"/>
              </a:rPr>
              <a:t>δ</a:t>
            </a:r>
            <a:r>
              <a:rPr lang="en-GB" sz="2800" b="1" dirty="0" smtClean="0">
                <a:solidFill>
                  <a:srgbClr val="FF9933"/>
                </a:solidFill>
                <a:effectLst>
                  <a:outerShdw blurRad="38100" dist="38100" dir="2700000" algn="tl">
                    <a:srgbClr val="000000"/>
                  </a:outerShdw>
                </a:effectLst>
                <a:latin typeface="Castellar" panose="020A0402060406010301" pitchFamily="18" charset="0"/>
              </a:rPr>
              <a:t>. </a:t>
            </a:r>
          </a:p>
          <a:p>
            <a:r>
              <a:rPr lang="en-GB" sz="2800" b="1" dirty="0" smtClean="0">
                <a:solidFill>
                  <a:srgbClr val="FF9933"/>
                </a:solidFill>
                <a:effectLst>
                  <a:outerShdw blurRad="38100" dist="38100" dir="2700000" algn="tl">
                    <a:srgbClr val="000000"/>
                  </a:outerShdw>
                </a:effectLst>
                <a:latin typeface="Castellar" panose="020A0402060406010301" pitchFamily="18" charset="0"/>
              </a:rPr>
              <a:t>Long jump</a:t>
            </a:r>
          </a:p>
        </p:txBody>
      </p:sp>
    </p:spTree>
    <p:extLst>
      <p:ext uri="{BB962C8B-B14F-4D97-AF65-F5344CB8AC3E}">
        <p14:creationId xmlns:p14="http://schemas.microsoft.com/office/powerpoint/2010/main" val="1128465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style.rotation</p:attrName>
                                        </p:attrNameLst>
                                      </p:cBhvr>
                                      <p:tavLst>
                                        <p:tav tm="0">
                                          <p:val>
                                            <p:fltVal val="90"/>
                                          </p:val>
                                        </p:tav>
                                        <p:tav tm="100000">
                                          <p:val>
                                            <p:fltVal val="0"/>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lated im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96"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752780" y="706388"/>
            <a:ext cx="763284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smtClean="0">
                <a:solidFill>
                  <a:schemeClr val="bg1"/>
                </a:solidFill>
                <a:effectLst>
                  <a:outerShdw blurRad="38100" dist="38100" dir="2700000" algn="tl">
                    <a:srgbClr val="000000"/>
                  </a:outerShdw>
                </a:effectLst>
                <a:latin typeface="Castellar" panose="020A0402060406010301" pitchFamily="18" charset="0"/>
                <a:cs typeface="Times New Roman"/>
              </a:rPr>
              <a:t>16. </a:t>
            </a:r>
            <a:r>
              <a:rPr lang="en-GB" sz="3200" b="1" dirty="0" smtClean="0">
                <a:solidFill>
                  <a:schemeClr val="bg1"/>
                </a:solidFill>
                <a:effectLst>
                  <a:outerShdw blurRad="38100" dist="38100" dir="2700000" algn="tl">
                    <a:srgbClr val="000000"/>
                  </a:outerShdw>
                </a:effectLst>
                <a:latin typeface="Castellar" panose="020A0402060406010301" pitchFamily="18" charset="0"/>
              </a:rPr>
              <a:t>What would you get for winning the Olympic games?</a:t>
            </a:r>
          </a:p>
        </p:txBody>
      </p:sp>
      <p:sp>
        <p:nvSpPr>
          <p:cNvPr id="5" name="Title 1"/>
          <p:cNvSpPr txBox="1">
            <a:spLocks/>
          </p:cNvSpPr>
          <p:nvPr/>
        </p:nvSpPr>
        <p:spPr>
          <a:xfrm>
            <a:off x="539552" y="1556792"/>
            <a:ext cx="227883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dirty="0" smtClean="0">
                <a:solidFill>
                  <a:schemeClr val="bg1"/>
                </a:solidFill>
                <a:effectLst>
                  <a:outerShdw blurRad="38100" dist="38100" dir="2700000" algn="tl">
                    <a:srgbClr val="000000"/>
                  </a:outerShdw>
                </a:effectLst>
                <a:latin typeface="Times New Roman"/>
                <a:cs typeface="Times New Roman"/>
              </a:rPr>
              <a:t>α</a:t>
            </a:r>
            <a:r>
              <a:rPr lang="en-GB" sz="24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400" b="1" dirty="0" smtClean="0">
                <a:solidFill>
                  <a:schemeClr val="bg1"/>
                </a:solidFill>
                <a:effectLst>
                  <a:outerShdw blurRad="38100" dist="38100" dir="2700000" algn="tl">
                    <a:srgbClr val="000000"/>
                  </a:outerShdw>
                </a:effectLst>
                <a:latin typeface="Castellar" panose="020A0402060406010301" pitchFamily="18" charset="0"/>
              </a:rPr>
              <a:t>Nothing</a:t>
            </a:r>
          </a:p>
        </p:txBody>
      </p:sp>
      <p:sp>
        <p:nvSpPr>
          <p:cNvPr id="6" name="Title 1"/>
          <p:cNvSpPr txBox="1">
            <a:spLocks/>
          </p:cNvSpPr>
          <p:nvPr/>
        </p:nvSpPr>
        <p:spPr>
          <a:xfrm>
            <a:off x="2411760" y="1916832"/>
            <a:ext cx="2211393"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dirty="0" smtClean="0">
                <a:solidFill>
                  <a:schemeClr val="bg1"/>
                </a:solidFill>
                <a:effectLst>
                  <a:outerShdw blurRad="38100" dist="38100" dir="2700000" algn="tl">
                    <a:srgbClr val="000000"/>
                  </a:outerShdw>
                </a:effectLst>
                <a:latin typeface="Times New Roman"/>
                <a:cs typeface="Times New Roman"/>
              </a:rPr>
              <a:t>β</a:t>
            </a:r>
            <a:r>
              <a:rPr lang="en-GB" sz="24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400" b="1" dirty="0" smtClean="0">
                <a:solidFill>
                  <a:schemeClr val="bg1"/>
                </a:solidFill>
                <a:effectLst>
                  <a:outerShdw blurRad="38100" dist="38100" dir="2700000" algn="tl">
                    <a:srgbClr val="000000"/>
                  </a:outerShdw>
                </a:effectLst>
                <a:latin typeface="Castellar" panose="020A0402060406010301" pitchFamily="18" charset="0"/>
              </a:rPr>
              <a:t>A full suit of armour</a:t>
            </a:r>
          </a:p>
        </p:txBody>
      </p:sp>
      <p:sp>
        <p:nvSpPr>
          <p:cNvPr id="7" name="Title 1"/>
          <p:cNvSpPr txBox="1">
            <a:spLocks/>
          </p:cNvSpPr>
          <p:nvPr/>
        </p:nvSpPr>
        <p:spPr>
          <a:xfrm>
            <a:off x="4345062" y="1565920"/>
            <a:ext cx="2171154"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400" b="1" dirty="0">
                <a:solidFill>
                  <a:schemeClr val="bg1"/>
                </a:solidFill>
                <a:effectLst>
                  <a:outerShdw blurRad="38100" dist="38100" dir="2700000" algn="tl">
                    <a:srgbClr val="000000"/>
                  </a:outerShdw>
                </a:effectLst>
                <a:latin typeface="Times New Roman"/>
                <a:cs typeface="Times New Roman"/>
              </a:rPr>
              <a:t>c</a:t>
            </a:r>
            <a:r>
              <a:rPr lang="en-GB" sz="24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400" b="1" dirty="0" smtClean="0">
                <a:solidFill>
                  <a:schemeClr val="bg1"/>
                </a:solidFill>
                <a:effectLst>
                  <a:outerShdw blurRad="38100" dist="38100" dir="2700000" algn="tl">
                    <a:srgbClr val="000000"/>
                  </a:outerShdw>
                </a:effectLst>
                <a:latin typeface="Castellar" panose="020A0402060406010301" pitchFamily="18" charset="0"/>
              </a:rPr>
              <a:t>Money</a:t>
            </a:r>
          </a:p>
        </p:txBody>
      </p:sp>
      <p:sp>
        <p:nvSpPr>
          <p:cNvPr id="8" name="Title 1"/>
          <p:cNvSpPr txBox="1">
            <a:spLocks/>
          </p:cNvSpPr>
          <p:nvPr/>
        </p:nvSpPr>
        <p:spPr>
          <a:xfrm>
            <a:off x="6300192" y="1916832"/>
            <a:ext cx="2376264"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dirty="0">
                <a:solidFill>
                  <a:schemeClr val="bg1"/>
                </a:solidFill>
                <a:effectLst>
                  <a:outerShdw blurRad="38100" dist="38100" dir="2700000" algn="tl">
                    <a:srgbClr val="000000"/>
                  </a:outerShdw>
                </a:effectLst>
                <a:latin typeface="Times New Roman"/>
                <a:cs typeface="Times New Roman"/>
              </a:rPr>
              <a:t>δ</a:t>
            </a:r>
            <a:r>
              <a:rPr lang="en-GB" sz="24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400" b="1" dirty="0" smtClean="0">
                <a:solidFill>
                  <a:schemeClr val="bg1"/>
                </a:solidFill>
                <a:effectLst>
                  <a:outerShdw blurRad="38100" dist="38100" dir="2700000" algn="tl">
                    <a:srgbClr val="000000"/>
                  </a:outerShdw>
                </a:effectLst>
                <a:latin typeface="Castellar" panose="020A0402060406010301" pitchFamily="18" charset="0"/>
              </a:rPr>
              <a:t>A statue </a:t>
            </a:r>
          </a:p>
          <a:p>
            <a:r>
              <a:rPr lang="en-GB" sz="2400" b="1" dirty="0" smtClean="0">
                <a:solidFill>
                  <a:schemeClr val="bg1"/>
                </a:solidFill>
                <a:effectLst>
                  <a:outerShdw blurRad="38100" dist="38100" dir="2700000" algn="tl">
                    <a:srgbClr val="000000"/>
                  </a:outerShdw>
                </a:effectLst>
                <a:latin typeface="Castellar" panose="020A0402060406010301" pitchFamily="18" charset="0"/>
              </a:rPr>
              <a:t>of you </a:t>
            </a:r>
          </a:p>
          <a:p>
            <a:r>
              <a:rPr lang="en-GB" sz="2400" b="1" dirty="0" smtClean="0">
                <a:solidFill>
                  <a:schemeClr val="bg1"/>
                </a:solidFill>
                <a:effectLst>
                  <a:outerShdw blurRad="38100" dist="38100" dir="2700000" algn="tl">
                    <a:srgbClr val="000000"/>
                  </a:outerShdw>
                </a:effectLst>
                <a:latin typeface="Castellar" panose="020A0402060406010301" pitchFamily="18" charset="0"/>
              </a:rPr>
              <a:t>as a god</a:t>
            </a:r>
          </a:p>
        </p:txBody>
      </p:sp>
      <p:pic>
        <p:nvPicPr>
          <p:cNvPr id="1026" name="Picture 2" descr="Image result for shine png"/>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rot="5400000">
            <a:off x="925542" y="2385810"/>
            <a:ext cx="1343840" cy="1971803"/>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030" name="Picture 6" descr="Image result for ancient corinthian  armour">
            <a:hlinkClick r:id="rId5"/>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58754" y1="4333" x2="73294" y2="18500"/>
                        <a14:foregroundMark x1="51039" y1="21000" x2="54599" y2="9500"/>
                        <a14:foregroundMark x1="48368" y1="7833" x2="46588" y2="21500"/>
                        <a14:foregroundMark x1="44807" y1="10000" x2="44807" y2="19000"/>
                        <a14:foregroundMark x1="45401" y1="23333" x2="44510" y2="19000"/>
                        <a14:foregroundMark x1="62611" y1="20500" x2="71810" y2="20167"/>
                        <a14:foregroundMark x1="33234" y1="47167" x2="37389" y2="47833"/>
                        <a14:foregroundMark x1="8902" y1="72167" x2="14540" y2="72333"/>
                        <a14:foregroundMark x1="39169" y1="91167" x2="73294" y2="97500"/>
                        <a14:foregroundMark x1="84570" y1="90333" x2="86647" y2="88167"/>
                        <a14:foregroundMark x1="81899" y1="91333" x2="83976" y2="86500"/>
                        <a14:foregroundMark x1="15134" y1="70667" x2="32938" y2="74667"/>
                        <a14:backgroundMark x1="22552" y1="68833" x2="32047" y2="75000"/>
                      </a14:backgroundRemoval>
                    </a14:imgEffect>
                  </a14:imgLayer>
                </a14:imgProps>
              </a:ext>
              <a:ext uri="{28A0092B-C50C-407E-A947-70E740481C1C}">
                <a14:useLocalDpi xmlns:a14="http://schemas.microsoft.com/office/drawing/2010/main"/>
              </a:ext>
            </a:extLst>
          </a:blip>
          <a:srcRect/>
          <a:stretch>
            <a:fillRect/>
          </a:stretch>
        </p:blipFill>
        <p:spPr bwMode="auto">
          <a:xfrm>
            <a:off x="2411760" y="3284984"/>
            <a:ext cx="1730088" cy="2744606"/>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2" name="Picture 6" descr="Image result for ancient greek poseido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8198" r="99676">
                        <a14:foregroundMark x1="15318" y1="5359" x2="17152" y2="9646"/>
                        <a14:foregroundMark x1="18986" y1="2787" x2="20820" y2="7610"/>
                        <a14:foregroundMark x1="24056" y1="3215" x2="24811" y2="7824"/>
                      </a14:backgroundRemoval>
                    </a14:imgEffect>
                  </a14:imgLayer>
                </a14:imgProps>
              </a:ext>
              <a:ext uri="{28A0092B-C50C-407E-A947-70E740481C1C}">
                <a14:useLocalDpi xmlns:a14="http://schemas.microsoft.com/office/drawing/2010/main" val="0"/>
              </a:ext>
            </a:extLst>
          </a:blip>
          <a:srcRect/>
          <a:stretch>
            <a:fillRect/>
          </a:stretch>
        </p:blipFill>
        <p:spPr bwMode="auto">
          <a:xfrm>
            <a:off x="5940152" y="3120045"/>
            <a:ext cx="2664297" cy="2901243"/>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6" name="Picture 4" descr="Image result for athens symbol"/>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0196207">
            <a:off x="4529198" y="3818246"/>
            <a:ext cx="1032394" cy="103239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4" descr="Image result for rhodes coin"/>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235" b="100000" l="47800" r="99800"/>
                    </a14:imgEffect>
                  </a14:imgLayer>
                </a14:imgProps>
              </a:ext>
              <a:ext uri="{28A0092B-C50C-407E-A947-70E740481C1C}">
                <a14:useLocalDpi xmlns:a14="http://schemas.microsoft.com/office/drawing/2010/main" val="0"/>
              </a:ext>
            </a:extLst>
          </a:blip>
          <a:srcRect l="46358" t="837" b="-837"/>
          <a:stretch/>
        </p:blipFill>
        <p:spPr bwMode="auto">
          <a:xfrm rot="17636654">
            <a:off x="4623153" y="5022362"/>
            <a:ext cx="1003097" cy="91009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6" descr="Image result for sparta coin">
            <a:hlinkClick r:id="rId14"/>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0" b="100000" l="46705" r="100000"/>
                    </a14:imgEffect>
                  </a14:imgLayer>
                </a14:imgProps>
              </a:ext>
              <a:ext uri="{28A0092B-C50C-407E-A947-70E740481C1C}">
                <a14:useLocalDpi xmlns:a14="http://schemas.microsoft.com/office/drawing/2010/main" val="0"/>
              </a:ext>
            </a:extLst>
          </a:blip>
          <a:srcRect l="50000"/>
          <a:stretch/>
        </p:blipFill>
        <p:spPr bwMode="auto">
          <a:xfrm rot="3675083">
            <a:off x="5200458" y="3501009"/>
            <a:ext cx="946961" cy="98594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8" descr="Image result for corinthian coin"/>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0" b="100000" l="0" r="50667"/>
                    </a14:imgEffect>
                  </a14:imgLayer>
                </a14:imgProps>
              </a:ext>
              <a:ext uri="{28A0092B-C50C-407E-A947-70E740481C1C}">
                <a14:useLocalDpi xmlns:a14="http://schemas.microsoft.com/office/drawing/2010/main" val="0"/>
              </a:ext>
            </a:extLst>
          </a:blip>
          <a:srcRect r="50000"/>
          <a:stretch/>
        </p:blipFill>
        <p:spPr bwMode="auto">
          <a:xfrm rot="2782265">
            <a:off x="5096323" y="4332525"/>
            <a:ext cx="1059853" cy="1036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2347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1" presetClass="entr" presetSubtype="0" fill="hold" nodeType="afterEffect">
                                  <p:stCondLst>
                                    <p:cond delay="500"/>
                                  </p:stCondLst>
                                  <p:childTnLst>
                                    <p:set>
                                      <p:cBhvr>
                                        <p:cTn id="15" dur="1" fill="hold">
                                          <p:stCondLst>
                                            <p:cond delay="0"/>
                                          </p:stCondLst>
                                        </p:cTn>
                                        <p:tgtEl>
                                          <p:spTgt spid="1026"/>
                                        </p:tgtEl>
                                        <p:attrNameLst>
                                          <p:attrName>style.visibility</p:attrName>
                                        </p:attrNameLst>
                                      </p:cBhvr>
                                      <p:to>
                                        <p:strVal val="visible"/>
                                      </p:to>
                                    </p:set>
                                  </p:childTnLst>
                                  <p:subTnLst>
                                    <p:cmd type="evt" cmd="onstopaudio">
                                      <p:cBhvr>
                                        <p:cTn display="0" masterRel="sameClick">
                                          <p:stCondLst>
                                            <p:cond evt="begin" delay="0">
                                              <p:tn val="14"/>
                                            </p:cond>
                                          </p:stCondLst>
                                        </p:cTn>
                                        <p:tgtEl>
                                          <p:sldTgt/>
                                        </p:tgtEl>
                                      </p:cBhvr>
                                    </p:cmd>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fade">
                                      <p:cBhvr>
                                        <p:cTn id="24" dur="500"/>
                                        <p:tgtEl>
                                          <p:spTgt spid="103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par>
                          <p:cTn id="30" fill="hold">
                            <p:stCondLst>
                              <p:cond delay="500"/>
                            </p:stCondLst>
                            <p:childTnLst>
                              <p:par>
                                <p:cTn id="31" presetID="2" presetClass="entr" presetSubtype="1"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0-#ppt_h/2"/>
                                          </p:val>
                                        </p:tav>
                                        <p:tav tm="100000">
                                          <p:val>
                                            <p:strVal val="#ppt_y"/>
                                          </p:val>
                                        </p:tav>
                                      </p:tavLst>
                                    </p:anim>
                                  </p:childTnLst>
                                </p:cTn>
                              </p:par>
                              <p:par>
                                <p:cTn id="39" presetID="2" presetClass="entr" presetSubtype="1"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0-#ppt_h/2"/>
                                          </p:val>
                                        </p:tav>
                                        <p:tav tm="100000">
                                          <p:val>
                                            <p:strVal val="#ppt_y"/>
                                          </p:val>
                                        </p:tav>
                                      </p:tavLst>
                                    </p:anim>
                                  </p:childTnLst>
                                </p:cTn>
                              </p:par>
                              <p:par>
                                <p:cTn id="43" presetID="2" presetClass="entr" presetSubtype="1"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0-#ppt_h/2"/>
                                          </p:val>
                                        </p:tav>
                                        <p:tav tm="100000">
                                          <p:val>
                                            <p:strVal val="#ppt_y"/>
                                          </p:val>
                                        </p:tav>
                                      </p:tavLst>
                                    </p:anim>
                                  </p:childTnLst>
                                </p:cTn>
                              </p:par>
                              <p:par>
                                <p:cTn id="47" presetID="8" presetClass="emph" presetSubtype="0" fill="hold" nodeType="withEffect">
                                  <p:stCondLst>
                                    <p:cond delay="0"/>
                                  </p:stCondLst>
                                  <p:childTnLst>
                                    <p:animRot by="21600000">
                                      <p:cBhvr>
                                        <p:cTn id="48" dur="500" fill="hold"/>
                                        <p:tgtEl>
                                          <p:spTgt spid="18"/>
                                        </p:tgtEl>
                                        <p:attrNameLst>
                                          <p:attrName>r</p:attrName>
                                        </p:attrNameLst>
                                      </p:cBhvr>
                                    </p:animRot>
                                  </p:childTnLst>
                                </p:cTn>
                              </p:par>
                              <p:par>
                                <p:cTn id="49" presetID="8" presetClass="emph" presetSubtype="0" fill="hold" nodeType="withEffect">
                                  <p:stCondLst>
                                    <p:cond delay="0"/>
                                  </p:stCondLst>
                                  <p:childTnLst>
                                    <p:animRot by="-21600000">
                                      <p:cBhvr>
                                        <p:cTn id="50" dur="500" fill="hold"/>
                                        <p:tgtEl>
                                          <p:spTgt spid="16"/>
                                        </p:tgtEl>
                                        <p:attrNameLst>
                                          <p:attrName>r</p:attrName>
                                        </p:attrNameLst>
                                      </p:cBhvr>
                                    </p:animRot>
                                  </p:childTnLst>
                                </p:cTn>
                              </p:par>
                              <p:par>
                                <p:cTn id="51" presetID="8" presetClass="emph" presetSubtype="0" fill="hold" nodeType="withEffect">
                                  <p:stCondLst>
                                    <p:cond delay="0"/>
                                  </p:stCondLst>
                                  <p:childTnLst>
                                    <p:animRot by="-21600000">
                                      <p:cBhvr>
                                        <p:cTn id="52" dur="500" fill="hold"/>
                                        <p:tgtEl>
                                          <p:spTgt spid="19"/>
                                        </p:tgtEl>
                                        <p:attrNameLst>
                                          <p:attrName>r</p:attrName>
                                        </p:attrNameLst>
                                      </p:cBhvr>
                                    </p:animRot>
                                  </p:childTnLst>
                                </p:cTn>
                              </p:par>
                              <p:par>
                                <p:cTn id="53" presetID="8" presetClass="emph" presetSubtype="0" fill="hold" nodeType="withEffect">
                                  <p:stCondLst>
                                    <p:cond delay="0"/>
                                  </p:stCondLst>
                                  <p:childTnLst>
                                    <p:animRot by="21600000">
                                      <p:cBhvr>
                                        <p:cTn id="54" dur="500" fill="hold"/>
                                        <p:tgtEl>
                                          <p:spTgt spid="17"/>
                                        </p:tgtEl>
                                        <p:attrNameLst>
                                          <p:attrName>r</p:attrName>
                                        </p:attrNameLst>
                                      </p:cBhvr>
                                    </p:animRo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500"/>
                                        <p:tgtEl>
                                          <p:spTgt spid="8"/>
                                        </p:tgtEl>
                                      </p:cBhvr>
                                    </p:animEffect>
                                  </p:childTnLst>
                                </p:cTn>
                              </p:par>
                            </p:childTnLst>
                          </p:cTn>
                        </p:par>
                        <p:par>
                          <p:cTn id="60" fill="hold">
                            <p:stCondLst>
                              <p:cond delay="500"/>
                            </p:stCondLst>
                            <p:childTnLst>
                              <p:par>
                                <p:cTn id="61" presetID="22" presetClass="entr" presetSubtype="4" fill="hold" nodeType="after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wipe(down)">
                                      <p:cBhvr>
                                        <p:cTn id="6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lated im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96"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752780" y="706388"/>
            <a:ext cx="763284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smtClean="0">
                <a:solidFill>
                  <a:schemeClr val="bg1"/>
                </a:solidFill>
                <a:effectLst>
                  <a:outerShdw blurRad="38100" dist="38100" dir="2700000" algn="tl">
                    <a:srgbClr val="000000"/>
                  </a:outerShdw>
                </a:effectLst>
                <a:latin typeface="Castellar" panose="020A0402060406010301" pitchFamily="18" charset="0"/>
                <a:cs typeface="Times New Roman"/>
              </a:rPr>
              <a:t>17</a:t>
            </a:r>
            <a:r>
              <a:rPr lang="en-GB" sz="3200" b="1" dirty="0" smtClean="0">
                <a:solidFill>
                  <a:schemeClr val="bg1"/>
                </a:solidFill>
                <a:effectLst>
                  <a:outerShdw blurRad="38100" dist="38100" dir="2700000" algn="tl">
                    <a:srgbClr val="000000"/>
                  </a:outerShdw>
                </a:effectLst>
                <a:latin typeface="Times New Roman"/>
                <a:cs typeface="Times New Roman"/>
              </a:rPr>
              <a:t>. </a:t>
            </a:r>
            <a:r>
              <a:rPr lang="en-GB" sz="3200" b="1" dirty="0" smtClean="0">
                <a:solidFill>
                  <a:schemeClr val="bg1"/>
                </a:solidFill>
                <a:effectLst>
                  <a:outerShdw blurRad="38100" dist="38100" dir="2700000" algn="tl">
                    <a:srgbClr val="000000"/>
                  </a:outerShdw>
                </a:effectLst>
                <a:latin typeface="Castellar" panose="020A0402060406010301" pitchFamily="18" charset="0"/>
              </a:rPr>
              <a:t>Who would buy your armour for war?</a:t>
            </a:r>
          </a:p>
        </p:txBody>
      </p:sp>
      <p:sp>
        <p:nvSpPr>
          <p:cNvPr id="5" name="Title 1"/>
          <p:cNvSpPr txBox="1">
            <a:spLocks/>
          </p:cNvSpPr>
          <p:nvPr/>
        </p:nvSpPr>
        <p:spPr>
          <a:xfrm>
            <a:off x="752780" y="1916832"/>
            <a:ext cx="177757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2400" b="1" dirty="0" smtClean="0">
                <a:solidFill>
                  <a:schemeClr val="bg1"/>
                </a:solidFill>
                <a:effectLst>
                  <a:outerShdw blurRad="38100" dist="38100" dir="2700000" algn="tl">
                    <a:srgbClr val="000000"/>
                  </a:outerShdw>
                </a:effectLst>
                <a:latin typeface="Times New Roman"/>
                <a:cs typeface="Times New Roman"/>
              </a:rPr>
              <a:t>α</a:t>
            </a:r>
            <a:r>
              <a:rPr lang="en-GB" sz="2400" b="1" dirty="0" smtClean="0">
                <a:solidFill>
                  <a:schemeClr val="bg1"/>
                </a:solidFill>
                <a:effectLst>
                  <a:outerShdw blurRad="38100" dist="38100" dir="2700000" algn="tl">
                    <a:srgbClr val="000000"/>
                  </a:outerShdw>
                </a:effectLst>
                <a:latin typeface="Castellar" panose="020A0402060406010301" pitchFamily="18" charset="0"/>
              </a:rPr>
              <a:t>. </a:t>
            </a:r>
          </a:p>
          <a:p>
            <a:pPr algn="l"/>
            <a:r>
              <a:rPr lang="en-GB" sz="2400" b="1" dirty="0" smtClean="0">
                <a:solidFill>
                  <a:schemeClr val="bg1"/>
                </a:solidFill>
                <a:effectLst>
                  <a:outerShdw blurRad="38100" dist="38100" dir="2700000" algn="tl">
                    <a:srgbClr val="000000"/>
                  </a:outerShdw>
                </a:effectLst>
                <a:latin typeface="Castellar" panose="020A0402060406010301" pitchFamily="18" charset="0"/>
              </a:rPr>
              <a:t>Your </a:t>
            </a:r>
          </a:p>
          <a:p>
            <a:pPr algn="l"/>
            <a:r>
              <a:rPr lang="en-GB" sz="2400" b="1" dirty="0" smtClean="0">
                <a:solidFill>
                  <a:schemeClr val="bg1"/>
                </a:solidFill>
                <a:effectLst>
                  <a:outerShdw blurRad="38100" dist="38100" dir="2700000" algn="tl">
                    <a:srgbClr val="000000"/>
                  </a:outerShdw>
                </a:effectLst>
                <a:latin typeface="Castellar" panose="020A0402060406010301" pitchFamily="18" charset="0"/>
              </a:rPr>
              <a:t>king</a:t>
            </a:r>
          </a:p>
        </p:txBody>
      </p:sp>
      <p:sp>
        <p:nvSpPr>
          <p:cNvPr id="6" name="Title 1"/>
          <p:cNvSpPr txBox="1">
            <a:spLocks/>
          </p:cNvSpPr>
          <p:nvPr/>
        </p:nvSpPr>
        <p:spPr>
          <a:xfrm>
            <a:off x="752780" y="4662264"/>
            <a:ext cx="18158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2400" b="1" dirty="0" smtClean="0">
                <a:solidFill>
                  <a:schemeClr val="bg1"/>
                </a:solidFill>
                <a:effectLst>
                  <a:outerShdw blurRad="38100" dist="38100" dir="2700000" algn="tl">
                    <a:srgbClr val="000000"/>
                  </a:outerShdw>
                </a:effectLst>
                <a:latin typeface="Times New Roman"/>
                <a:cs typeface="Times New Roman"/>
              </a:rPr>
              <a:t>β</a:t>
            </a:r>
            <a:r>
              <a:rPr lang="en-GB" sz="2400" b="1" dirty="0" smtClean="0">
                <a:solidFill>
                  <a:schemeClr val="bg1"/>
                </a:solidFill>
                <a:effectLst>
                  <a:outerShdw blurRad="38100" dist="38100" dir="2700000" algn="tl">
                    <a:srgbClr val="000000"/>
                  </a:outerShdw>
                </a:effectLst>
                <a:latin typeface="Castellar" panose="020A0402060406010301" pitchFamily="18" charset="0"/>
              </a:rPr>
              <a:t>. </a:t>
            </a:r>
          </a:p>
          <a:p>
            <a:pPr algn="l"/>
            <a:r>
              <a:rPr lang="en-GB" sz="2400" b="1" dirty="0" smtClean="0">
                <a:solidFill>
                  <a:schemeClr val="bg1"/>
                </a:solidFill>
                <a:effectLst>
                  <a:outerShdw blurRad="38100" dist="38100" dir="2700000" algn="tl">
                    <a:srgbClr val="000000"/>
                  </a:outerShdw>
                </a:effectLst>
                <a:latin typeface="Castellar" panose="020A0402060406010301" pitchFamily="18" charset="0"/>
              </a:rPr>
              <a:t>Your </a:t>
            </a:r>
          </a:p>
          <a:p>
            <a:pPr algn="l"/>
            <a:r>
              <a:rPr lang="en-GB" sz="2400" b="1" dirty="0" smtClean="0">
                <a:solidFill>
                  <a:schemeClr val="bg1"/>
                </a:solidFill>
                <a:effectLst>
                  <a:outerShdw blurRad="38100" dist="38100" dir="2700000" algn="tl">
                    <a:srgbClr val="000000"/>
                  </a:outerShdw>
                </a:effectLst>
                <a:latin typeface="Castellar" panose="020A0402060406010301" pitchFamily="18" charset="0"/>
              </a:rPr>
              <a:t>city</a:t>
            </a:r>
          </a:p>
        </p:txBody>
      </p:sp>
      <p:sp>
        <p:nvSpPr>
          <p:cNvPr id="7" name="Title 1"/>
          <p:cNvSpPr txBox="1">
            <a:spLocks/>
          </p:cNvSpPr>
          <p:nvPr/>
        </p:nvSpPr>
        <p:spPr>
          <a:xfrm>
            <a:off x="6546763" y="1772816"/>
            <a:ext cx="1769653"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2400" b="1" dirty="0">
                <a:solidFill>
                  <a:schemeClr val="bg1"/>
                </a:solidFill>
                <a:effectLst>
                  <a:outerShdw blurRad="38100" dist="38100" dir="2700000" algn="tl">
                    <a:srgbClr val="000000"/>
                  </a:outerShdw>
                </a:effectLst>
                <a:latin typeface="Times New Roman"/>
                <a:cs typeface="Times New Roman"/>
              </a:rPr>
              <a:t>c</a:t>
            </a:r>
            <a:r>
              <a:rPr lang="en-GB" sz="2400" b="1" dirty="0" smtClean="0">
                <a:solidFill>
                  <a:schemeClr val="bg1"/>
                </a:solidFill>
                <a:effectLst>
                  <a:outerShdw blurRad="38100" dist="38100" dir="2700000" algn="tl">
                    <a:srgbClr val="000000"/>
                  </a:outerShdw>
                </a:effectLst>
                <a:latin typeface="Castellar" panose="020A0402060406010301" pitchFamily="18" charset="0"/>
              </a:rPr>
              <a:t>. </a:t>
            </a:r>
          </a:p>
          <a:p>
            <a:pPr algn="r"/>
            <a:r>
              <a:rPr lang="en-GB" sz="2400" b="1" dirty="0" smtClean="0">
                <a:solidFill>
                  <a:schemeClr val="bg1"/>
                </a:solidFill>
                <a:effectLst>
                  <a:outerShdw blurRad="38100" dist="38100" dir="2700000" algn="tl">
                    <a:srgbClr val="000000"/>
                  </a:outerShdw>
                </a:effectLst>
                <a:latin typeface="Castellar" panose="020A0402060406010301" pitchFamily="18" charset="0"/>
              </a:rPr>
              <a:t>you</a:t>
            </a:r>
          </a:p>
        </p:txBody>
      </p:sp>
      <p:sp>
        <p:nvSpPr>
          <p:cNvPr id="8" name="Title 1"/>
          <p:cNvSpPr txBox="1">
            <a:spLocks/>
          </p:cNvSpPr>
          <p:nvPr/>
        </p:nvSpPr>
        <p:spPr>
          <a:xfrm>
            <a:off x="6444208" y="4824411"/>
            <a:ext cx="187220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l-GR" sz="2400" b="1" dirty="0">
                <a:solidFill>
                  <a:schemeClr val="bg1"/>
                </a:solidFill>
                <a:effectLst>
                  <a:outerShdw blurRad="38100" dist="38100" dir="2700000" algn="tl">
                    <a:srgbClr val="000000"/>
                  </a:outerShdw>
                </a:effectLst>
                <a:latin typeface="Times New Roman"/>
                <a:cs typeface="Times New Roman"/>
              </a:rPr>
              <a:t>δ</a:t>
            </a:r>
            <a:r>
              <a:rPr lang="en-GB" sz="2400" b="1" dirty="0" smtClean="0">
                <a:solidFill>
                  <a:schemeClr val="bg1"/>
                </a:solidFill>
                <a:effectLst>
                  <a:outerShdw blurRad="38100" dist="38100" dir="2700000" algn="tl">
                    <a:srgbClr val="000000"/>
                  </a:outerShdw>
                </a:effectLst>
                <a:latin typeface="Castellar" panose="020A0402060406010301" pitchFamily="18" charset="0"/>
              </a:rPr>
              <a:t>. </a:t>
            </a:r>
          </a:p>
          <a:p>
            <a:pPr algn="r"/>
            <a:r>
              <a:rPr lang="en-GB" sz="2400" b="1" dirty="0" smtClean="0">
                <a:solidFill>
                  <a:schemeClr val="bg1"/>
                </a:solidFill>
                <a:effectLst>
                  <a:outerShdw blurRad="38100" dist="38100" dir="2700000" algn="tl">
                    <a:srgbClr val="000000"/>
                  </a:outerShdw>
                </a:effectLst>
                <a:latin typeface="Castellar" panose="020A0402060406010301" pitchFamily="18" charset="0"/>
              </a:rPr>
              <a:t>Your enemy</a:t>
            </a:r>
          </a:p>
        </p:txBody>
      </p:sp>
      <p:pic>
        <p:nvPicPr>
          <p:cNvPr id="4098" name="Picture 2" descr="Possibly from the 6th century BC, this pottery shows a battle full of impressive ab-accentuating armo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27186" y="2204864"/>
            <a:ext cx="4601332" cy="3065638"/>
          </a:xfrm>
          <a:prstGeom prst="rect">
            <a:avLst/>
          </a:prstGeom>
          <a:noFill/>
          <a:ln w="57150">
            <a:solidFill>
              <a:schemeClr val="bg1"/>
            </a:solidFill>
          </a:ln>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4100" name="Picture 4" descr="Image result for arrow png">
            <a:hlinkClick r:id="rId4"/>
          </p:cNvPr>
          <p:cNvPicPr>
            <a:picLocks noChangeAspect="1" noChangeArrowheads="1"/>
          </p:cNvPicPr>
          <p:nvPr/>
        </p:nvPicPr>
        <p:blipFill>
          <a:blip r:embed="rId5" cstate="email">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rot="10800000">
            <a:off x="2038655" y="2650557"/>
            <a:ext cx="1525233" cy="274386"/>
          </a:xfrm>
          <a:prstGeom prst="rect">
            <a:avLst/>
          </a:prstGeom>
          <a:noFill/>
          <a:effectLst>
            <a:outerShdw blurRad="50800" dist="50800" dir="5400000" algn="ctr" rotWithShape="0">
              <a:srgbClr val="000000">
                <a:alpha val="0"/>
              </a:srgbClr>
            </a:outerShdw>
          </a:effectLst>
          <a:extLst>
            <a:ext uri="{909E8E84-426E-40DD-AFC4-6F175D3DCCD1}">
              <a14:hiddenFill xmlns:a14="http://schemas.microsoft.com/office/drawing/2010/main">
                <a:solidFill>
                  <a:srgbClr val="FFFFFF"/>
                </a:solidFill>
              </a14:hiddenFill>
            </a:ext>
          </a:extLst>
        </p:spPr>
      </p:pic>
      <p:pic>
        <p:nvPicPr>
          <p:cNvPr id="20" name="Picture 4" descr="Image result for arrow png">
            <a:hlinkClick r:id="rId4"/>
          </p:cNvPr>
          <p:cNvPicPr>
            <a:picLocks noChangeAspect="1" noChangeArrowheads="1"/>
          </p:cNvPicPr>
          <p:nvPr/>
        </p:nvPicPr>
        <p:blipFill>
          <a:blip r:embed="rId5" cstate="email">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rot="9095922">
            <a:off x="1839742" y="4525070"/>
            <a:ext cx="1525233" cy="274386"/>
          </a:xfrm>
          <a:prstGeom prst="rect">
            <a:avLst/>
          </a:prstGeom>
          <a:noFill/>
          <a:effectLst>
            <a:outerShdw blurRad="50800" dist="50800" dir="5400000" algn="ctr" rotWithShape="0">
              <a:srgbClr val="000000">
                <a:alpha val="0"/>
              </a:srgbClr>
            </a:outerShdw>
          </a:effectLst>
          <a:extLst>
            <a:ext uri="{909E8E84-426E-40DD-AFC4-6F175D3DCCD1}">
              <a14:hiddenFill xmlns:a14="http://schemas.microsoft.com/office/drawing/2010/main">
                <a:solidFill>
                  <a:srgbClr val="FFFFFF"/>
                </a:solidFill>
              </a14:hiddenFill>
            </a:ext>
          </a:extLst>
        </p:spPr>
      </p:pic>
      <p:pic>
        <p:nvPicPr>
          <p:cNvPr id="21" name="Picture 4" descr="Image result for arrow png">
            <a:hlinkClick r:id="rId4"/>
          </p:cNvPr>
          <p:cNvPicPr>
            <a:picLocks noChangeAspect="1" noChangeArrowheads="1"/>
          </p:cNvPicPr>
          <p:nvPr/>
        </p:nvPicPr>
        <p:blipFill>
          <a:blip r:embed="rId5" cstate="email">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rot="20473347">
            <a:off x="5677424" y="2639989"/>
            <a:ext cx="1681813" cy="274386"/>
          </a:xfrm>
          <a:prstGeom prst="rect">
            <a:avLst/>
          </a:prstGeom>
          <a:noFill/>
          <a:effectLst>
            <a:outerShdw blurRad="50800" dist="50800" dir="5400000" algn="ctr" rotWithShape="0">
              <a:srgbClr val="000000">
                <a:alpha val="0"/>
              </a:srgbClr>
            </a:outerShdw>
          </a:effectLst>
          <a:extLst>
            <a:ext uri="{909E8E84-426E-40DD-AFC4-6F175D3DCCD1}">
              <a14:hiddenFill xmlns:a14="http://schemas.microsoft.com/office/drawing/2010/main">
                <a:solidFill>
                  <a:srgbClr val="FFFFFF"/>
                </a:solidFill>
              </a14:hiddenFill>
            </a:ext>
          </a:extLst>
        </p:spPr>
      </p:pic>
      <p:pic>
        <p:nvPicPr>
          <p:cNvPr id="22" name="Picture 4" descr="Image result for arrow png">
            <a:hlinkClick r:id="rId4"/>
          </p:cNvPr>
          <p:cNvPicPr>
            <a:picLocks noChangeAspect="1" noChangeArrowheads="1"/>
          </p:cNvPicPr>
          <p:nvPr/>
        </p:nvPicPr>
        <p:blipFill>
          <a:blip r:embed="rId7" cstate="email">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rot="1982160">
            <a:off x="5681935" y="4496988"/>
            <a:ext cx="1831734" cy="274386"/>
          </a:xfrm>
          <a:prstGeom prst="rect">
            <a:avLst/>
          </a:prstGeom>
          <a:noFill/>
          <a:effectLst>
            <a:outerShdw blurRad="50800" dist="50800" dir="5400000" algn="ctr" rotWithShape="0">
              <a:srgbClr val="000000">
                <a:alpha val="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038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098"/>
                                        </p:tgtEl>
                                        <p:attrNameLst>
                                          <p:attrName>style.visibility</p:attrName>
                                        </p:attrNameLst>
                                      </p:cBhvr>
                                      <p:to>
                                        <p:strVal val="visible"/>
                                      </p:to>
                                    </p:set>
                                    <p:animEffect transition="in" filter="fade">
                                      <p:cBhvr>
                                        <p:cTn id="11" dur="500"/>
                                        <p:tgtEl>
                                          <p:spTgt spid="409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4100"/>
                                        </p:tgtEl>
                                        <p:attrNameLst>
                                          <p:attrName>style.visibility</p:attrName>
                                        </p:attrNameLst>
                                      </p:cBhvr>
                                      <p:to>
                                        <p:strVal val="visible"/>
                                      </p:to>
                                    </p:set>
                                    <p:animEffect transition="in" filter="wipe(left)">
                                      <p:cBhvr>
                                        <p:cTn id="20" dur="500"/>
                                        <p:tgtEl>
                                          <p:spTgt spid="410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par>
                          <p:cTn id="26" fill="hold">
                            <p:stCondLst>
                              <p:cond delay="500"/>
                            </p:stCondLst>
                            <p:childTnLst>
                              <p:par>
                                <p:cTn id="27" presetID="22" presetClass="entr" presetSubtype="4"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down)">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par>
                          <p:cTn id="35" fill="hold">
                            <p:stCondLst>
                              <p:cond delay="500"/>
                            </p:stCondLst>
                            <p:childTnLst>
                              <p:par>
                                <p:cTn id="36" presetID="22" presetClass="entr" presetSubtype="2" fill="hold"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right)">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par>
                          <p:cTn id="44" fill="hold">
                            <p:stCondLst>
                              <p:cond delay="500"/>
                            </p:stCondLst>
                            <p:childTnLst>
                              <p:par>
                                <p:cTn id="45" presetID="22" presetClass="entr" presetSubtype="4" fill="hold"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down)">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Related im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p:cNvSpPr txBox="1">
            <a:spLocks/>
          </p:cNvSpPr>
          <p:nvPr/>
        </p:nvSpPr>
        <p:spPr>
          <a:xfrm>
            <a:off x="683568" y="773832"/>
            <a:ext cx="7704855"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smtClean="0">
                <a:solidFill>
                  <a:schemeClr val="bg1"/>
                </a:solidFill>
                <a:effectLst>
                  <a:outerShdw blurRad="38100" dist="38100" dir="2700000" algn="tl">
                    <a:srgbClr val="000000"/>
                  </a:outerShdw>
                </a:effectLst>
                <a:latin typeface="Castellar" panose="020A0402060406010301" pitchFamily="18" charset="0"/>
              </a:rPr>
              <a:t>18. Name a game Greek children would play.</a:t>
            </a:r>
          </a:p>
        </p:txBody>
      </p:sp>
      <p:sp>
        <p:nvSpPr>
          <p:cNvPr id="11" name="Title 1"/>
          <p:cNvSpPr txBox="1">
            <a:spLocks/>
          </p:cNvSpPr>
          <p:nvPr/>
        </p:nvSpPr>
        <p:spPr>
          <a:xfrm>
            <a:off x="600646" y="1772816"/>
            <a:ext cx="267521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dirty="0" smtClean="0">
                <a:solidFill>
                  <a:schemeClr val="bg1"/>
                </a:solidFill>
                <a:effectLst>
                  <a:outerShdw blurRad="38100" dist="38100" dir="2700000" algn="tl">
                    <a:srgbClr val="000000"/>
                  </a:outerShdw>
                </a:effectLst>
                <a:latin typeface="Times New Roman"/>
                <a:cs typeface="Times New Roman"/>
              </a:rPr>
              <a:t>α</a:t>
            </a:r>
            <a:r>
              <a:rPr lang="en-GB" sz="28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Minecraft</a:t>
            </a:r>
          </a:p>
        </p:txBody>
      </p:sp>
      <p:sp>
        <p:nvSpPr>
          <p:cNvPr id="12" name="Title 1"/>
          <p:cNvSpPr txBox="1">
            <a:spLocks/>
          </p:cNvSpPr>
          <p:nvPr/>
        </p:nvSpPr>
        <p:spPr>
          <a:xfrm>
            <a:off x="1907704" y="2718048"/>
            <a:ext cx="374441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dirty="0" smtClean="0">
                <a:solidFill>
                  <a:schemeClr val="bg1"/>
                </a:solidFill>
                <a:effectLst>
                  <a:outerShdw blurRad="38100" dist="38100" dir="2700000" algn="tl">
                    <a:srgbClr val="000000"/>
                  </a:outerShdw>
                </a:effectLst>
                <a:latin typeface="Times New Roman"/>
                <a:cs typeface="Times New Roman"/>
              </a:rPr>
              <a:t>β</a:t>
            </a:r>
            <a:r>
              <a:rPr lang="en-GB" sz="28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knucklebones</a:t>
            </a:r>
          </a:p>
        </p:txBody>
      </p:sp>
      <p:sp>
        <p:nvSpPr>
          <p:cNvPr id="13" name="Title 1"/>
          <p:cNvSpPr txBox="1">
            <a:spLocks/>
          </p:cNvSpPr>
          <p:nvPr/>
        </p:nvSpPr>
        <p:spPr>
          <a:xfrm>
            <a:off x="4716016" y="1844824"/>
            <a:ext cx="274721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800" b="1" dirty="0">
                <a:solidFill>
                  <a:schemeClr val="bg1"/>
                </a:solidFill>
                <a:effectLst>
                  <a:outerShdw blurRad="38100" dist="38100" dir="2700000" algn="tl">
                    <a:srgbClr val="000000"/>
                  </a:outerShdw>
                </a:effectLst>
                <a:latin typeface="Times New Roman"/>
                <a:cs typeface="Times New Roman"/>
              </a:rPr>
              <a:t>c</a:t>
            </a:r>
            <a:r>
              <a:rPr lang="en-GB" sz="28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chess</a:t>
            </a:r>
          </a:p>
        </p:txBody>
      </p:sp>
      <p:sp>
        <p:nvSpPr>
          <p:cNvPr id="14" name="Title 1"/>
          <p:cNvSpPr txBox="1">
            <a:spLocks/>
          </p:cNvSpPr>
          <p:nvPr/>
        </p:nvSpPr>
        <p:spPr>
          <a:xfrm>
            <a:off x="6300192" y="2708920"/>
            <a:ext cx="274721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dirty="0">
                <a:solidFill>
                  <a:schemeClr val="bg1"/>
                </a:solidFill>
                <a:effectLst>
                  <a:outerShdw blurRad="38100" dist="38100" dir="2700000" algn="tl">
                    <a:srgbClr val="000000"/>
                  </a:outerShdw>
                </a:effectLst>
                <a:latin typeface="Times New Roman"/>
                <a:cs typeface="Times New Roman"/>
              </a:rPr>
              <a:t>δ</a:t>
            </a:r>
            <a:r>
              <a:rPr lang="en-GB" sz="28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poker</a:t>
            </a:r>
          </a:p>
        </p:txBody>
      </p:sp>
      <p:pic>
        <p:nvPicPr>
          <p:cNvPr id="6146" name="Picture 2" descr="Image result for minecraft creeper 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0528" y="2780928"/>
            <a:ext cx="2971237" cy="3096344"/>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6" name="Picture 4" descr="Image result for knucklebones png"/>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backgroundRemoval t="0" b="100000" l="0" r="100000">
                        <a14:foregroundMark x1="34823" y1="11645" x2="46712" y2="59519"/>
                        <a14:foregroundMark x1="62563" y1="10166" x2="66442" y2="60813"/>
                        <a14:foregroundMark x1="32546" y1="32902" x2="32040" y2="48059"/>
                        <a14:foregroundMark x1="89882" y1="18299" x2="91315" y2="63586"/>
                      </a14:backgroundRemoval>
                    </a14:imgEffect>
                  </a14:imgLayer>
                </a14:imgProps>
              </a:ext>
              <a:ext uri="{28A0092B-C50C-407E-A947-70E740481C1C}">
                <a14:useLocalDpi xmlns:a14="http://schemas.microsoft.com/office/drawing/2010/main"/>
              </a:ext>
            </a:extLst>
          </a:blip>
          <a:srcRect r="74791"/>
          <a:stretch/>
        </p:blipFill>
        <p:spPr bwMode="auto">
          <a:xfrm rot="597467">
            <a:off x="2462235" y="3873002"/>
            <a:ext cx="835021" cy="149779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7" name="Picture 4" descr="Image result for knucklebones png"/>
          <p:cNvPicPr>
            <a:picLocks noChangeAspect="1" noChangeArrowheads="1"/>
          </p:cNvPicPr>
          <p:nvPr/>
        </p:nvPicPr>
        <p:blipFill rotWithShape="1">
          <a:blip r:embed="rId6" cstate="email">
            <a:duotone>
              <a:prstClr val="black"/>
              <a:schemeClr val="accent2">
                <a:tint val="45000"/>
                <a:satMod val="400000"/>
              </a:schemeClr>
            </a:duotone>
            <a:extLst>
              <a:ext uri="{BEBA8EAE-BF5A-486C-A8C5-ECC9F3942E4B}">
                <a14:imgProps xmlns:a14="http://schemas.microsoft.com/office/drawing/2010/main">
                  <a14:imgLayer r:embed="rId5">
                    <a14:imgEffect>
                      <a14:backgroundRemoval t="0" b="100000" l="0" r="100000">
                        <a14:foregroundMark x1="34823" y1="11645" x2="46712" y2="59519"/>
                        <a14:foregroundMark x1="62563" y1="10166" x2="66442" y2="60813"/>
                        <a14:foregroundMark x1="32546" y1="32902" x2="32040" y2="48059"/>
                        <a14:foregroundMark x1="89882" y1="18299" x2="91315" y2="63586"/>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a:ext>
            </a:extLst>
          </a:blip>
          <a:srcRect l="26940" r="50000" b="25562"/>
          <a:stretch/>
        </p:blipFill>
        <p:spPr bwMode="auto">
          <a:xfrm rot="597467">
            <a:off x="4117096" y="4259138"/>
            <a:ext cx="763829" cy="1114927"/>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6150" name="Picture 6" descr="Image result for chess piece 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932040" y="3022003"/>
            <a:ext cx="2205104" cy="2855269"/>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6152" name="Picture 8" descr="Image result for poker png">
            <a:hlinkClick r:id="rId8"/>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662091" y="3947112"/>
            <a:ext cx="1798341" cy="1491566"/>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5" name="Picture 4" descr="Image result for knucklebones png"/>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backgroundRemoval t="0" b="100000" l="0" r="100000">
                        <a14:foregroundMark x1="34823" y1="11645" x2="46712" y2="59519"/>
                        <a14:foregroundMark x1="62563" y1="10166" x2="66442" y2="60813"/>
                        <a14:foregroundMark x1="32546" y1="32902" x2="32040" y2="48059"/>
                        <a14:foregroundMark x1="89882" y1="18299" x2="91315" y2="63586"/>
                      </a14:backgroundRemoval>
                    </a14:imgEffect>
                  </a14:imgLayer>
                </a14:imgProps>
              </a:ext>
              <a:ext uri="{28A0092B-C50C-407E-A947-70E740481C1C}">
                <a14:useLocalDpi xmlns:a14="http://schemas.microsoft.com/office/drawing/2010/main"/>
              </a:ext>
            </a:extLst>
          </a:blip>
          <a:srcRect l="25000" r="50000"/>
          <a:stretch/>
        </p:blipFill>
        <p:spPr bwMode="auto">
          <a:xfrm rot="597467">
            <a:off x="3107573" y="3943999"/>
            <a:ext cx="828092" cy="149779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8" name="Picture 4" descr="Image result for knucklebones png"/>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backgroundRemoval t="0" b="100000" l="0" r="100000">
                        <a14:foregroundMark x1="34823" y1="11645" x2="46712" y2="59519"/>
                        <a14:foregroundMark x1="62563" y1="10166" x2="66442" y2="60813"/>
                        <a14:foregroundMark x1="32546" y1="32902" x2="32040" y2="48059"/>
                        <a14:foregroundMark x1="89882" y1="18299" x2="91315" y2="63586"/>
                      </a14:backgroundRemoval>
                    </a14:imgEffect>
                  </a14:imgLayer>
                </a14:imgProps>
              </a:ext>
              <a:ext uri="{28A0092B-C50C-407E-A947-70E740481C1C}">
                <a14:useLocalDpi xmlns:a14="http://schemas.microsoft.com/office/drawing/2010/main"/>
              </a:ext>
            </a:extLst>
          </a:blip>
          <a:srcRect l="52046" r="23977"/>
          <a:stretch/>
        </p:blipFill>
        <p:spPr bwMode="auto">
          <a:xfrm rot="20334484">
            <a:off x="2742805" y="4700484"/>
            <a:ext cx="794209" cy="149779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6148" name="Picture 4" descr="Image result for knucklebones png"/>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backgroundRemoval t="0" b="100000" l="0" r="100000">
                        <a14:foregroundMark x1="34823" y1="11645" x2="46712" y2="59519"/>
                        <a14:foregroundMark x1="62563" y1="10166" x2="66442" y2="60813"/>
                        <a14:foregroundMark x1="32546" y1="32902" x2="32040" y2="48059"/>
                        <a14:foregroundMark x1="89882" y1="18299" x2="91315" y2="63586"/>
                      </a14:backgroundRemoval>
                    </a14:imgEffect>
                  </a14:imgLayer>
                </a14:imgProps>
              </a:ext>
              <a:ext uri="{28A0092B-C50C-407E-A947-70E740481C1C}">
                <a14:useLocalDpi xmlns:a14="http://schemas.microsoft.com/office/drawing/2010/main"/>
              </a:ext>
            </a:extLst>
          </a:blip>
          <a:srcRect l="77253"/>
          <a:stretch/>
        </p:blipFill>
        <p:spPr bwMode="auto">
          <a:xfrm rot="20334484">
            <a:off x="3520118" y="4661557"/>
            <a:ext cx="753465" cy="149779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607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6146"/>
                                        </p:tgtEl>
                                        <p:attrNameLst>
                                          <p:attrName>style.visibility</p:attrName>
                                        </p:attrNameLst>
                                      </p:cBhvr>
                                      <p:to>
                                        <p:strVal val="visible"/>
                                      </p:to>
                                    </p:set>
                                    <p:animEffect transition="in" filter="randombar(horizontal)">
                                      <p:cBhvr>
                                        <p:cTn id="16" dur="500"/>
                                        <p:tgtEl>
                                          <p:spTgt spid="614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500"/>
                            </p:stCondLst>
                            <p:childTnLst>
                              <p:par>
                                <p:cTn id="23" presetID="31" presetClass="entr" presetSubtype="0" fill="hold" nodeType="afterEffect">
                                  <p:stCondLst>
                                    <p:cond delay="0"/>
                                  </p:stCondLst>
                                  <p:childTnLst>
                                    <p:set>
                                      <p:cBhvr>
                                        <p:cTn id="24" dur="1" fill="hold">
                                          <p:stCondLst>
                                            <p:cond delay="0"/>
                                          </p:stCondLst>
                                        </p:cTn>
                                        <p:tgtEl>
                                          <p:spTgt spid="6148"/>
                                        </p:tgtEl>
                                        <p:attrNameLst>
                                          <p:attrName>style.visibility</p:attrName>
                                        </p:attrNameLst>
                                      </p:cBhvr>
                                      <p:to>
                                        <p:strVal val="visible"/>
                                      </p:to>
                                    </p:set>
                                    <p:anim calcmode="lin" valueType="num">
                                      <p:cBhvr>
                                        <p:cTn id="25" dur="1000" fill="hold"/>
                                        <p:tgtEl>
                                          <p:spTgt spid="6148"/>
                                        </p:tgtEl>
                                        <p:attrNameLst>
                                          <p:attrName>ppt_w</p:attrName>
                                        </p:attrNameLst>
                                      </p:cBhvr>
                                      <p:tavLst>
                                        <p:tav tm="0">
                                          <p:val>
                                            <p:fltVal val="0"/>
                                          </p:val>
                                        </p:tav>
                                        <p:tav tm="100000">
                                          <p:val>
                                            <p:strVal val="#ppt_w"/>
                                          </p:val>
                                        </p:tav>
                                      </p:tavLst>
                                    </p:anim>
                                    <p:anim calcmode="lin" valueType="num">
                                      <p:cBhvr>
                                        <p:cTn id="26" dur="1000" fill="hold"/>
                                        <p:tgtEl>
                                          <p:spTgt spid="6148"/>
                                        </p:tgtEl>
                                        <p:attrNameLst>
                                          <p:attrName>ppt_h</p:attrName>
                                        </p:attrNameLst>
                                      </p:cBhvr>
                                      <p:tavLst>
                                        <p:tav tm="0">
                                          <p:val>
                                            <p:fltVal val="0"/>
                                          </p:val>
                                        </p:tav>
                                        <p:tav tm="100000">
                                          <p:val>
                                            <p:strVal val="#ppt_h"/>
                                          </p:val>
                                        </p:tav>
                                      </p:tavLst>
                                    </p:anim>
                                    <p:anim calcmode="lin" valueType="num">
                                      <p:cBhvr>
                                        <p:cTn id="27" dur="1000" fill="hold"/>
                                        <p:tgtEl>
                                          <p:spTgt spid="6148"/>
                                        </p:tgtEl>
                                        <p:attrNameLst>
                                          <p:attrName>style.rotation</p:attrName>
                                        </p:attrNameLst>
                                      </p:cBhvr>
                                      <p:tavLst>
                                        <p:tav tm="0">
                                          <p:val>
                                            <p:fltVal val="90"/>
                                          </p:val>
                                        </p:tav>
                                        <p:tav tm="100000">
                                          <p:val>
                                            <p:fltVal val="0"/>
                                          </p:val>
                                        </p:tav>
                                      </p:tavLst>
                                    </p:anim>
                                    <p:animEffect transition="in" filter="fade">
                                      <p:cBhvr>
                                        <p:cTn id="28" dur="1000"/>
                                        <p:tgtEl>
                                          <p:spTgt spid="6148"/>
                                        </p:tgtEl>
                                      </p:cBhvr>
                                    </p:animEffect>
                                  </p:childTnLst>
                                </p:cTn>
                              </p:par>
                              <p:par>
                                <p:cTn id="29" presetID="3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1000" fill="hold"/>
                                        <p:tgtEl>
                                          <p:spTgt spid="16"/>
                                        </p:tgtEl>
                                        <p:attrNameLst>
                                          <p:attrName>ppt_w</p:attrName>
                                        </p:attrNameLst>
                                      </p:cBhvr>
                                      <p:tavLst>
                                        <p:tav tm="0">
                                          <p:val>
                                            <p:fltVal val="0"/>
                                          </p:val>
                                        </p:tav>
                                        <p:tav tm="100000">
                                          <p:val>
                                            <p:strVal val="#ppt_w"/>
                                          </p:val>
                                        </p:tav>
                                      </p:tavLst>
                                    </p:anim>
                                    <p:anim calcmode="lin" valueType="num">
                                      <p:cBhvr>
                                        <p:cTn id="32" dur="1000" fill="hold"/>
                                        <p:tgtEl>
                                          <p:spTgt spid="16"/>
                                        </p:tgtEl>
                                        <p:attrNameLst>
                                          <p:attrName>ppt_h</p:attrName>
                                        </p:attrNameLst>
                                      </p:cBhvr>
                                      <p:tavLst>
                                        <p:tav tm="0">
                                          <p:val>
                                            <p:fltVal val="0"/>
                                          </p:val>
                                        </p:tav>
                                        <p:tav tm="100000">
                                          <p:val>
                                            <p:strVal val="#ppt_h"/>
                                          </p:val>
                                        </p:tav>
                                      </p:tavLst>
                                    </p:anim>
                                    <p:anim calcmode="lin" valueType="num">
                                      <p:cBhvr>
                                        <p:cTn id="33" dur="1000" fill="hold"/>
                                        <p:tgtEl>
                                          <p:spTgt spid="16"/>
                                        </p:tgtEl>
                                        <p:attrNameLst>
                                          <p:attrName>style.rotation</p:attrName>
                                        </p:attrNameLst>
                                      </p:cBhvr>
                                      <p:tavLst>
                                        <p:tav tm="0">
                                          <p:val>
                                            <p:fltVal val="90"/>
                                          </p:val>
                                        </p:tav>
                                        <p:tav tm="100000">
                                          <p:val>
                                            <p:fltVal val="0"/>
                                          </p:val>
                                        </p:tav>
                                      </p:tavLst>
                                    </p:anim>
                                    <p:animEffect transition="in" filter="fade">
                                      <p:cBhvr>
                                        <p:cTn id="34" dur="1000"/>
                                        <p:tgtEl>
                                          <p:spTgt spid="16"/>
                                        </p:tgtEl>
                                      </p:cBhvr>
                                    </p:animEffect>
                                  </p:childTnLst>
                                </p:cTn>
                              </p:par>
                              <p:par>
                                <p:cTn id="35" presetID="3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1000" fill="hold"/>
                                        <p:tgtEl>
                                          <p:spTgt spid="17"/>
                                        </p:tgtEl>
                                        <p:attrNameLst>
                                          <p:attrName>ppt_w</p:attrName>
                                        </p:attrNameLst>
                                      </p:cBhvr>
                                      <p:tavLst>
                                        <p:tav tm="0">
                                          <p:val>
                                            <p:fltVal val="0"/>
                                          </p:val>
                                        </p:tav>
                                        <p:tav tm="100000">
                                          <p:val>
                                            <p:strVal val="#ppt_w"/>
                                          </p:val>
                                        </p:tav>
                                      </p:tavLst>
                                    </p:anim>
                                    <p:anim calcmode="lin" valueType="num">
                                      <p:cBhvr>
                                        <p:cTn id="38" dur="1000" fill="hold"/>
                                        <p:tgtEl>
                                          <p:spTgt spid="17"/>
                                        </p:tgtEl>
                                        <p:attrNameLst>
                                          <p:attrName>ppt_h</p:attrName>
                                        </p:attrNameLst>
                                      </p:cBhvr>
                                      <p:tavLst>
                                        <p:tav tm="0">
                                          <p:val>
                                            <p:fltVal val="0"/>
                                          </p:val>
                                        </p:tav>
                                        <p:tav tm="100000">
                                          <p:val>
                                            <p:strVal val="#ppt_h"/>
                                          </p:val>
                                        </p:tav>
                                      </p:tavLst>
                                    </p:anim>
                                    <p:anim calcmode="lin" valueType="num">
                                      <p:cBhvr>
                                        <p:cTn id="39" dur="1000" fill="hold"/>
                                        <p:tgtEl>
                                          <p:spTgt spid="17"/>
                                        </p:tgtEl>
                                        <p:attrNameLst>
                                          <p:attrName>style.rotation</p:attrName>
                                        </p:attrNameLst>
                                      </p:cBhvr>
                                      <p:tavLst>
                                        <p:tav tm="0">
                                          <p:val>
                                            <p:fltVal val="90"/>
                                          </p:val>
                                        </p:tav>
                                        <p:tav tm="100000">
                                          <p:val>
                                            <p:fltVal val="0"/>
                                          </p:val>
                                        </p:tav>
                                      </p:tavLst>
                                    </p:anim>
                                    <p:animEffect transition="in" filter="fade">
                                      <p:cBhvr>
                                        <p:cTn id="40" dur="1000"/>
                                        <p:tgtEl>
                                          <p:spTgt spid="17"/>
                                        </p:tgtEl>
                                      </p:cBhvr>
                                    </p:animEffect>
                                  </p:childTnLst>
                                </p:cTn>
                              </p:par>
                              <p:par>
                                <p:cTn id="41" presetID="3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1000" fill="hold"/>
                                        <p:tgtEl>
                                          <p:spTgt spid="15"/>
                                        </p:tgtEl>
                                        <p:attrNameLst>
                                          <p:attrName>ppt_w</p:attrName>
                                        </p:attrNameLst>
                                      </p:cBhvr>
                                      <p:tavLst>
                                        <p:tav tm="0">
                                          <p:val>
                                            <p:fltVal val="0"/>
                                          </p:val>
                                        </p:tav>
                                        <p:tav tm="100000">
                                          <p:val>
                                            <p:strVal val="#ppt_w"/>
                                          </p:val>
                                        </p:tav>
                                      </p:tavLst>
                                    </p:anim>
                                    <p:anim calcmode="lin" valueType="num">
                                      <p:cBhvr>
                                        <p:cTn id="44" dur="1000" fill="hold"/>
                                        <p:tgtEl>
                                          <p:spTgt spid="15"/>
                                        </p:tgtEl>
                                        <p:attrNameLst>
                                          <p:attrName>ppt_h</p:attrName>
                                        </p:attrNameLst>
                                      </p:cBhvr>
                                      <p:tavLst>
                                        <p:tav tm="0">
                                          <p:val>
                                            <p:fltVal val="0"/>
                                          </p:val>
                                        </p:tav>
                                        <p:tav tm="100000">
                                          <p:val>
                                            <p:strVal val="#ppt_h"/>
                                          </p:val>
                                        </p:tav>
                                      </p:tavLst>
                                    </p:anim>
                                    <p:anim calcmode="lin" valueType="num">
                                      <p:cBhvr>
                                        <p:cTn id="45" dur="1000" fill="hold"/>
                                        <p:tgtEl>
                                          <p:spTgt spid="15"/>
                                        </p:tgtEl>
                                        <p:attrNameLst>
                                          <p:attrName>style.rotation</p:attrName>
                                        </p:attrNameLst>
                                      </p:cBhvr>
                                      <p:tavLst>
                                        <p:tav tm="0">
                                          <p:val>
                                            <p:fltVal val="90"/>
                                          </p:val>
                                        </p:tav>
                                        <p:tav tm="100000">
                                          <p:val>
                                            <p:fltVal val="0"/>
                                          </p:val>
                                        </p:tav>
                                      </p:tavLst>
                                    </p:anim>
                                    <p:animEffect transition="in" filter="fade">
                                      <p:cBhvr>
                                        <p:cTn id="46" dur="1000"/>
                                        <p:tgtEl>
                                          <p:spTgt spid="15"/>
                                        </p:tgtEl>
                                      </p:cBhvr>
                                    </p:animEffect>
                                  </p:childTnLst>
                                </p:cTn>
                              </p:par>
                              <p:par>
                                <p:cTn id="47" presetID="31"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1000" fill="hold"/>
                                        <p:tgtEl>
                                          <p:spTgt spid="18"/>
                                        </p:tgtEl>
                                        <p:attrNameLst>
                                          <p:attrName>ppt_w</p:attrName>
                                        </p:attrNameLst>
                                      </p:cBhvr>
                                      <p:tavLst>
                                        <p:tav tm="0">
                                          <p:val>
                                            <p:fltVal val="0"/>
                                          </p:val>
                                        </p:tav>
                                        <p:tav tm="100000">
                                          <p:val>
                                            <p:strVal val="#ppt_w"/>
                                          </p:val>
                                        </p:tav>
                                      </p:tavLst>
                                    </p:anim>
                                    <p:anim calcmode="lin" valueType="num">
                                      <p:cBhvr>
                                        <p:cTn id="50" dur="1000" fill="hold"/>
                                        <p:tgtEl>
                                          <p:spTgt spid="18"/>
                                        </p:tgtEl>
                                        <p:attrNameLst>
                                          <p:attrName>ppt_h</p:attrName>
                                        </p:attrNameLst>
                                      </p:cBhvr>
                                      <p:tavLst>
                                        <p:tav tm="0">
                                          <p:val>
                                            <p:fltVal val="0"/>
                                          </p:val>
                                        </p:tav>
                                        <p:tav tm="100000">
                                          <p:val>
                                            <p:strVal val="#ppt_h"/>
                                          </p:val>
                                        </p:tav>
                                      </p:tavLst>
                                    </p:anim>
                                    <p:anim calcmode="lin" valueType="num">
                                      <p:cBhvr>
                                        <p:cTn id="51" dur="1000" fill="hold"/>
                                        <p:tgtEl>
                                          <p:spTgt spid="18"/>
                                        </p:tgtEl>
                                        <p:attrNameLst>
                                          <p:attrName>style.rotation</p:attrName>
                                        </p:attrNameLst>
                                      </p:cBhvr>
                                      <p:tavLst>
                                        <p:tav tm="0">
                                          <p:val>
                                            <p:fltVal val="90"/>
                                          </p:val>
                                        </p:tav>
                                        <p:tav tm="100000">
                                          <p:val>
                                            <p:fltVal val="0"/>
                                          </p:val>
                                        </p:tav>
                                      </p:tavLst>
                                    </p:anim>
                                    <p:animEffect transition="in" filter="fade">
                                      <p:cBhvr>
                                        <p:cTn id="52" dur="10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par>
                          <p:cTn id="58" fill="hold">
                            <p:stCondLst>
                              <p:cond delay="500"/>
                            </p:stCondLst>
                            <p:childTnLst>
                              <p:par>
                                <p:cTn id="59" presetID="22" presetClass="entr" presetSubtype="4" fill="hold" nodeType="afterEffect">
                                  <p:stCondLst>
                                    <p:cond delay="0"/>
                                  </p:stCondLst>
                                  <p:childTnLst>
                                    <p:set>
                                      <p:cBhvr>
                                        <p:cTn id="60" dur="1" fill="hold">
                                          <p:stCondLst>
                                            <p:cond delay="0"/>
                                          </p:stCondLst>
                                        </p:cTn>
                                        <p:tgtEl>
                                          <p:spTgt spid="6150"/>
                                        </p:tgtEl>
                                        <p:attrNameLst>
                                          <p:attrName>style.visibility</p:attrName>
                                        </p:attrNameLst>
                                      </p:cBhvr>
                                      <p:to>
                                        <p:strVal val="visible"/>
                                      </p:to>
                                    </p:set>
                                    <p:animEffect transition="in" filter="wipe(down)">
                                      <p:cBhvr>
                                        <p:cTn id="61" dur="500"/>
                                        <p:tgtEl>
                                          <p:spTgt spid="615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fade">
                                      <p:cBhvr>
                                        <p:cTn id="66" dur="500"/>
                                        <p:tgtEl>
                                          <p:spTgt spid="14"/>
                                        </p:tgtEl>
                                      </p:cBhvr>
                                    </p:animEffect>
                                  </p:childTnLst>
                                </p:cTn>
                              </p:par>
                            </p:childTnLst>
                          </p:cTn>
                        </p:par>
                        <p:par>
                          <p:cTn id="67" fill="hold">
                            <p:stCondLst>
                              <p:cond delay="500"/>
                            </p:stCondLst>
                            <p:childTnLst>
                              <p:par>
                                <p:cTn id="68" presetID="22" presetClass="entr" presetSubtype="8" fill="hold" nodeType="afterEffect">
                                  <p:stCondLst>
                                    <p:cond delay="0"/>
                                  </p:stCondLst>
                                  <p:childTnLst>
                                    <p:set>
                                      <p:cBhvr>
                                        <p:cTn id="69" dur="1" fill="hold">
                                          <p:stCondLst>
                                            <p:cond delay="0"/>
                                          </p:stCondLst>
                                        </p:cTn>
                                        <p:tgtEl>
                                          <p:spTgt spid="6152"/>
                                        </p:tgtEl>
                                        <p:attrNameLst>
                                          <p:attrName>style.visibility</p:attrName>
                                        </p:attrNameLst>
                                      </p:cBhvr>
                                      <p:to>
                                        <p:strVal val="visible"/>
                                      </p:to>
                                    </p:set>
                                    <p:animEffect transition="in" filter="wipe(left)">
                                      <p:cBhvr>
                                        <p:cTn id="70" dur="1000"/>
                                        <p:tgtEl>
                                          <p:spTgt spid="6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1" grpId="0"/>
      <p:bldP spid="12"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1028" name="Picture 4" descr="Image result for sky"/>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7040" y="-165577"/>
            <a:ext cx="9361040" cy="702357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lated image">
            <a:hlinkClick r:id="rId3"/>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667" b="97500" l="1375" r="96250">
                        <a14:foregroundMark x1="64750" y1="14250" x2="64375" y2="81583"/>
                        <a14:foregroundMark x1="75500" y1="12250" x2="75500" y2="84083"/>
                        <a14:backgroundMark x1="26875" y1="71750" x2="27250" y2="77667"/>
                        <a14:backgroundMark x1="33750" y1="71083" x2="33250" y2="78583"/>
                        <a14:backgroundMark x1="42500" y1="69667" x2="42813" y2="80917"/>
                        <a14:backgroundMark x1="50500" y1="71500" x2="49813" y2="81083"/>
                        <a14:backgroundMark x1="71750" y1="74250" x2="71563" y2="80417"/>
                        <a14:backgroundMark x1="60125" y1="73583" x2="58562" y2="85000"/>
                      </a14:backgroundRemoval>
                    </a14:imgEffect>
                    <a14:imgEffect>
                      <a14:sharpenSoften amount="15000"/>
                    </a14:imgEffect>
                  </a14:imgLayer>
                </a14:imgProps>
              </a:ext>
              <a:ext uri="{28A0092B-C50C-407E-A947-70E740481C1C}">
                <a14:useLocalDpi xmlns:a14="http://schemas.microsoft.com/office/drawing/2010/main" val="0"/>
              </a:ext>
            </a:extLst>
          </a:blip>
          <a:srcRect l="24172" t="20239" r="19496" b="23209"/>
          <a:stretch/>
        </p:blipFill>
        <p:spPr bwMode="auto">
          <a:xfrm>
            <a:off x="-230807" y="-161013"/>
            <a:ext cx="9361040" cy="7050961"/>
          </a:xfrm>
          <a:prstGeom prst="rect">
            <a:avLst/>
          </a:prstGeom>
          <a:noFill/>
          <a:effectLst>
            <a:outerShdw dist="50800" sx="1000" sy="1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5" name="Title 1"/>
          <p:cNvSpPr txBox="1">
            <a:spLocks/>
          </p:cNvSpPr>
          <p:nvPr/>
        </p:nvSpPr>
        <p:spPr>
          <a:xfrm>
            <a:off x="179512" y="548680"/>
            <a:ext cx="8640960" cy="2007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600" b="1" dirty="0">
                <a:effectLst>
                  <a:outerShdw blurRad="38100" dist="38100" dir="2700000" algn="tl">
                    <a:srgbClr val="000000">
                      <a:alpha val="43137"/>
                    </a:srgbClr>
                  </a:outerShdw>
                </a:effectLst>
                <a:latin typeface="Castellar" panose="020A0402060406010301" pitchFamily="18" charset="0"/>
              </a:rPr>
              <a:t>1</a:t>
            </a:r>
            <a:r>
              <a:rPr lang="en-GB" sz="3600" b="1" dirty="0" smtClean="0">
                <a:effectLst>
                  <a:outerShdw blurRad="38100" dist="38100" dir="2700000" algn="tl">
                    <a:srgbClr val="000000">
                      <a:alpha val="43137"/>
                    </a:srgbClr>
                  </a:outerShdw>
                </a:effectLst>
                <a:latin typeface="Castellar" panose="020A0402060406010301" pitchFamily="18" charset="0"/>
              </a:rPr>
              <a:t>. What are the three types</a:t>
            </a:r>
          </a:p>
          <a:p>
            <a:pPr algn="l"/>
            <a:r>
              <a:rPr lang="en-GB" sz="3600" b="1" dirty="0" smtClean="0">
                <a:effectLst>
                  <a:outerShdw blurRad="38100" dist="38100" dir="2700000" algn="tl">
                    <a:srgbClr val="000000">
                      <a:alpha val="43137"/>
                    </a:srgbClr>
                  </a:outerShdw>
                </a:effectLst>
                <a:latin typeface="Castellar" panose="020A0402060406010301" pitchFamily="18" charset="0"/>
              </a:rPr>
              <a:t>of column used in </a:t>
            </a:r>
          </a:p>
          <a:p>
            <a:pPr algn="l"/>
            <a:r>
              <a:rPr lang="en-GB" sz="3600" b="1" dirty="0" smtClean="0">
                <a:effectLst>
                  <a:outerShdw blurRad="38100" dist="38100" dir="2700000" algn="tl">
                    <a:srgbClr val="000000">
                      <a:alpha val="43137"/>
                    </a:srgbClr>
                  </a:outerShdw>
                </a:effectLst>
                <a:latin typeface="Castellar" panose="020A0402060406010301" pitchFamily="18" charset="0"/>
              </a:rPr>
              <a:t>Greek </a:t>
            </a:r>
          </a:p>
          <a:p>
            <a:pPr algn="l"/>
            <a:r>
              <a:rPr lang="en-GB" sz="3600" b="1" dirty="0" smtClean="0">
                <a:effectLst>
                  <a:outerShdw blurRad="38100" dist="38100" dir="2700000" algn="tl">
                    <a:srgbClr val="000000">
                      <a:alpha val="43137"/>
                    </a:srgbClr>
                  </a:outerShdw>
                </a:effectLst>
                <a:latin typeface="Castellar" panose="020A0402060406010301" pitchFamily="18" charset="0"/>
              </a:rPr>
              <a:t>temples?</a:t>
            </a:r>
          </a:p>
          <a:p>
            <a:pPr algn="l"/>
            <a:r>
              <a:rPr lang="en-GB" sz="2000" b="1" dirty="0" smtClean="0">
                <a:effectLst>
                  <a:outerShdw blurRad="38100" dist="38100" dir="2700000" algn="tl">
                    <a:srgbClr val="000000">
                      <a:alpha val="43137"/>
                    </a:srgbClr>
                  </a:outerShdw>
                </a:effectLst>
                <a:latin typeface="Castellar" panose="020A0402060406010301" pitchFamily="18" charset="0"/>
              </a:rPr>
              <a:t>(three </a:t>
            </a:r>
          </a:p>
          <a:p>
            <a:pPr algn="l"/>
            <a:r>
              <a:rPr lang="en-GB" sz="2000" b="1" dirty="0" smtClean="0">
                <a:effectLst>
                  <a:outerShdw blurRad="38100" dist="38100" dir="2700000" algn="tl">
                    <a:srgbClr val="000000">
                      <a:alpha val="43137"/>
                    </a:srgbClr>
                  </a:outerShdw>
                </a:effectLst>
                <a:latin typeface="Castellar" panose="020A0402060406010301" pitchFamily="18" charset="0"/>
              </a:rPr>
              <a:t>answers)</a:t>
            </a:r>
            <a:endParaRPr lang="en-GB" sz="2000" b="1" dirty="0">
              <a:effectLst>
                <a:outerShdw blurRad="38100" dist="38100" dir="2700000" algn="tl">
                  <a:srgbClr val="000000">
                    <a:alpha val="43137"/>
                  </a:srgbClr>
                </a:outerShdw>
              </a:effectLst>
              <a:latin typeface="Castellar" panose="020A0402060406010301" pitchFamily="18" charset="0"/>
            </a:endParaRPr>
          </a:p>
        </p:txBody>
      </p:sp>
      <p:sp>
        <p:nvSpPr>
          <p:cNvPr id="7" name="Title 1"/>
          <p:cNvSpPr txBox="1">
            <a:spLocks/>
          </p:cNvSpPr>
          <p:nvPr/>
        </p:nvSpPr>
        <p:spPr>
          <a:xfrm rot="16200000">
            <a:off x="-1292089" y="4333663"/>
            <a:ext cx="4320481" cy="7829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4800" b="1" dirty="0" smtClean="0">
                <a:latin typeface="Times New Roman"/>
                <a:cs typeface="Times New Roman"/>
              </a:rPr>
              <a:t>α</a:t>
            </a:r>
            <a:r>
              <a:rPr lang="en-GB" sz="4800" b="1" dirty="0">
                <a:latin typeface="Castellar" panose="020A0402060406010301" pitchFamily="18" charset="0"/>
              </a:rPr>
              <a:t>. </a:t>
            </a:r>
            <a:r>
              <a:rPr lang="en-GB" sz="4800" b="1" dirty="0" smtClean="0">
                <a:effectLst>
                  <a:outerShdw blurRad="38100" dist="38100" dir="2700000" algn="tl">
                    <a:srgbClr val="000000">
                      <a:alpha val="43137"/>
                    </a:srgbClr>
                  </a:outerShdw>
                </a:effectLst>
                <a:latin typeface="Castellar" panose="020A0402060406010301" pitchFamily="18" charset="0"/>
              </a:rPr>
              <a:t>Ionic</a:t>
            </a:r>
            <a:endParaRPr lang="en-GB" sz="4800" b="1" dirty="0">
              <a:effectLst>
                <a:outerShdw blurRad="38100" dist="38100" dir="2700000" algn="tl">
                  <a:srgbClr val="000000">
                    <a:alpha val="43137"/>
                  </a:srgbClr>
                </a:outerShdw>
              </a:effectLst>
              <a:latin typeface="Castellar" panose="020A0402060406010301" pitchFamily="18" charset="0"/>
            </a:endParaRPr>
          </a:p>
        </p:txBody>
      </p:sp>
      <p:sp>
        <p:nvSpPr>
          <p:cNvPr id="8" name="Title 1"/>
          <p:cNvSpPr txBox="1">
            <a:spLocks/>
          </p:cNvSpPr>
          <p:nvPr/>
        </p:nvSpPr>
        <p:spPr>
          <a:xfrm rot="16200000">
            <a:off x="-77079" y="5629807"/>
            <a:ext cx="4320481" cy="7829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l-GR" sz="4800" b="1" dirty="0">
                <a:latin typeface="Times New Roman"/>
                <a:cs typeface="Times New Roman"/>
              </a:rPr>
              <a:t>β</a:t>
            </a:r>
            <a:r>
              <a:rPr lang="en-GB" sz="4800" b="1" dirty="0" smtClean="0">
                <a:latin typeface="Castellar" panose="020A0402060406010301" pitchFamily="18" charset="0"/>
              </a:rPr>
              <a:t>. </a:t>
            </a:r>
            <a:r>
              <a:rPr lang="en-GB" sz="4800" b="1" dirty="0" smtClean="0">
                <a:effectLst>
                  <a:outerShdw blurRad="38100" dist="38100" dir="2700000" algn="tl">
                    <a:srgbClr val="000000">
                      <a:alpha val="43137"/>
                    </a:srgbClr>
                  </a:outerShdw>
                </a:effectLst>
                <a:latin typeface="Castellar" panose="020A0402060406010301" pitchFamily="18" charset="0"/>
              </a:rPr>
              <a:t>Attic</a:t>
            </a:r>
            <a:endParaRPr lang="en-GB" sz="4800" b="1" dirty="0">
              <a:effectLst>
                <a:outerShdw blurRad="38100" dist="38100" dir="2700000" algn="tl">
                  <a:srgbClr val="000000">
                    <a:alpha val="43137"/>
                  </a:srgbClr>
                </a:outerShdw>
              </a:effectLst>
              <a:latin typeface="Castellar" panose="020A0402060406010301" pitchFamily="18" charset="0"/>
            </a:endParaRPr>
          </a:p>
        </p:txBody>
      </p:sp>
      <p:sp>
        <p:nvSpPr>
          <p:cNvPr id="9" name="Title 1"/>
          <p:cNvSpPr txBox="1">
            <a:spLocks/>
          </p:cNvSpPr>
          <p:nvPr/>
        </p:nvSpPr>
        <p:spPr>
          <a:xfrm rot="16200000">
            <a:off x="688131" y="3865612"/>
            <a:ext cx="5544616" cy="7829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4800" b="1" dirty="0">
                <a:latin typeface="Times New Roman"/>
                <a:cs typeface="Times New Roman"/>
              </a:rPr>
              <a:t>c</a:t>
            </a:r>
            <a:r>
              <a:rPr lang="en-GB" sz="4800" b="1" dirty="0" smtClean="0">
                <a:latin typeface="Castellar" panose="020A0402060406010301" pitchFamily="18" charset="0"/>
              </a:rPr>
              <a:t>. </a:t>
            </a:r>
            <a:r>
              <a:rPr lang="en-GB" sz="4800" b="1" dirty="0" smtClean="0">
                <a:effectLst>
                  <a:outerShdw blurRad="38100" dist="38100" dir="2700000" algn="tl">
                    <a:srgbClr val="000000">
                      <a:alpha val="43137"/>
                    </a:srgbClr>
                  </a:outerShdw>
                </a:effectLst>
                <a:latin typeface="Castellar" panose="020A0402060406010301" pitchFamily="18" charset="0"/>
              </a:rPr>
              <a:t>Corinthian</a:t>
            </a:r>
            <a:endParaRPr lang="en-GB" sz="4800" b="1" dirty="0">
              <a:effectLst>
                <a:outerShdw blurRad="38100" dist="38100" dir="2700000" algn="tl">
                  <a:srgbClr val="000000">
                    <a:alpha val="43137"/>
                  </a:srgbClr>
                </a:outerShdw>
              </a:effectLst>
              <a:latin typeface="Castellar" panose="020A0402060406010301" pitchFamily="18" charset="0"/>
            </a:endParaRPr>
          </a:p>
        </p:txBody>
      </p:sp>
      <p:sp>
        <p:nvSpPr>
          <p:cNvPr id="10" name="Title 1"/>
          <p:cNvSpPr txBox="1">
            <a:spLocks/>
          </p:cNvSpPr>
          <p:nvPr/>
        </p:nvSpPr>
        <p:spPr>
          <a:xfrm rot="16200000">
            <a:off x="1975148" y="5305773"/>
            <a:ext cx="5544616" cy="7829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4800" b="1" dirty="0" smtClean="0">
                <a:latin typeface="Times New Roman"/>
                <a:cs typeface="Times New Roman"/>
              </a:rPr>
              <a:t>δ</a:t>
            </a:r>
            <a:r>
              <a:rPr lang="en-GB" sz="4800" b="1" dirty="0" smtClean="0">
                <a:latin typeface="Castellar" panose="020A0402060406010301" pitchFamily="18" charset="0"/>
              </a:rPr>
              <a:t>. </a:t>
            </a:r>
            <a:r>
              <a:rPr lang="en-GB" sz="4800" b="1" dirty="0" smtClean="0">
                <a:effectLst>
                  <a:outerShdw blurRad="38100" dist="38100" dir="2700000" algn="tl">
                    <a:srgbClr val="000000">
                      <a:alpha val="43137"/>
                    </a:srgbClr>
                  </a:outerShdw>
                </a:effectLst>
                <a:latin typeface="Castellar" panose="020A0402060406010301" pitchFamily="18" charset="0"/>
              </a:rPr>
              <a:t>Minoan</a:t>
            </a:r>
            <a:endParaRPr lang="en-GB" sz="4800" b="1" dirty="0">
              <a:effectLst>
                <a:outerShdw blurRad="38100" dist="38100" dir="2700000" algn="tl">
                  <a:srgbClr val="000000">
                    <a:alpha val="43137"/>
                  </a:srgbClr>
                </a:outerShdw>
              </a:effectLst>
              <a:latin typeface="Castellar" panose="020A0402060406010301" pitchFamily="18" charset="0"/>
            </a:endParaRPr>
          </a:p>
        </p:txBody>
      </p:sp>
      <p:sp>
        <p:nvSpPr>
          <p:cNvPr id="11" name="Title 1"/>
          <p:cNvSpPr txBox="1">
            <a:spLocks/>
          </p:cNvSpPr>
          <p:nvPr/>
        </p:nvSpPr>
        <p:spPr>
          <a:xfrm rot="16200000">
            <a:off x="3703341" y="3937620"/>
            <a:ext cx="5544616" cy="7829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6000" b="1" dirty="0">
                <a:latin typeface="Times New Roman"/>
                <a:cs typeface="Times New Roman"/>
              </a:rPr>
              <a:t>ε</a:t>
            </a:r>
            <a:r>
              <a:rPr lang="en-GB" sz="4800" b="1" dirty="0" smtClean="0">
                <a:latin typeface="Castellar" panose="020A0402060406010301" pitchFamily="18" charset="0"/>
              </a:rPr>
              <a:t>. </a:t>
            </a:r>
            <a:r>
              <a:rPr lang="en-GB" sz="4800" b="1" dirty="0" smtClean="0">
                <a:effectLst>
                  <a:outerShdw blurRad="38100" dist="38100" dir="2700000" algn="tl">
                    <a:srgbClr val="000000">
                      <a:alpha val="43137"/>
                    </a:srgbClr>
                  </a:outerShdw>
                </a:effectLst>
                <a:latin typeface="Castellar" panose="020A0402060406010301" pitchFamily="18" charset="0"/>
              </a:rPr>
              <a:t>Mycenaean</a:t>
            </a:r>
            <a:endParaRPr lang="en-GB" sz="4800" b="1" dirty="0">
              <a:effectLst>
                <a:outerShdw blurRad="38100" dist="38100" dir="2700000" algn="tl">
                  <a:srgbClr val="000000">
                    <a:alpha val="43137"/>
                  </a:srgbClr>
                </a:outerShdw>
              </a:effectLst>
              <a:latin typeface="Castellar" panose="020A0402060406010301" pitchFamily="18" charset="0"/>
            </a:endParaRPr>
          </a:p>
        </p:txBody>
      </p:sp>
      <p:sp>
        <p:nvSpPr>
          <p:cNvPr id="12" name="Title 1"/>
          <p:cNvSpPr txBox="1">
            <a:spLocks/>
          </p:cNvSpPr>
          <p:nvPr/>
        </p:nvSpPr>
        <p:spPr>
          <a:xfrm rot="16200000">
            <a:off x="5656684" y="3726160"/>
            <a:ext cx="5544616" cy="7829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4800" b="1" dirty="0" smtClean="0">
                <a:latin typeface="Times New Roman"/>
                <a:cs typeface="Times New Roman"/>
              </a:rPr>
              <a:t>f</a:t>
            </a:r>
            <a:r>
              <a:rPr lang="en-GB" sz="4800" b="1" dirty="0" smtClean="0">
                <a:latin typeface="Castellar" panose="020A0402060406010301" pitchFamily="18" charset="0"/>
              </a:rPr>
              <a:t>. </a:t>
            </a:r>
            <a:r>
              <a:rPr lang="en-GB" sz="4800" b="1" dirty="0" smtClean="0">
                <a:effectLst>
                  <a:outerShdw blurRad="38100" dist="38100" dir="2700000" algn="tl">
                    <a:srgbClr val="000000">
                      <a:alpha val="43137"/>
                    </a:srgbClr>
                  </a:outerShdw>
                </a:effectLst>
                <a:latin typeface="Castellar" panose="020A0402060406010301" pitchFamily="18" charset="0"/>
              </a:rPr>
              <a:t>Doric</a:t>
            </a:r>
            <a:endParaRPr lang="en-GB" sz="4800" b="1" dirty="0">
              <a:effectLst>
                <a:outerShdw blurRad="38100" dist="38100" dir="2700000" algn="tl">
                  <a:srgbClr val="000000">
                    <a:alpha val="43137"/>
                  </a:srgbClr>
                </a:outerShdw>
              </a:effectLst>
              <a:latin typeface="Castellar" panose="020A0402060406010301" pitchFamily="18" charset="0"/>
            </a:endParaRPr>
          </a:p>
        </p:txBody>
      </p:sp>
    </p:spTree>
    <p:extLst>
      <p:ext uri="{BB962C8B-B14F-4D97-AF65-F5344CB8AC3E}">
        <p14:creationId xmlns:p14="http://schemas.microsoft.com/office/powerpoint/2010/main" val="2440483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ppt_x"/>
                                          </p:val>
                                        </p:tav>
                                        <p:tav tm="100000">
                                          <p:val>
                                            <p:strVal val="#ppt_x"/>
                                          </p:val>
                                        </p:tav>
                                      </p:tavLst>
                                    </p:anim>
                                    <p:anim calcmode="lin" valueType="num">
                                      <p:cBhvr additive="base">
                                        <p:cTn id="13" dur="10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ppt_x"/>
                                          </p:val>
                                        </p:tav>
                                        <p:tav tm="100000">
                                          <p:val>
                                            <p:strVal val="#ppt_x"/>
                                          </p:val>
                                        </p:tav>
                                      </p:tavLst>
                                    </p:anim>
                                    <p:anim calcmode="lin" valueType="num">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ppt_x"/>
                                          </p:val>
                                        </p:tav>
                                        <p:tav tm="100000">
                                          <p:val>
                                            <p:strVal val="#ppt_x"/>
                                          </p:val>
                                        </p:tav>
                                      </p:tavLst>
                                    </p:anim>
                                    <p:anim calcmode="lin" valueType="num">
                                      <p:cBhvr additive="base">
                                        <p:cTn id="23" dur="1000" fill="hold"/>
                                        <p:tgtEl>
                                          <p:spTgt spid="9"/>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2" presetClass="entr" presetSubtype="4"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1000" fill="hold"/>
                                        <p:tgtEl>
                                          <p:spTgt spid="10"/>
                                        </p:tgtEl>
                                        <p:attrNameLst>
                                          <p:attrName>ppt_x</p:attrName>
                                        </p:attrNameLst>
                                      </p:cBhvr>
                                      <p:tavLst>
                                        <p:tav tm="0">
                                          <p:val>
                                            <p:strVal val="#ppt_x"/>
                                          </p:val>
                                        </p:tav>
                                        <p:tav tm="100000">
                                          <p:val>
                                            <p:strVal val="#ppt_x"/>
                                          </p:val>
                                        </p:tav>
                                      </p:tavLst>
                                    </p:anim>
                                    <p:anim calcmode="lin" valueType="num">
                                      <p:cBhvr additive="base">
                                        <p:cTn id="28" dur="1000" fill="hold"/>
                                        <p:tgtEl>
                                          <p:spTgt spid="10"/>
                                        </p:tgtEl>
                                        <p:attrNameLst>
                                          <p:attrName>ppt_y</p:attrName>
                                        </p:attrNameLst>
                                      </p:cBhvr>
                                      <p:tavLst>
                                        <p:tav tm="0">
                                          <p:val>
                                            <p:strVal val="1+#ppt_h/2"/>
                                          </p:val>
                                        </p:tav>
                                        <p:tav tm="100000">
                                          <p:val>
                                            <p:strVal val="#ppt_y"/>
                                          </p:val>
                                        </p:tav>
                                      </p:tavLst>
                                    </p:anim>
                                  </p:childTnLst>
                                </p:cTn>
                              </p:par>
                            </p:childTnLst>
                          </p:cTn>
                        </p:par>
                        <p:par>
                          <p:cTn id="29" fill="hold">
                            <p:stCondLst>
                              <p:cond delay="4000"/>
                            </p:stCondLst>
                            <p:childTnLst>
                              <p:par>
                                <p:cTn id="30" presetID="2" presetClass="entr" presetSubtype="4"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1000" fill="hold"/>
                                        <p:tgtEl>
                                          <p:spTgt spid="11"/>
                                        </p:tgtEl>
                                        <p:attrNameLst>
                                          <p:attrName>ppt_x</p:attrName>
                                        </p:attrNameLst>
                                      </p:cBhvr>
                                      <p:tavLst>
                                        <p:tav tm="0">
                                          <p:val>
                                            <p:strVal val="#ppt_x"/>
                                          </p:val>
                                        </p:tav>
                                        <p:tav tm="100000">
                                          <p:val>
                                            <p:strVal val="#ppt_x"/>
                                          </p:val>
                                        </p:tav>
                                      </p:tavLst>
                                    </p:anim>
                                    <p:anim calcmode="lin" valueType="num">
                                      <p:cBhvr additive="base">
                                        <p:cTn id="33" dur="1000" fill="hold"/>
                                        <p:tgtEl>
                                          <p:spTgt spid="11"/>
                                        </p:tgtEl>
                                        <p:attrNameLst>
                                          <p:attrName>ppt_y</p:attrName>
                                        </p:attrNameLst>
                                      </p:cBhvr>
                                      <p:tavLst>
                                        <p:tav tm="0">
                                          <p:val>
                                            <p:strVal val="1+#ppt_h/2"/>
                                          </p:val>
                                        </p:tav>
                                        <p:tav tm="100000">
                                          <p:val>
                                            <p:strVal val="#ppt_y"/>
                                          </p:val>
                                        </p:tav>
                                      </p:tavLst>
                                    </p:anim>
                                  </p:childTnLst>
                                </p:cTn>
                              </p:par>
                            </p:childTnLst>
                          </p:cTn>
                        </p:par>
                        <p:par>
                          <p:cTn id="34" fill="hold">
                            <p:stCondLst>
                              <p:cond delay="5000"/>
                            </p:stCondLst>
                            <p:childTnLst>
                              <p:par>
                                <p:cTn id="35" presetID="2" presetClass="entr" presetSubtype="4"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1000" fill="hold"/>
                                        <p:tgtEl>
                                          <p:spTgt spid="12"/>
                                        </p:tgtEl>
                                        <p:attrNameLst>
                                          <p:attrName>ppt_x</p:attrName>
                                        </p:attrNameLst>
                                      </p:cBhvr>
                                      <p:tavLst>
                                        <p:tav tm="0">
                                          <p:val>
                                            <p:strVal val="#ppt_x"/>
                                          </p:val>
                                        </p:tav>
                                        <p:tav tm="100000">
                                          <p:val>
                                            <p:strVal val="#ppt_x"/>
                                          </p:val>
                                        </p:tav>
                                      </p:tavLst>
                                    </p:anim>
                                    <p:anim calcmode="lin" valueType="num">
                                      <p:cBhvr additive="base">
                                        <p:cTn id="3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7" grpId="0"/>
      <p:bldP spid="8" grpId="0"/>
      <p:bldP spid="9" grpId="0"/>
      <p:bldP spid="10" grpId="0"/>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Related im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p:cNvSpPr txBox="1">
            <a:spLocks/>
          </p:cNvSpPr>
          <p:nvPr/>
        </p:nvSpPr>
        <p:spPr>
          <a:xfrm>
            <a:off x="683569" y="2862064"/>
            <a:ext cx="2088231"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smtClean="0">
                <a:solidFill>
                  <a:schemeClr val="bg1"/>
                </a:solidFill>
                <a:effectLst>
                  <a:outerShdw blurRad="38100" dist="38100" dir="2700000" algn="tl">
                    <a:srgbClr val="000000"/>
                  </a:outerShdw>
                </a:effectLst>
                <a:latin typeface="Castellar" panose="020A0402060406010301" pitchFamily="18" charset="0"/>
              </a:rPr>
              <a:t>19. Is </a:t>
            </a:r>
          </a:p>
          <a:p>
            <a:pPr algn="l"/>
            <a:r>
              <a:rPr lang="en-GB" sz="3200" b="1" dirty="0" smtClean="0">
                <a:solidFill>
                  <a:schemeClr val="bg1"/>
                </a:solidFill>
                <a:effectLst>
                  <a:outerShdw blurRad="38100" dist="38100" dir="2700000" algn="tl">
                    <a:srgbClr val="000000"/>
                  </a:outerShdw>
                </a:effectLst>
                <a:latin typeface="Castellar" panose="020A0402060406010301" pitchFamily="18" charset="0"/>
              </a:rPr>
              <a:t>this </a:t>
            </a:r>
          </a:p>
          <a:p>
            <a:pPr algn="l"/>
            <a:r>
              <a:rPr lang="en-GB" sz="3200" b="1" dirty="0" smtClean="0">
                <a:solidFill>
                  <a:schemeClr val="bg1"/>
                </a:solidFill>
                <a:effectLst>
                  <a:outerShdw blurRad="38100" dist="38100" dir="2700000" algn="tl">
                    <a:srgbClr val="000000"/>
                  </a:outerShdw>
                </a:effectLst>
                <a:latin typeface="Castellar" panose="020A0402060406010301" pitchFamily="18" charset="0"/>
              </a:rPr>
              <a:t>pot </a:t>
            </a:r>
          </a:p>
          <a:p>
            <a:pPr algn="l"/>
            <a:r>
              <a:rPr lang="en-GB" sz="3200" b="1" dirty="0" smtClean="0">
                <a:solidFill>
                  <a:schemeClr val="bg1"/>
                </a:solidFill>
                <a:effectLst>
                  <a:outerShdw blurRad="38100" dist="38100" dir="2700000" algn="tl">
                    <a:srgbClr val="000000"/>
                  </a:outerShdw>
                </a:effectLst>
                <a:latin typeface="Castellar" panose="020A0402060406010301" pitchFamily="18" charset="0"/>
              </a:rPr>
              <a:t>a </a:t>
            </a:r>
          </a:p>
          <a:p>
            <a:pPr algn="l"/>
            <a:r>
              <a:rPr lang="en-GB" sz="3200" b="1" dirty="0" smtClean="0">
                <a:effectLst>
                  <a:outerShdw blurRad="38100" dist="38100" dir="2700000" algn="tl">
                    <a:srgbClr val="000000">
                      <a:alpha val="43137"/>
                    </a:srgbClr>
                  </a:outerShdw>
                </a:effectLst>
                <a:latin typeface="Castellar" panose="020A0402060406010301" pitchFamily="18" charset="0"/>
              </a:rPr>
              <a:t>black</a:t>
            </a:r>
            <a:r>
              <a:rPr lang="en-GB" sz="3200" b="1" dirty="0" smtClean="0">
                <a:solidFill>
                  <a:schemeClr val="bg1"/>
                </a:solidFill>
                <a:effectLst>
                  <a:outerShdw blurRad="38100" dist="38100" dir="2700000" algn="tl">
                    <a:srgbClr val="000000"/>
                  </a:outerShdw>
                </a:effectLst>
                <a:latin typeface="Castellar" panose="020A0402060406010301" pitchFamily="18" charset="0"/>
              </a:rPr>
              <a:t> </a:t>
            </a:r>
          </a:p>
          <a:p>
            <a:pPr algn="l"/>
            <a:r>
              <a:rPr lang="en-GB" sz="3200" b="1" dirty="0" smtClean="0">
                <a:solidFill>
                  <a:schemeClr val="bg1"/>
                </a:solidFill>
                <a:effectLst>
                  <a:outerShdw blurRad="38100" dist="38100" dir="2700000" algn="tl">
                    <a:srgbClr val="000000"/>
                  </a:outerShdw>
                </a:effectLst>
                <a:latin typeface="Castellar" panose="020A0402060406010301" pitchFamily="18" charset="0"/>
              </a:rPr>
              <a:t>figure </a:t>
            </a:r>
          </a:p>
          <a:p>
            <a:pPr algn="l"/>
            <a:r>
              <a:rPr lang="en-GB" sz="3200" b="1" dirty="0" smtClean="0">
                <a:solidFill>
                  <a:schemeClr val="bg1"/>
                </a:solidFill>
                <a:effectLst>
                  <a:outerShdw blurRad="38100" dist="38100" dir="2700000" algn="tl">
                    <a:srgbClr val="000000"/>
                  </a:outerShdw>
                </a:effectLst>
                <a:latin typeface="Castellar" panose="020A0402060406010301" pitchFamily="18" charset="0"/>
              </a:rPr>
              <a:t>pot </a:t>
            </a:r>
          </a:p>
          <a:p>
            <a:pPr algn="l"/>
            <a:r>
              <a:rPr lang="en-GB" sz="3200" b="1" dirty="0" smtClean="0">
                <a:solidFill>
                  <a:schemeClr val="bg1"/>
                </a:solidFill>
                <a:effectLst>
                  <a:outerShdw blurRad="38100" dist="38100" dir="2700000" algn="tl">
                    <a:srgbClr val="000000"/>
                  </a:outerShdw>
                </a:effectLst>
                <a:latin typeface="Castellar" panose="020A0402060406010301" pitchFamily="18" charset="0"/>
              </a:rPr>
              <a:t>or </a:t>
            </a:r>
          </a:p>
          <a:p>
            <a:pPr algn="l"/>
            <a:r>
              <a:rPr lang="en-GB" sz="3200" b="1" dirty="0" smtClean="0">
                <a:solidFill>
                  <a:srgbClr val="FF3300"/>
                </a:solidFill>
                <a:effectLst>
                  <a:outerShdw blurRad="38100" dist="38100" dir="2700000" algn="tl">
                    <a:srgbClr val="000000"/>
                  </a:outerShdw>
                </a:effectLst>
                <a:latin typeface="Castellar" panose="020A0402060406010301" pitchFamily="18" charset="0"/>
              </a:rPr>
              <a:t>red</a:t>
            </a:r>
          </a:p>
          <a:p>
            <a:pPr algn="l"/>
            <a:r>
              <a:rPr lang="en-GB" sz="3200" b="1" dirty="0" smtClean="0">
                <a:solidFill>
                  <a:schemeClr val="bg1"/>
                </a:solidFill>
                <a:effectLst>
                  <a:outerShdw blurRad="38100" dist="38100" dir="2700000" algn="tl">
                    <a:srgbClr val="000000"/>
                  </a:outerShdw>
                </a:effectLst>
                <a:latin typeface="Castellar" panose="020A0402060406010301" pitchFamily="18" charset="0"/>
              </a:rPr>
              <a:t>figure </a:t>
            </a:r>
          </a:p>
          <a:p>
            <a:pPr algn="l"/>
            <a:r>
              <a:rPr lang="en-GB" sz="3200" b="1" dirty="0" smtClean="0">
                <a:solidFill>
                  <a:schemeClr val="bg1"/>
                </a:solidFill>
                <a:effectLst>
                  <a:outerShdw blurRad="38100" dist="38100" dir="2700000" algn="tl">
                    <a:srgbClr val="000000"/>
                  </a:outerShdw>
                </a:effectLst>
                <a:latin typeface="Castellar" panose="020A0402060406010301" pitchFamily="18" charset="0"/>
              </a:rPr>
              <a:t>pot?</a:t>
            </a:r>
          </a:p>
        </p:txBody>
      </p:sp>
      <p:pic>
        <p:nvPicPr>
          <p:cNvPr id="15" name="Picture 14" descr="Image result for greek pottery sacrifice"/>
          <p:cNvPicPr/>
          <p:nvPr/>
        </p:nvPicPr>
        <p:blipFill>
          <a:blip r:embed="rId3" cstate="email">
            <a:extLst>
              <a:ext uri="{28A0092B-C50C-407E-A947-70E740481C1C}">
                <a14:useLocalDpi xmlns:a14="http://schemas.microsoft.com/office/drawing/2010/main"/>
              </a:ext>
            </a:extLst>
          </a:blip>
          <a:srcRect/>
          <a:stretch>
            <a:fillRect/>
          </a:stretch>
        </p:blipFill>
        <p:spPr bwMode="auto">
          <a:xfrm>
            <a:off x="2771800" y="836712"/>
            <a:ext cx="5616623" cy="5046955"/>
          </a:xfrm>
          <a:prstGeom prst="rect">
            <a:avLst/>
          </a:prstGeom>
          <a:noFill/>
          <a:ln w="76200">
            <a:solidFill>
              <a:schemeClr val="tx1"/>
            </a:solidFill>
          </a:ln>
          <a:effectLst>
            <a:outerShdw blurRad="50800" dist="50800" dir="5400000" algn="ctr" rotWithShape="0">
              <a:srgbClr val="000000"/>
            </a:outerShdw>
          </a:effectLst>
        </p:spPr>
      </p:pic>
    </p:spTree>
    <p:extLst>
      <p:ext uri="{BB962C8B-B14F-4D97-AF65-F5344CB8AC3E}">
        <p14:creationId xmlns:p14="http://schemas.microsoft.com/office/powerpoint/2010/main" val="547283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circle(out)">
                                      <p:cBhvr>
                                        <p:cTn id="1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Related im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olives 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11760" y="5280174"/>
            <a:ext cx="1206080" cy="741114"/>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5" name="Title 1"/>
          <p:cNvSpPr txBox="1">
            <a:spLocks/>
          </p:cNvSpPr>
          <p:nvPr/>
        </p:nvSpPr>
        <p:spPr>
          <a:xfrm>
            <a:off x="683568" y="773832"/>
            <a:ext cx="7704855"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600" b="1" dirty="0" smtClean="0">
                <a:solidFill>
                  <a:schemeClr val="bg1"/>
                </a:solidFill>
                <a:effectLst>
                  <a:outerShdw blurRad="38100" dist="38100" dir="2700000" algn="tl">
                    <a:srgbClr val="000000"/>
                  </a:outerShdw>
                </a:effectLst>
                <a:latin typeface="Castellar" panose="020A0402060406010301" pitchFamily="18" charset="0"/>
              </a:rPr>
              <a:t>20. What would you put in a lekythos?</a:t>
            </a:r>
          </a:p>
        </p:txBody>
      </p:sp>
      <p:sp>
        <p:nvSpPr>
          <p:cNvPr id="11" name="Title 1"/>
          <p:cNvSpPr txBox="1">
            <a:spLocks/>
          </p:cNvSpPr>
          <p:nvPr/>
        </p:nvSpPr>
        <p:spPr>
          <a:xfrm>
            <a:off x="591970" y="1853952"/>
            <a:ext cx="2035814"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dirty="0" smtClean="0">
                <a:solidFill>
                  <a:schemeClr val="bg1"/>
                </a:solidFill>
                <a:effectLst>
                  <a:outerShdw blurRad="38100" dist="38100" dir="2700000" algn="tl">
                    <a:srgbClr val="000000"/>
                  </a:outerShdw>
                </a:effectLst>
                <a:latin typeface="Times New Roman"/>
                <a:cs typeface="Times New Roman"/>
              </a:rPr>
              <a:t>α</a:t>
            </a:r>
            <a:r>
              <a:rPr lang="en-GB" sz="28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Flowers</a:t>
            </a:r>
          </a:p>
        </p:txBody>
      </p:sp>
      <p:sp>
        <p:nvSpPr>
          <p:cNvPr id="12" name="Title 1"/>
          <p:cNvSpPr txBox="1">
            <a:spLocks/>
          </p:cNvSpPr>
          <p:nvPr/>
        </p:nvSpPr>
        <p:spPr>
          <a:xfrm>
            <a:off x="2432615" y="1853952"/>
            <a:ext cx="2211393"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dirty="0" smtClean="0">
                <a:solidFill>
                  <a:schemeClr val="bg1"/>
                </a:solidFill>
                <a:effectLst>
                  <a:outerShdw blurRad="38100" dist="38100" dir="2700000" algn="tl">
                    <a:srgbClr val="000000"/>
                  </a:outerShdw>
                </a:effectLst>
                <a:latin typeface="Times New Roman"/>
                <a:cs typeface="Times New Roman"/>
              </a:rPr>
              <a:t>β</a:t>
            </a:r>
            <a:r>
              <a:rPr lang="en-GB" sz="28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food</a:t>
            </a:r>
          </a:p>
        </p:txBody>
      </p:sp>
      <p:sp>
        <p:nvSpPr>
          <p:cNvPr id="14" name="Title 1"/>
          <p:cNvSpPr txBox="1">
            <a:spLocks/>
          </p:cNvSpPr>
          <p:nvPr/>
        </p:nvSpPr>
        <p:spPr>
          <a:xfrm>
            <a:off x="6300192" y="1838839"/>
            <a:ext cx="274721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dirty="0">
                <a:solidFill>
                  <a:schemeClr val="bg1"/>
                </a:solidFill>
                <a:effectLst>
                  <a:outerShdw blurRad="38100" dist="38100" dir="2700000" algn="tl">
                    <a:srgbClr val="000000"/>
                  </a:outerShdw>
                </a:effectLst>
                <a:latin typeface="Times New Roman"/>
                <a:cs typeface="Times New Roman"/>
              </a:rPr>
              <a:t>δ</a:t>
            </a:r>
            <a:r>
              <a:rPr lang="en-GB" sz="28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drinks</a:t>
            </a:r>
          </a:p>
        </p:txBody>
      </p:sp>
      <p:pic>
        <p:nvPicPr>
          <p:cNvPr id="2" name="Picture 2" descr="Related image">
            <a:hlinkClick r:id="rId4"/>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02716" y="2914691"/>
            <a:ext cx="753380" cy="968632"/>
          </a:xfrm>
          <a:prstGeom prst="rect">
            <a:avLst/>
          </a:prstGeom>
          <a:noFill/>
          <a:effectLst>
            <a:outerShdw blurRad="50800" dist="50800" dir="5400000" algn="ctr" rotWithShape="0">
              <a:srgbClr val="000000">
                <a:alpha val="99000"/>
              </a:srgbClr>
            </a:outerShdw>
          </a:effectLst>
          <a:extLst>
            <a:ext uri="{909E8E84-426E-40DD-AFC4-6F175D3DCCD1}">
              <a14:hiddenFill xmlns:a14="http://schemas.microsoft.com/office/drawing/2010/main">
                <a:solidFill>
                  <a:srgbClr val="FFFFFF"/>
                </a:solidFill>
              </a14:hiddenFill>
            </a:ext>
          </a:extLst>
        </p:spPr>
      </p:pic>
      <p:pic>
        <p:nvPicPr>
          <p:cNvPr id="2050" name="Picture 2" descr="Image result for greek lekythos"/>
          <p:cNvPicPr>
            <a:picLocks noChangeAspect="1" noChangeArrowheads="1"/>
          </p:cNvPicPr>
          <p:nvPr/>
        </p:nvPicPr>
        <p:blipFill rotWithShape="1">
          <a:blip r:embed="rId6" cstate="email">
            <a:extLst>
              <a:ext uri="{BEBA8EAE-BF5A-486C-A8C5-ECC9F3942E4B}">
                <a14:imgProps xmlns:a14="http://schemas.microsoft.com/office/drawing/2010/main">
                  <a14:imgLayer r:embed="rId7">
                    <a14:imgEffect>
                      <a14:backgroundRemoval t="0" b="100000" l="9729" r="89793">
                        <a14:backgroundMark x1="44179" y1="25518" x2="42265" y2="29187"/>
                        <a14:backgroundMark x1="44179" y1="13397" x2="44976" y2="14514"/>
                        <a14:backgroundMark x1="37959" y1="30463" x2="37321" y2="32057"/>
                      </a14:backgroundRemoval>
                    </a14:imgEffect>
                  </a14:imgLayer>
                </a14:imgProps>
              </a:ext>
              <a:ext uri="{28A0092B-C50C-407E-A947-70E740481C1C}">
                <a14:useLocalDpi xmlns:a14="http://schemas.microsoft.com/office/drawing/2010/main"/>
              </a:ext>
            </a:extLst>
          </a:blip>
          <a:srcRect l="33230" r="33541"/>
          <a:stretch/>
        </p:blipFill>
        <p:spPr bwMode="auto">
          <a:xfrm>
            <a:off x="1259632" y="3831653"/>
            <a:ext cx="727604" cy="2189635"/>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9" name="Picture 2" descr="Image result for greek lekythos"/>
          <p:cNvPicPr>
            <a:picLocks noChangeAspect="1" noChangeArrowheads="1"/>
          </p:cNvPicPr>
          <p:nvPr/>
        </p:nvPicPr>
        <p:blipFill rotWithShape="1">
          <a:blip r:embed="rId6" cstate="email">
            <a:extLst>
              <a:ext uri="{BEBA8EAE-BF5A-486C-A8C5-ECC9F3942E4B}">
                <a14:imgProps xmlns:a14="http://schemas.microsoft.com/office/drawing/2010/main">
                  <a14:imgLayer r:embed="rId7">
                    <a14:imgEffect>
                      <a14:backgroundRemoval t="0" b="100000" l="9729" r="89793">
                        <a14:backgroundMark x1="44179" y1="25518" x2="42265" y2="29187"/>
                        <a14:backgroundMark x1="44179" y1="13397" x2="44976" y2="14514"/>
                        <a14:backgroundMark x1="37959" y1="30463" x2="37321" y2="32057"/>
                      </a14:backgroundRemoval>
                    </a14:imgEffect>
                  </a14:imgLayer>
                </a14:imgProps>
              </a:ext>
              <a:ext uri="{28A0092B-C50C-407E-A947-70E740481C1C}">
                <a14:useLocalDpi xmlns:a14="http://schemas.microsoft.com/office/drawing/2010/main"/>
              </a:ext>
            </a:extLst>
          </a:blip>
          <a:srcRect l="33230" r="33541"/>
          <a:stretch/>
        </p:blipFill>
        <p:spPr bwMode="auto">
          <a:xfrm>
            <a:off x="3174509" y="3831653"/>
            <a:ext cx="727604" cy="2189635"/>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0" name="Picture 2" descr="Image result for greek lekythos"/>
          <p:cNvPicPr>
            <a:picLocks noChangeAspect="1" noChangeArrowheads="1"/>
          </p:cNvPicPr>
          <p:nvPr/>
        </p:nvPicPr>
        <p:blipFill rotWithShape="1">
          <a:blip r:embed="rId6" cstate="email">
            <a:extLst>
              <a:ext uri="{BEBA8EAE-BF5A-486C-A8C5-ECC9F3942E4B}">
                <a14:imgProps xmlns:a14="http://schemas.microsoft.com/office/drawing/2010/main">
                  <a14:imgLayer r:embed="rId7">
                    <a14:imgEffect>
                      <a14:backgroundRemoval t="0" b="100000" l="9729" r="89793">
                        <a14:backgroundMark x1="44179" y1="25518" x2="42265" y2="29187"/>
                        <a14:backgroundMark x1="44179" y1="13397" x2="44976" y2="14514"/>
                        <a14:backgroundMark x1="37959" y1="30463" x2="37321" y2="32057"/>
                      </a14:backgroundRemoval>
                    </a14:imgEffect>
                  </a14:imgLayer>
                </a14:imgProps>
              </a:ext>
              <a:ext uri="{28A0092B-C50C-407E-A947-70E740481C1C}">
                <a14:useLocalDpi xmlns:a14="http://schemas.microsoft.com/office/drawing/2010/main"/>
              </a:ext>
            </a:extLst>
          </a:blip>
          <a:srcRect l="33230" r="33541"/>
          <a:stretch/>
        </p:blipFill>
        <p:spPr bwMode="auto">
          <a:xfrm>
            <a:off x="5138845" y="3831652"/>
            <a:ext cx="727604" cy="2189635"/>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052" name="Picture 4" descr="Image result for olives 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rot="17085877">
            <a:off x="2995352" y="3087068"/>
            <a:ext cx="1196662" cy="791890"/>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054" name="Picture 6" descr="Image result for olives pn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9534314">
            <a:off x="2993744" y="3462778"/>
            <a:ext cx="796779" cy="611873"/>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2" name="Picture 12" descr="Related image"/>
          <p:cNvPicPr>
            <a:picLocks noChangeAspect="1" noChangeArrowheads="1"/>
          </p:cNvPicPr>
          <p:nvPr/>
        </p:nvPicPr>
        <p:blipFill>
          <a:blip r:embed="rId10" cstate="email">
            <a:duotone>
              <a:prstClr val="black"/>
              <a:schemeClr val="accent2">
                <a:tint val="45000"/>
                <a:satMod val="400000"/>
              </a:schemeClr>
            </a:duotone>
            <a:extLst>
              <a:ext uri="{BEBA8EAE-BF5A-486C-A8C5-ECC9F3942E4B}">
                <a14:imgProps xmlns:a14="http://schemas.microsoft.com/office/drawing/2010/main">
                  <a14:imgLayer r:embed="rId11">
                    <a14:imgEffect>
                      <a14:colorTemperature colorTemp="1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4860032" y="1747467"/>
            <a:ext cx="1811810" cy="2334447"/>
          </a:xfrm>
          <a:prstGeom prst="rect">
            <a:avLst/>
          </a:prstGeom>
          <a:noFill/>
          <a:effectLst>
            <a:outerShdw blurRad="50800" dist="50800" dir="5400000" algn="ctr" rotWithShape="0">
              <a:srgbClr val="000000">
                <a:alpha val="0"/>
              </a:srgbClr>
            </a:outerShdw>
          </a:effectLst>
          <a:extLst>
            <a:ext uri="{909E8E84-426E-40DD-AFC4-6F175D3DCCD1}">
              <a14:hiddenFill xmlns:a14="http://schemas.microsoft.com/office/drawing/2010/main">
                <a:solidFill>
                  <a:srgbClr val="FFFFFF"/>
                </a:solidFill>
              </a14:hiddenFill>
            </a:ext>
          </a:extLst>
        </p:spPr>
      </p:pic>
      <p:sp>
        <p:nvSpPr>
          <p:cNvPr id="13" name="Title 1"/>
          <p:cNvSpPr txBox="1">
            <a:spLocks/>
          </p:cNvSpPr>
          <p:nvPr/>
        </p:nvSpPr>
        <p:spPr>
          <a:xfrm>
            <a:off x="4129038" y="1847842"/>
            <a:ext cx="274721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800" b="1" dirty="0">
                <a:solidFill>
                  <a:schemeClr val="bg1"/>
                </a:solidFill>
                <a:effectLst>
                  <a:outerShdw blurRad="38100" dist="38100" dir="2700000" algn="tl">
                    <a:srgbClr val="000000"/>
                  </a:outerShdw>
                </a:effectLst>
                <a:latin typeface="Times New Roman"/>
                <a:cs typeface="Times New Roman"/>
              </a:rPr>
              <a:t>c</a:t>
            </a:r>
            <a:r>
              <a:rPr lang="en-GB" sz="28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perfume</a:t>
            </a:r>
          </a:p>
        </p:txBody>
      </p:sp>
      <p:pic>
        <p:nvPicPr>
          <p:cNvPr id="2058" name="Picture 10" descr="Image result for drinks parasol png"/>
          <p:cNvPicPr>
            <a:picLocks noChangeAspect="1" noChangeArrowheads="1"/>
          </p:cNvPicPr>
          <p:nvPr/>
        </p:nvPicPr>
        <p:blipFill>
          <a:blip r:embed="rId12" cstate="email">
            <a:extLst>
              <a:ext uri="{BEBA8EAE-BF5A-486C-A8C5-ECC9F3942E4B}">
                <a14:imgProps xmlns:a14="http://schemas.microsoft.com/office/drawing/2010/main">
                  <a14:imgLayer r:embed="rId13">
                    <a14:imgEffect>
                      <a14:backgroundRemoval t="957" b="96013" l="0" r="98246"/>
                    </a14:imgEffect>
                  </a14:imgLayer>
                </a14:imgProps>
              </a:ext>
              <a:ext uri="{28A0092B-C50C-407E-A947-70E740481C1C}">
                <a14:useLocalDpi xmlns:a14="http://schemas.microsoft.com/office/drawing/2010/main"/>
              </a:ext>
            </a:extLst>
          </a:blip>
          <a:srcRect/>
          <a:stretch>
            <a:fillRect/>
          </a:stretch>
        </p:blipFill>
        <p:spPr bwMode="auto">
          <a:xfrm>
            <a:off x="7452320" y="3563760"/>
            <a:ext cx="657328" cy="657328"/>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1" name="Picture 2" descr="Image result for greek lekythos"/>
          <p:cNvPicPr>
            <a:picLocks noChangeAspect="1" noChangeArrowheads="1"/>
          </p:cNvPicPr>
          <p:nvPr/>
        </p:nvPicPr>
        <p:blipFill rotWithShape="1">
          <a:blip r:embed="rId6" cstate="email">
            <a:extLst>
              <a:ext uri="{BEBA8EAE-BF5A-486C-A8C5-ECC9F3942E4B}">
                <a14:imgProps xmlns:a14="http://schemas.microsoft.com/office/drawing/2010/main">
                  <a14:imgLayer r:embed="rId7">
                    <a14:imgEffect>
                      <a14:backgroundRemoval t="0" b="100000" l="9729" r="89793">
                        <a14:backgroundMark x1="44179" y1="25518" x2="42265" y2="29187"/>
                        <a14:backgroundMark x1="44179" y1="13397" x2="44976" y2="14514"/>
                        <a14:backgroundMark x1="37959" y1="30463" x2="37321" y2="32057"/>
                      </a14:backgroundRemoval>
                    </a14:imgEffect>
                  </a14:imgLayer>
                </a14:imgProps>
              </a:ext>
              <a:ext uri="{28A0092B-C50C-407E-A947-70E740481C1C}">
                <a14:useLocalDpi xmlns:a14="http://schemas.microsoft.com/office/drawing/2010/main"/>
              </a:ext>
            </a:extLst>
          </a:blip>
          <a:srcRect l="33230" r="33541"/>
          <a:stretch/>
        </p:blipFill>
        <p:spPr bwMode="auto">
          <a:xfrm>
            <a:off x="7309999" y="3831653"/>
            <a:ext cx="727604" cy="2189635"/>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060" name="Picture 12" descr="Image result for lemon slice png"/>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rot="1418629">
            <a:off x="7270419" y="3725849"/>
            <a:ext cx="363802" cy="363802"/>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195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500"/>
                                        <p:tgtEl>
                                          <p:spTgt spid="205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par>
                          <p:cTn id="29" fill="hold">
                            <p:stCondLst>
                              <p:cond delay="500"/>
                            </p:stCondLst>
                            <p:childTnLst>
                              <p:par>
                                <p:cTn id="30" presetID="22" presetClass="entr" presetSubtype="4"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down)">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par>
                          <p:cTn id="38" fill="hold">
                            <p:stCondLst>
                              <p:cond delay="500"/>
                            </p:stCondLst>
                            <p:childTnLst>
                              <p:par>
                                <p:cTn id="39" presetID="22" presetClass="entr" presetSubtype="4" fill="hold" nodeType="afterEffect">
                                  <p:stCondLst>
                                    <p:cond delay="0"/>
                                  </p:stCondLst>
                                  <p:childTnLst>
                                    <p:set>
                                      <p:cBhvr>
                                        <p:cTn id="40" dur="1" fill="hold">
                                          <p:stCondLst>
                                            <p:cond delay="0"/>
                                          </p:stCondLst>
                                        </p:cTn>
                                        <p:tgtEl>
                                          <p:spTgt spid="2054"/>
                                        </p:tgtEl>
                                        <p:attrNameLst>
                                          <p:attrName>style.visibility</p:attrName>
                                        </p:attrNameLst>
                                      </p:cBhvr>
                                      <p:to>
                                        <p:strVal val="visible"/>
                                      </p:to>
                                    </p:set>
                                    <p:animEffect transition="in" filter="wipe(down)">
                                      <p:cBhvr>
                                        <p:cTn id="41" dur="500"/>
                                        <p:tgtEl>
                                          <p:spTgt spid="2054"/>
                                        </p:tgtEl>
                                      </p:cBhvr>
                                    </p:animEffect>
                                  </p:childTnLst>
                                </p:cTn>
                              </p:par>
                              <p:par>
                                <p:cTn id="42" presetID="22" presetClass="entr" presetSubtype="4" fill="hold" nodeType="withEffect">
                                  <p:stCondLst>
                                    <p:cond delay="0"/>
                                  </p:stCondLst>
                                  <p:childTnLst>
                                    <p:set>
                                      <p:cBhvr>
                                        <p:cTn id="43" dur="1" fill="hold">
                                          <p:stCondLst>
                                            <p:cond delay="0"/>
                                          </p:stCondLst>
                                        </p:cTn>
                                        <p:tgtEl>
                                          <p:spTgt spid="2052"/>
                                        </p:tgtEl>
                                        <p:attrNameLst>
                                          <p:attrName>style.visibility</p:attrName>
                                        </p:attrNameLst>
                                      </p:cBhvr>
                                      <p:to>
                                        <p:strVal val="visible"/>
                                      </p:to>
                                    </p:set>
                                    <p:animEffect transition="in" filter="wipe(down)">
                                      <p:cBhvr>
                                        <p:cTn id="44" dur="500"/>
                                        <p:tgtEl>
                                          <p:spTgt spid="2052"/>
                                        </p:tgtEl>
                                      </p:cBhvr>
                                    </p:animEffect>
                                  </p:childTnLst>
                                </p:cTn>
                              </p:par>
                            </p:childTnLst>
                          </p:cTn>
                        </p:par>
                        <p:par>
                          <p:cTn id="45" fill="hold">
                            <p:stCondLst>
                              <p:cond delay="1000"/>
                            </p:stCondLst>
                            <p:childTnLst>
                              <p:par>
                                <p:cTn id="46" presetID="10" presetClass="entr" presetSubtype="0" fill="hold" nodeType="afterEffect">
                                  <p:stCondLst>
                                    <p:cond delay="0"/>
                                  </p:stCondLst>
                                  <p:childTnLst>
                                    <p:set>
                                      <p:cBhvr>
                                        <p:cTn id="47" dur="1" fill="hold">
                                          <p:stCondLst>
                                            <p:cond delay="0"/>
                                          </p:stCondLst>
                                        </p:cTn>
                                        <p:tgtEl>
                                          <p:spTgt spid="2056"/>
                                        </p:tgtEl>
                                        <p:attrNameLst>
                                          <p:attrName>style.visibility</p:attrName>
                                        </p:attrNameLst>
                                      </p:cBhvr>
                                      <p:to>
                                        <p:strVal val="visible"/>
                                      </p:to>
                                    </p:set>
                                    <p:animEffect transition="in" filter="fade">
                                      <p:cBhvr>
                                        <p:cTn id="48" dur="500"/>
                                        <p:tgtEl>
                                          <p:spTgt spid="205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childTnLst>
                                </p:cTn>
                              </p:par>
                            </p:childTnLst>
                          </p:cTn>
                        </p:par>
                        <p:par>
                          <p:cTn id="54" fill="hold">
                            <p:stCondLst>
                              <p:cond delay="500"/>
                            </p:stCondLst>
                            <p:childTnLst>
                              <p:par>
                                <p:cTn id="55" presetID="22" presetClass="entr" presetSubtype="4" fill="hold"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down)">
                                      <p:cBhvr>
                                        <p:cTn id="57" dur="10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childTnLst>
                                </p:cTn>
                              </p:par>
                            </p:childTnLst>
                          </p:cTn>
                        </p:par>
                        <p:par>
                          <p:cTn id="63" fill="hold">
                            <p:stCondLst>
                              <p:cond delay="500"/>
                            </p:stCondLst>
                            <p:childTnLst>
                              <p:par>
                                <p:cTn id="64" presetID="10" presetClass="entr" presetSubtype="0" fill="hold" nodeType="afterEffect">
                                  <p:stCondLst>
                                    <p:cond delay="0"/>
                                  </p:stCondLst>
                                  <p:childTnLst>
                                    <p:set>
                                      <p:cBhvr>
                                        <p:cTn id="65" dur="1" fill="hold">
                                          <p:stCondLst>
                                            <p:cond delay="0"/>
                                          </p:stCondLst>
                                        </p:cTn>
                                        <p:tgtEl>
                                          <p:spTgt spid="2060"/>
                                        </p:tgtEl>
                                        <p:attrNameLst>
                                          <p:attrName>style.visibility</p:attrName>
                                        </p:attrNameLst>
                                      </p:cBhvr>
                                      <p:to>
                                        <p:strVal val="visible"/>
                                      </p:to>
                                    </p:set>
                                    <p:animEffect transition="in" filter="fade">
                                      <p:cBhvr>
                                        <p:cTn id="66" dur="500"/>
                                        <p:tgtEl>
                                          <p:spTgt spid="2060"/>
                                        </p:tgtEl>
                                      </p:cBhvr>
                                    </p:animEffect>
                                  </p:childTnLst>
                                </p:cTn>
                              </p:par>
                              <p:par>
                                <p:cTn id="67" presetID="10" presetClass="entr" presetSubtype="0" fill="hold" nodeType="withEffect">
                                  <p:stCondLst>
                                    <p:cond delay="0"/>
                                  </p:stCondLst>
                                  <p:childTnLst>
                                    <p:set>
                                      <p:cBhvr>
                                        <p:cTn id="68" dur="1" fill="hold">
                                          <p:stCondLst>
                                            <p:cond delay="0"/>
                                          </p:stCondLst>
                                        </p:cTn>
                                        <p:tgtEl>
                                          <p:spTgt spid="2058"/>
                                        </p:tgtEl>
                                        <p:attrNameLst>
                                          <p:attrName>style.visibility</p:attrName>
                                        </p:attrNameLst>
                                      </p:cBhvr>
                                      <p:to>
                                        <p:strVal val="visible"/>
                                      </p:to>
                                    </p:set>
                                    <p:animEffect transition="in" filter="fade">
                                      <p:cBhvr>
                                        <p:cTn id="69" dur="5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1" grpId="0"/>
      <p:bldP spid="12" grpId="0"/>
      <p:bldP spid="14"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2" descr="Related im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554323" y="836712"/>
            <a:ext cx="787607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9600" b="1" dirty="0" smtClean="0">
                <a:solidFill>
                  <a:schemeClr val="bg1"/>
                </a:solidFill>
                <a:effectLst>
                  <a:outerShdw blurRad="38100" dist="38100" dir="2700000" algn="tl">
                    <a:srgbClr val="000000"/>
                  </a:outerShdw>
                </a:effectLst>
                <a:latin typeface="Castellar" panose="020A0402060406010301" pitchFamily="18" charset="0"/>
              </a:rPr>
              <a:t>Answers!</a:t>
            </a:r>
            <a:endParaRPr lang="en-GB" sz="16600" b="1" dirty="0">
              <a:solidFill>
                <a:schemeClr val="bg1"/>
              </a:solidFill>
              <a:effectLst>
                <a:outerShdw blurRad="38100" dist="38100" dir="2700000" algn="tl">
                  <a:srgbClr val="000000"/>
                </a:outerShdw>
              </a:effectLst>
              <a:latin typeface="Castellar" panose="020A0402060406010301" pitchFamily="18" charset="0"/>
            </a:endParaRPr>
          </a:p>
        </p:txBody>
      </p:sp>
      <p:sp>
        <p:nvSpPr>
          <p:cNvPr id="6" name="Title 1"/>
          <p:cNvSpPr txBox="1">
            <a:spLocks/>
          </p:cNvSpPr>
          <p:nvPr/>
        </p:nvSpPr>
        <p:spPr>
          <a:xfrm>
            <a:off x="554323" y="5229200"/>
            <a:ext cx="806489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smtClean="0">
                <a:solidFill>
                  <a:schemeClr val="bg1"/>
                </a:solidFill>
                <a:effectLst>
                  <a:outerShdw blurRad="38100" dist="38100" dir="2700000" algn="tl">
                    <a:srgbClr val="000000"/>
                  </a:outerShdw>
                </a:effectLst>
                <a:latin typeface="Castellar" panose="020A0402060406010301" pitchFamily="18" charset="0"/>
              </a:rPr>
              <a:t>Ready?</a:t>
            </a:r>
            <a:endParaRPr lang="en-GB" sz="3200" b="1" dirty="0">
              <a:solidFill>
                <a:schemeClr val="bg1"/>
              </a:solidFill>
              <a:effectLst>
                <a:outerShdw blurRad="38100" dist="38100" dir="2700000" algn="tl">
                  <a:srgbClr val="000000"/>
                </a:outerShdw>
              </a:effectLst>
              <a:latin typeface="Castellar" panose="020A0402060406010301" pitchFamily="18" charset="0"/>
            </a:endParaRPr>
          </a:p>
        </p:txBody>
      </p:sp>
      <p:pic>
        <p:nvPicPr>
          <p:cNvPr id="1026" name="Picture 2" descr="Related imag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88791" y="2204864"/>
            <a:ext cx="2595959" cy="3024336"/>
          </a:xfrm>
          <a:prstGeom prst="rect">
            <a:avLst/>
          </a:prstGeom>
          <a:noFill/>
          <a:ln w="76200">
            <a:solidFill>
              <a:schemeClr val="bg1"/>
            </a:solidFill>
          </a:ln>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672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childTnLst>
                          </p:cTn>
                        </p:par>
                        <p:par>
                          <p:cTn id="8" fill="hold">
                            <p:stCondLst>
                              <p:cond delay="1000"/>
                            </p:stCondLst>
                            <p:childTnLst>
                              <p:par>
                                <p:cTn id="9" presetID="10" presetClass="entr" presetSubtype="0" fill="hold" nodeType="afterEffect">
                                  <p:stCondLst>
                                    <p:cond delay="0"/>
                                  </p:stCondLst>
                                  <p:iterate type="wd">
                                    <p:tmPct val="10000"/>
                                  </p:iterate>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3000"/>
                                        <p:tgtEl>
                                          <p:spTgt spid="5">
                                            <p:txEl>
                                              <p:pRg st="0" end="0"/>
                                            </p:txEl>
                                          </p:spTgt>
                                        </p:tgtEl>
                                      </p:cBhvr>
                                    </p:animEffect>
                                  </p:childTnLst>
                                </p:cTn>
                              </p:par>
                            </p:childTnLst>
                          </p:cTn>
                        </p:par>
                        <p:par>
                          <p:cTn id="12" fill="hold">
                            <p:stCondLst>
                              <p:cond delay="43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sky"/>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7040" y="-165577"/>
            <a:ext cx="9361040" cy="702357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lated image">
            <a:hlinkClick r:id="rId3"/>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667" b="97500" l="1375" r="96250">
                        <a14:foregroundMark x1="64750" y1="14250" x2="64375" y2="81583"/>
                        <a14:foregroundMark x1="75500" y1="12250" x2="75500" y2="84083"/>
                        <a14:backgroundMark x1="26875" y1="71750" x2="27250" y2="77667"/>
                        <a14:backgroundMark x1="33750" y1="71083" x2="33250" y2="78583"/>
                        <a14:backgroundMark x1="42500" y1="69667" x2="42813" y2="80917"/>
                        <a14:backgroundMark x1="50500" y1="71500" x2="49813" y2="81083"/>
                        <a14:backgroundMark x1="71750" y1="74250" x2="71563" y2="80417"/>
                        <a14:backgroundMark x1="60125" y1="73583" x2="58562" y2="85000"/>
                      </a14:backgroundRemoval>
                    </a14:imgEffect>
                    <a14:imgEffect>
                      <a14:sharpenSoften amount="15000"/>
                    </a14:imgEffect>
                  </a14:imgLayer>
                </a14:imgProps>
              </a:ext>
              <a:ext uri="{28A0092B-C50C-407E-A947-70E740481C1C}">
                <a14:useLocalDpi xmlns:a14="http://schemas.microsoft.com/office/drawing/2010/main" val="0"/>
              </a:ext>
            </a:extLst>
          </a:blip>
          <a:srcRect l="24172" t="20239" r="19496" b="23209"/>
          <a:stretch/>
        </p:blipFill>
        <p:spPr bwMode="auto">
          <a:xfrm>
            <a:off x="-230807" y="-161013"/>
            <a:ext cx="9361040" cy="7050961"/>
          </a:xfrm>
          <a:prstGeom prst="rect">
            <a:avLst/>
          </a:prstGeom>
          <a:noFill/>
          <a:effectLst>
            <a:outerShdw dist="50800" sx="1000" sy="1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5" name="Title 1"/>
          <p:cNvSpPr txBox="1">
            <a:spLocks/>
          </p:cNvSpPr>
          <p:nvPr/>
        </p:nvSpPr>
        <p:spPr>
          <a:xfrm>
            <a:off x="179512" y="548680"/>
            <a:ext cx="8640960" cy="2007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600" b="1" dirty="0">
                <a:effectLst>
                  <a:outerShdw blurRad="38100" dist="38100" dir="2700000" algn="tl">
                    <a:srgbClr val="000000">
                      <a:alpha val="43137"/>
                    </a:srgbClr>
                  </a:outerShdw>
                </a:effectLst>
                <a:latin typeface="Castellar" panose="020A0402060406010301" pitchFamily="18" charset="0"/>
              </a:rPr>
              <a:t>1</a:t>
            </a:r>
            <a:r>
              <a:rPr lang="en-GB" sz="3600" b="1" dirty="0" smtClean="0">
                <a:effectLst>
                  <a:outerShdw blurRad="38100" dist="38100" dir="2700000" algn="tl">
                    <a:srgbClr val="000000">
                      <a:alpha val="43137"/>
                    </a:srgbClr>
                  </a:outerShdw>
                </a:effectLst>
                <a:latin typeface="Castellar" panose="020A0402060406010301" pitchFamily="18" charset="0"/>
              </a:rPr>
              <a:t>. What are the three types</a:t>
            </a:r>
          </a:p>
          <a:p>
            <a:pPr algn="l"/>
            <a:r>
              <a:rPr lang="en-GB" sz="3600" b="1" dirty="0" smtClean="0">
                <a:effectLst>
                  <a:outerShdw blurRad="38100" dist="38100" dir="2700000" algn="tl">
                    <a:srgbClr val="000000">
                      <a:alpha val="43137"/>
                    </a:srgbClr>
                  </a:outerShdw>
                </a:effectLst>
                <a:latin typeface="Castellar" panose="020A0402060406010301" pitchFamily="18" charset="0"/>
              </a:rPr>
              <a:t>of column used in </a:t>
            </a:r>
          </a:p>
          <a:p>
            <a:pPr algn="l"/>
            <a:r>
              <a:rPr lang="en-GB" sz="3600" b="1" dirty="0" smtClean="0">
                <a:effectLst>
                  <a:outerShdw blurRad="38100" dist="38100" dir="2700000" algn="tl">
                    <a:srgbClr val="000000">
                      <a:alpha val="43137"/>
                    </a:srgbClr>
                  </a:outerShdw>
                </a:effectLst>
                <a:latin typeface="Castellar" panose="020A0402060406010301" pitchFamily="18" charset="0"/>
              </a:rPr>
              <a:t>Greek </a:t>
            </a:r>
          </a:p>
          <a:p>
            <a:pPr algn="l"/>
            <a:r>
              <a:rPr lang="en-GB" sz="3600" b="1" dirty="0" smtClean="0">
                <a:effectLst>
                  <a:outerShdw blurRad="38100" dist="38100" dir="2700000" algn="tl">
                    <a:srgbClr val="000000">
                      <a:alpha val="43137"/>
                    </a:srgbClr>
                  </a:outerShdw>
                </a:effectLst>
                <a:latin typeface="Castellar" panose="020A0402060406010301" pitchFamily="18" charset="0"/>
              </a:rPr>
              <a:t>temples?</a:t>
            </a:r>
          </a:p>
          <a:p>
            <a:pPr algn="l"/>
            <a:r>
              <a:rPr lang="en-GB" sz="2000" b="1" dirty="0" smtClean="0">
                <a:effectLst>
                  <a:outerShdw blurRad="38100" dist="38100" dir="2700000" algn="tl">
                    <a:srgbClr val="000000">
                      <a:alpha val="43137"/>
                    </a:srgbClr>
                  </a:outerShdw>
                </a:effectLst>
                <a:latin typeface="Castellar" panose="020A0402060406010301" pitchFamily="18" charset="0"/>
              </a:rPr>
              <a:t>(three </a:t>
            </a:r>
          </a:p>
          <a:p>
            <a:pPr algn="l"/>
            <a:r>
              <a:rPr lang="en-GB" sz="2000" b="1" dirty="0" smtClean="0">
                <a:effectLst>
                  <a:outerShdw blurRad="38100" dist="38100" dir="2700000" algn="tl">
                    <a:srgbClr val="000000">
                      <a:alpha val="43137"/>
                    </a:srgbClr>
                  </a:outerShdw>
                </a:effectLst>
                <a:latin typeface="Castellar" panose="020A0402060406010301" pitchFamily="18" charset="0"/>
              </a:rPr>
              <a:t>answers)</a:t>
            </a:r>
            <a:endParaRPr lang="en-GB" sz="2000" b="1" dirty="0">
              <a:effectLst>
                <a:outerShdw blurRad="38100" dist="38100" dir="2700000" algn="tl">
                  <a:srgbClr val="000000">
                    <a:alpha val="43137"/>
                  </a:srgbClr>
                </a:outerShdw>
              </a:effectLst>
              <a:latin typeface="Castellar" panose="020A0402060406010301" pitchFamily="18" charset="0"/>
            </a:endParaRPr>
          </a:p>
        </p:txBody>
      </p:sp>
      <p:sp>
        <p:nvSpPr>
          <p:cNvPr id="7" name="Title 1"/>
          <p:cNvSpPr txBox="1">
            <a:spLocks/>
          </p:cNvSpPr>
          <p:nvPr/>
        </p:nvSpPr>
        <p:spPr>
          <a:xfrm rot="16200000">
            <a:off x="-1292089" y="4333663"/>
            <a:ext cx="4320481" cy="7829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4800" b="1" dirty="0" smtClean="0">
                <a:latin typeface="Times New Roman"/>
                <a:cs typeface="Times New Roman"/>
              </a:rPr>
              <a:t>α</a:t>
            </a:r>
            <a:r>
              <a:rPr lang="en-GB" sz="4800" b="1" dirty="0">
                <a:latin typeface="Castellar" panose="020A0402060406010301" pitchFamily="18" charset="0"/>
              </a:rPr>
              <a:t>. </a:t>
            </a:r>
            <a:r>
              <a:rPr lang="en-GB" sz="4800" b="1" dirty="0" smtClean="0">
                <a:effectLst>
                  <a:outerShdw blurRad="38100" dist="38100" dir="2700000" algn="tl">
                    <a:srgbClr val="000000">
                      <a:alpha val="43137"/>
                    </a:srgbClr>
                  </a:outerShdw>
                </a:effectLst>
                <a:latin typeface="Castellar" panose="020A0402060406010301" pitchFamily="18" charset="0"/>
              </a:rPr>
              <a:t>Ionic</a:t>
            </a:r>
            <a:endParaRPr lang="en-GB" sz="4800" b="1" dirty="0">
              <a:effectLst>
                <a:outerShdw blurRad="38100" dist="38100" dir="2700000" algn="tl">
                  <a:srgbClr val="000000">
                    <a:alpha val="43137"/>
                  </a:srgbClr>
                </a:outerShdw>
              </a:effectLst>
              <a:latin typeface="Castellar" panose="020A0402060406010301" pitchFamily="18" charset="0"/>
            </a:endParaRPr>
          </a:p>
        </p:txBody>
      </p:sp>
      <p:sp>
        <p:nvSpPr>
          <p:cNvPr id="8" name="Title 1"/>
          <p:cNvSpPr txBox="1">
            <a:spLocks/>
          </p:cNvSpPr>
          <p:nvPr/>
        </p:nvSpPr>
        <p:spPr>
          <a:xfrm rot="16200000">
            <a:off x="-77079" y="5629807"/>
            <a:ext cx="4320481" cy="7829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l-GR" sz="4800" b="1" dirty="0">
                <a:latin typeface="Times New Roman"/>
                <a:cs typeface="Times New Roman"/>
              </a:rPr>
              <a:t>β</a:t>
            </a:r>
            <a:r>
              <a:rPr lang="en-GB" sz="4800" b="1" dirty="0" smtClean="0">
                <a:latin typeface="Castellar" panose="020A0402060406010301" pitchFamily="18" charset="0"/>
              </a:rPr>
              <a:t>. </a:t>
            </a:r>
            <a:r>
              <a:rPr lang="en-GB" sz="4800" b="1" dirty="0" smtClean="0">
                <a:effectLst>
                  <a:outerShdw blurRad="38100" dist="38100" dir="2700000" algn="tl">
                    <a:srgbClr val="000000">
                      <a:alpha val="43137"/>
                    </a:srgbClr>
                  </a:outerShdw>
                </a:effectLst>
                <a:latin typeface="Castellar" panose="020A0402060406010301" pitchFamily="18" charset="0"/>
              </a:rPr>
              <a:t>Attic</a:t>
            </a:r>
            <a:endParaRPr lang="en-GB" sz="4800" b="1" dirty="0">
              <a:effectLst>
                <a:outerShdw blurRad="38100" dist="38100" dir="2700000" algn="tl">
                  <a:srgbClr val="000000">
                    <a:alpha val="43137"/>
                  </a:srgbClr>
                </a:outerShdw>
              </a:effectLst>
              <a:latin typeface="Castellar" panose="020A0402060406010301" pitchFamily="18" charset="0"/>
            </a:endParaRPr>
          </a:p>
        </p:txBody>
      </p:sp>
      <p:sp>
        <p:nvSpPr>
          <p:cNvPr id="9" name="Title 1"/>
          <p:cNvSpPr txBox="1">
            <a:spLocks/>
          </p:cNvSpPr>
          <p:nvPr/>
        </p:nvSpPr>
        <p:spPr>
          <a:xfrm rot="16200000">
            <a:off x="688131" y="3865612"/>
            <a:ext cx="5544616" cy="7829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4800" b="1" dirty="0">
                <a:latin typeface="Times New Roman"/>
                <a:cs typeface="Times New Roman"/>
              </a:rPr>
              <a:t>c</a:t>
            </a:r>
            <a:r>
              <a:rPr lang="en-GB" sz="4800" b="1" dirty="0" smtClean="0">
                <a:latin typeface="Castellar" panose="020A0402060406010301" pitchFamily="18" charset="0"/>
              </a:rPr>
              <a:t>. </a:t>
            </a:r>
            <a:r>
              <a:rPr lang="en-GB" sz="4800" b="1" dirty="0" smtClean="0">
                <a:effectLst>
                  <a:outerShdw blurRad="38100" dist="38100" dir="2700000" algn="tl">
                    <a:srgbClr val="000000">
                      <a:alpha val="43137"/>
                    </a:srgbClr>
                  </a:outerShdw>
                </a:effectLst>
                <a:latin typeface="Castellar" panose="020A0402060406010301" pitchFamily="18" charset="0"/>
              </a:rPr>
              <a:t>Corinthian</a:t>
            </a:r>
            <a:endParaRPr lang="en-GB" sz="4800" b="1" dirty="0">
              <a:effectLst>
                <a:outerShdw blurRad="38100" dist="38100" dir="2700000" algn="tl">
                  <a:srgbClr val="000000">
                    <a:alpha val="43137"/>
                  </a:srgbClr>
                </a:outerShdw>
              </a:effectLst>
              <a:latin typeface="Castellar" panose="020A0402060406010301" pitchFamily="18" charset="0"/>
            </a:endParaRPr>
          </a:p>
        </p:txBody>
      </p:sp>
      <p:sp>
        <p:nvSpPr>
          <p:cNvPr id="10" name="Title 1"/>
          <p:cNvSpPr txBox="1">
            <a:spLocks/>
          </p:cNvSpPr>
          <p:nvPr/>
        </p:nvSpPr>
        <p:spPr>
          <a:xfrm rot="16200000">
            <a:off x="1975148" y="5305773"/>
            <a:ext cx="5544616" cy="7829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4800" b="1" dirty="0" smtClean="0">
                <a:latin typeface="Times New Roman"/>
                <a:cs typeface="Times New Roman"/>
              </a:rPr>
              <a:t>δ</a:t>
            </a:r>
            <a:r>
              <a:rPr lang="en-GB" sz="4800" b="1" dirty="0" smtClean="0">
                <a:latin typeface="Castellar" panose="020A0402060406010301" pitchFamily="18" charset="0"/>
              </a:rPr>
              <a:t>. </a:t>
            </a:r>
            <a:r>
              <a:rPr lang="en-GB" sz="4800" b="1" dirty="0" smtClean="0">
                <a:effectLst>
                  <a:outerShdw blurRad="38100" dist="38100" dir="2700000" algn="tl">
                    <a:srgbClr val="000000">
                      <a:alpha val="43137"/>
                    </a:srgbClr>
                  </a:outerShdw>
                </a:effectLst>
                <a:latin typeface="Castellar" panose="020A0402060406010301" pitchFamily="18" charset="0"/>
              </a:rPr>
              <a:t>Minoan</a:t>
            </a:r>
            <a:endParaRPr lang="en-GB" sz="4800" b="1" dirty="0">
              <a:effectLst>
                <a:outerShdw blurRad="38100" dist="38100" dir="2700000" algn="tl">
                  <a:srgbClr val="000000">
                    <a:alpha val="43137"/>
                  </a:srgbClr>
                </a:outerShdw>
              </a:effectLst>
              <a:latin typeface="Castellar" panose="020A0402060406010301" pitchFamily="18" charset="0"/>
            </a:endParaRPr>
          </a:p>
        </p:txBody>
      </p:sp>
      <p:sp>
        <p:nvSpPr>
          <p:cNvPr id="11" name="Title 1"/>
          <p:cNvSpPr txBox="1">
            <a:spLocks/>
          </p:cNvSpPr>
          <p:nvPr/>
        </p:nvSpPr>
        <p:spPr>
          <a:xfrm rot="16200000">
            <a:off x="3703341" y="3937620"/>
            <a:ext cx="5544616" cy="7829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6000" b="1" dirty="0">
                <a:latin typeface="Times New Roman"/>
                <a:cs typeface="Times New Roman"/>
              </a:rPr>
              <a:t>ε</a:t>
            </a:r>
            <a:r>
              <a:rPr lang="en-GB" sz="4800" b="1" dirty="0" smtClean="0">
                <a:latin typeface="Castellar" panose="020A0402060406010301" pitchFamily="18" charset="0"/>
              </a:rPr>
              <a:t>. </a:t>
            </a:r>
            <a:r>
              <a:rPr lang="en-GB" sz="4800" b="1" dirty="0" smtClean="0">
                <a:effectLst>
                  <a:outerShdw blurRad="38100" dist="38100" dir="2700000" algn="tl">
                    <a:srgbClr val="000000">
                      <a:alpha val="43137"/>
                    </a:srgbClr>
                  </a:outerShdw>
                </a:effectLst>
                <a:latin typeface="Castellar" panose="020A0402060406010301" pitchFamily="18" charset="0"/>
              </a:rPr>
              <a:t>Mycenaean</a:t>
            </a:r>
            <a:endParaRPr lang="en-GB" sz="4800" b="1" dirty="0">
              <a:effectLst>
                <a:outerShdw blurRad="38100" dist="38100" dir="2700000" algn="tl">
                  <a:srgbClr val="000000">
                    <a:alpha val="43137"/>
                  </a:srgbClr>
                </a:outerShdw>
              </a:effectLst>
              <a:latin typeface="Castellar" panose="020A0402060406010301" pitchFamily="18" charset="0"/>
            </a:endParaRPr>
          </a:p>
        </p:txBody>
      </p:sp>
      <p:sp>
        <p:nvSpPr>
          <p:cNvPr id="12" name="Title 1"/>
          <p:cNvSpPr txBox="1">
            <a:spLocks/>
          </p:cNvSpPr>
          <p:nvPr/>
        </p:nvSpPr>
        <p:spPr>
          <a:xfrm rot="16200000">
            <a:off x="5656684" y="3726160"/>
            <a:ext cx="5544616" cy="7829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4800" b="1" dirty="0" smtClean="0">
                <a:latin typeface="Times New Roman"/>
                <a:cs typeface="Times New Roman"/>
              </a:rPr>
              <a:t>f</a:t>
            </a:r>
            <a:r>
              <a:rPr lang="en-GB" sz="4800" b="1" dirty="0" smtClean="0">
                <a:latin typeface="Castellar" panose="020A0402060406010301" pitchFamily="18" charset="0"/>
              </a:rPr>
              <a:t>. </a:t>
            </a:r>
            <a:r>
              <a:rPr lang="en-GB" sz="4800" b="1" dirty="0" smtClean="0">
                <a:effectLst>
                  <a:outerShdw blurRad="38100" dist="38100" dir="2700000" algn="tl">
                    <a:srgbClr val="000000">
                      <a:alpha val="43137"/>
                    </a:srgbClr>
                  </a:outerShdw>
                </a:effectLst>
                <a:latin typeface="Castellar" panose="020A0402060406010301" pitchFamily="18" charset="0"/>
              </a:rPr>
              <a:t>Doric</a:t>
            </a:r>
            <a:endParaRPr lang="en-GB" sz="4800" b="1" dirty="0">
              <a:effectLst>
                <a:outerShdw blurRad="38100" dist="38100" dir="2700000" algn="tl">
                  <a:srgbClr val="000000">
                    <a:alpha val="43137"/>
                  </a:srgbClr>
                </a:outerShdw>
              </a:effectLst>
              <a:latin typeface="Castellar" panose="020A0402060406010301" pitchFamily="18" charset="0"/>
            </a:endParaRPr>
          </a:p>
        </p:txBody>
      </p:sp>
    </p:spTree>
    <p:extLst>
      <p:ext uri="{BB962C8B-B14F-4D97-AF65-F5344CB8AC3E}">
        <p14:creationId xmlns:p14="http://schemas.microsoft.com/office/powerpoint/2010/main" val="14327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7" grpId="0"/>
      <p:bldP spid="8" grpId="0"/>
      <p:bldP spid="9" grpId="0"/>
      <p:bldP spid="10" grpId="0"/>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p:cNvGrpSpPr/>
          <p:nvPr/>
        </p:nvGrpSpPr>
        <p:grpSpPr>
          <a:xfrm>
            <a:off x="0" y="1"/>
            <a:ext cx="2555776" cy="6824946"/>
            <a:chOff x="0" y="1"/>
            <a:chExt cx="2555776" cy="6824946"/>
          </a:xfrm>
        </p:grpSpPr>
        <p:pic>
          <p:nvPicPr>
            <p:cNvPr id="1040" name="Picture 16" descr="Related image"/>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2555776" cy="682494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Related image"/>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rightnessContrast bright="40000" contrast="30000"/>
                      </a14:imgEffect>
                    </a14:imgLayer>
                  </a14:imgProps>
                </a:ext>
                <a:ext uri="{28A0092B-C50C-407E-A947-70E740481C1C}">
                  <a14:useLocalDpi xmlns:a14="http://schemas.microsoft.com/office/drawing/2010/main"/>
                </a:ext>
              </a:extLst>
            </a:blip>
            <a:srcRect/>
            <a:stretch/>
          </p:blipFill>
          <p:spPr bwMode="auto">
            <a:xfrm>
              <a:off x="0" y="1924335"/>
              <a:ext cx="2555776" cy="4885028"/>
            </a:xfrm>
            <a:prstGeom prst="rect">
              <a:avLst/>
            </a:prstGeom>
            <a:noFill/>
            <a:effectLst>
              <a:softEdge rad="508000"/>
            </a:effectLst>
            <a:extLst>
              <a:ext uri="{909E8E84-426E-40DD-AFC4-6F175D3DCCD1}">
                <a14:hiddenFill xmlns:a14="http://schemas.microsoft.com/office/drawing/2010/main">
                  <a:solidFill>
                    <a:srgbClr val="FFFFFF"/>
                  </a:solidFill>
                </a14:hiddenFill>
              </a:ext>
            </a:extLst>
          </p:spPr>
        </p:pic>
        <p:sp>
          <p:nvSpPr>
            <p:cNvPr id="17" name="Title 1"/>
            <p:cNvSpPr txBox="1">
              <a:spLocks/>
            </p:cNvSpPr>
            <p:nvPr/>
          </p:nvSpPr>
          <p:spPr>
            <a:xfrm rot="16200000">
              <a:off x="-837994" y="3973625"/>
              <a:ext cx="4320481" cy="7829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8000" b="1" dirty="0" smtClean="0">
                  <a:effectLst>
                    <a:outerShdw blurRad="38100" dist="38100" dir="2700000" algn="tl">
                      <a:srgbClr val="000000">
                        <a:alpha val="43137"/>
                      </a:srgbClr>
                    </a:outerShdw>
                  </a:effectLst>
                  <a:latin typeface="Castellar" panose="020A0402060406010301" pitchFamily="18" charset="0"/>
                </a:rPr>
                <a:t>Doric</a:t>
              </a:r>
              <a:endParaRPr lang="en-GB" sz="8000" b="1" dirty="0">
                <a:effectLst>
                  <a:outerShdw blurRad="38100" dist="38100" dir="2700000" algn="tl">
                    <a:srgbClr val="000000">
                      <a:alpha val="43137"/>
                    </a:srgbClr>
                  </a:outerShdw>
                </a:effectLst>
                <a:latin typeface="Castellar" panose="020A0402060406010301" pitchFamily="18" charset="0"/>
              </a:endParaRPr>
            </a:p>
          </p:txBody>
        </p:sp>
      </p:grpSp>
      <p:grpSp>
        <p:nvGrpSpPr>
          <p:cNvPr id="12" name="Group 11"/>
          <p:cNvGrpSpPr/>
          <p:nvPr/>
        </p:nvGrpSpPr>
        <p:grpSpPr>
          <a:xfrm>
            <a:off x="3059832" y="2832"/>
            <a:ext cx="2952328" cy="6796949"/>
            <a:chOff x="3059832" y="2832"/>
            <a:chExt cx="2952328" cy="6796949"/>
          </a:xfrm>
        </p:grpSpPr>
        <p:pic>
          <p:nvPicPr>
            <p:cNvPr id="1034" name="Picture 10" descr="Related image"/>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3059832" y="2832"/>
              <a:ext cx="2952328" cy="678032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Related image"/>
            <p:cNvPicPr>
              <a:picLocks noChangeAspect="1" noChangeArrowheads="1"/>
            </p:cNvPicPr>
            <p:nvPr/>
          </p:nvPicPr>
          <p:blipFill rotWithShape="1">
            <a:blip r:embed="rId6" cstate="email">
              <a:extLst>
                <a:ext uri="{BEBA8EAE-BF5A-486C-A8C5-ECC9F3942E4B}">
                  <a14:imgProps xmlns:a14="http://schemas.microsoft.com/office/drawing/2010/main">
                    <a14:imgLayer r:embed="rId7">
                      <a14:imgEffect>
                        <a14:colorTemperature colorTemp="500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bwMode="auto">
            <a:xfrm>
              <a:off x="3059832" y="1924335"/>
              <a:ext cx="2952328" cy="487544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
          <p:nvSpPr>
            <p:cNvPr id="18" name="Title 1"/>
            <p:cNvSpPr txBox="1">
              <a:spLocks/>
            </p:cNvSpPr>
            <p:nvPr/>
          </p:nvSpPr>
          <p:spPr>
            <a:xfrm rot="16200000">
              <a:off x="2443200" y="3541577"/>
              <a:ext cx="4320481" cy="7829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8000" b="1" dirty="0" smtClean="0">
                  <a:effectLst>
                    <a:outerShdw blurRad="38100" dist="38100" dir="2700000" algn="tl">
                      <a:srgbClr val="000000">
                        <a:alpha val="43137"/>
                      </a:srgbClr>
                    </a:outerShdw>
                  </a:effectLst>
                  <a:latin typeface="Castellar" panose="020A0402060406010301" pitchFamily="18" charset="0"/>
                </a:rPr>
                <a:t>Ionic</a:t>
              </a:r>
              <a:endParaRPr lang="en-GB" sz="8000" b="1" dirty="0">
                <a:effectLst>
                  <a:outerShdw blurRad="38100" dist="38100" dir="2700000" algn="tl">
                    <a:srgbClr val="000000">
                      <a:alpha val="43137"/>
                    </a:srgbClr>
                  </a:outerShdw>
                </a:effectLst>
                <a:latin typeface="Castellar" panose="020A0402060406010301" pitchFamily="18" charset="0"/>
              </a:endParaRPr>
            </a:p>
          </p:txBody>
        </p:sp>
      </p:grpSp>
      <p:grpSp>
        <p:nvGrpSpPr>
          <p:cNvPr id="11" name="Group 10"/>
          <p:cNvGrpSpPr/>
          <p:nvPr/>
        </p:nvGrpSpPr>
        <p:grpSpPr>
          <a:xfrm>
            <a:off x="6732240" y="34083"/>
            <a:ext cx="2377496" cy="6775280"/>
            <a:chOff x="6732240" y="34083"/>
            <a:chExt cx="2377496" cy="6775280"/>
          </a:xfrm>
        </p:grpSpPr>
        <p:pic>
          <p:nvPicPr>
            <p:cNvPr id="1036" name="Picture 12" descr="Related image"/>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732240" y="34083"/>
              <a:ext cx="2377496" cy="67510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Related image"/>
            <p:cNvPicPr>
              <a:picLocks noChangeAspect="1" noChangeArrowheads="1"/>
            </p:cNvPicPr>
            <p:nvPr/>
          </p:nvPicPr>
          <p:blipFill rotWithShape="1">
            <a:blip r:embed="rId9" cstate="email">
              <a:extLst>
                <a:ext uri="{BEBA8EAE-BF5A-486C-A8C5-ECC9F3942E4B}">
                  <a14:imgProps xmlns:a14="http://schemas.microsoft.com/office/drawing/2010/main">
                    <a14:imgLayer r:embed="rId10">
                      <a14:imgEffect>
                        <a14:brightnessContrast bright="50000" contrast="25000"/>
                      </a14:imgEffect>
                    </a14:imgLayer>
                  </a14:imgProps>
                </a:ext>
                <a:ext uri="{28A0092B-C50C-407E-A947-70E740481C1C}">
                  <a14:useLocalDpi xmlns:a14="http://schemas.microsoft.com/office/drawing/2010/main"/>
                </a:ext>
              </a:extLst>
            </a:blip>
            <a:srcRect b="-673"/>
            <a:stretch/>
          </p:blipFill>
          <p:spPr bwMode="auto">
            <a:xfrm>
              <a:off x="6732240" y="692692"/>
              <a:ext cx="2377496" cy="611667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9" name="Title 1"/>
            <p:cNvSpPr txBox="1">
              <a:spLocks/>
            </p:cNvSpPr>
            <p:nvPr/>
          </p:nvSpPr>
          <p:spPr>
            <a:xfrm rot="16200000">
              <a:off x="5296642" y="3001514"/>
              <a:ext cx="5400603" cy="7829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4800" b="1" dirty="0" smtClean="0">
                  <a:effectLst>
                    <a:outerShdw blurRad="38100" dist="38100" dir="2700000" algn="tl">
                      <a:srgbClr val="000000">
                        <a:alpha val="43137"/>
                      </a:srgbClr>
                    </a:outerShdw>
                  </a:effectLst>
                  <a:latin typeface="Castellar" panose="020A0402060406010301" pitchFamily="18" charset="0"/>
                </a:rPr>
                <a:t>Corinthian</a:t>
              </a:r>
              <a:endParaRPr lang="en-GB" sz="4800" b="1" dirty="0">
                <a:effectLst>
                  <a:outerShdw blurRad="38100" dist="38100" dir="2700000" algn="tl">
                    <a:srgbClr val="000000">
                      <a:alpha val="43137"/>
                    </a:srgbClr>
                  </a:outerShdw>
                </a:effectLst>
                <a:latin typeface="Castellar" panose="020A0402060406010301" pitchFamily="18" charset="0"/>
              </a:endParaRPr>
            </a:p>
          </p:txBody>
        </p:sp>
      </p:grpSp>
      <p:sp>
        <p:nvSpPr>
          <p:cNvPr id="24" name="Title 1"/>
          <p:cNvSpPr txBox="1">
            <a:spLocks/>
          </p:cNvSpPr>
          <p:nvPr/>
        </p:nvSpPr>
        <p:spPr>
          <a:xfrm>
            <a:off x="107504" y="5886400"/>
            <a:ext cx="561293"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6600" b="1" dirty="0">
                <a:solidFill>
                  <a:schemeClr val="bg1"/>
                </a:solidFill>
                <a:effectLst>
                  <a:outerShdw blurRad="38100" dist="38100" dir="2700000" algn="tl">
                    <a:srgbClr val="000000"/>
                  </a:outerShdw>
                </a:effectLst>
                <a:latin typeface="Castellar" panose="020A0402060406010301" pitchFamily="18" charset="0"/>
              </a:rPr>
              <a:t>I</a:t>
            </a:r>
          </a:p>
        </p:txBody>
      </p:sp>
      <p:sp>
        <p:nvSpPr>
          <p:cNvPr id="25" name="Title 1"/>
          <p:cNvSpPr txBox="1">
            <a:spLocks/>
          </p:cNvSpPr>
          <p:nvPr/>
        </p:nvSpPr>
        <p:spPr>
          <a:xfrm>
            <a:off x="2642555" y="5886400"/>
            <a:ext cx="106534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6600" b="1" dirty="0" smtClean="0">
                <a:solidFill>
                  <a:schemeClr val="bg1"/>
                </a:solidFill>
                <a:effectLst>
                  <a:outerShdw blurRad="38100" dist="38100" dir="2700000" algn="tl">
                    <a:srgbClr val="000000"/>
                  </a:outerShdw>
                </a:effectLst>
                <a:latin typeface="Castellar" panose="020A0402060406010301" pitchFamily="18" charset="0"/>
              </a:rPr>
              <a:t>II</a:t>
            </a:r>
            <a:endParaRPr lang="en-GB" sz="6600" b="1" dirty="0">
              <a:solidFill>
                <a:schemeClr val="bg1"/>
              </a:solidFill>
              <a:effectLst>
                <a:outerShdw blurRad="38100" dist="38100" dir="2700000" algn="tl">
                  <a:srgbClr val="000000"/>
                </a:outerShdw>
              </a:effectLst>
              <a:latin typeface="Castellar" panose="020A0402060406010301" pitchFamily="18" charset="0"/>
            </a:endParaRPr>
          </a:p>
        </p:txBody>
      </p:sp>
      <p:sp>
        <p:nvSpPr>
          <p:cNvPr id="26" name="Title 1"/>
          <p:cNvSpPr txBox="1">
            <a:spLocks/>
          </p:cNvSpPr>
          <p:nvPr/>
        </p:nvSpPr>
        <p:spPr>
          <a:xfrm>
            <a:off x="5810907" y="5886400"/>
            <a:ext cx="1281373"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6600" b="1" dirty="0" smtClean="0">
                <a:solidFill>
                  <a:schemeClr val="bg1"/>
                </a:solidFill>
                <a:effectLst>
                  <a:outerShdw blurRad="38100" dist="38100" dir="2700000" algn="tl">
                    <a:srgbClr val="000000"/>
                  </a:outerShdw>
                </a:effectLst>
                <a:latin typeface="Castellar" panose="020A0402060406010301" pitchFamily="18" charset="0"/>
              </a:rPr>
              <a:t>III</a:t>
            </a:r>
            <a:endParaRPr lang="en-GB" sz="6600" b="1" dirty="0">
              <a:solidFill>
                <a:schemeClr val="bg1"/>
              </a:solidFill>
              <a:effectLst>
                <a:outerShdw blurRad="38100" dist="38100" dir="2700000" algn="tl">
                  <a:srgbClr val="000000"/>
                </a:outerShdw>
              </a:effectLst>
              <a:latin typeface="Castellar" panose="020A0402060406010301" pitchFamily="18" charset="0"/>
            </a:endParaRPr>
          </a:p>
        </p:txBody>
      </p:sp>
    </p:spTree>
    <p:extLst>
      <p:ext uri="{BB962C8B-B14F-4D97-AF65-F5344CB8AC3E}">
        <p14:creationId xmlns:p14="http://schemas.microsoft.com/office/powerpoint/2010/main" val="2655790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wd">
                                    <p:tmPct val="10000"/>
                                  </p:iterate>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1000"/>
                                        <p:tgtEl>
                                          <p:spTgt spid="24">
                                            <p:txEl>
                                              <p:pRg st="0" end="0"/>
                                            </p:txEl>
                                          </p:spTgt>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1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iterate type="wd">
                                    <p:tmPct val="10000"/>
                                  </p:iterate>
                                  <p:childTnLst>
                                    <p:set>
                                      <p:cBhvr>
                                        <p:cTn id="15" dur="1" fill="hold">
                                          <p:stCondLst>
                                            <p:cond delay="0"/>
                                          </p:stCondLst>
                                        </p:cTn>
                                        <p:tgtEl>
                                          <p:spTgt spid="25">
                                            <p:txEl>
                                              <p:pRg st="0" end="0"/>
                                            </p:txEl>
                                          </p:spTgt>
                                        </p:tgtEl>
                                        <p:attrNameLst>
                                          <p:attrName>style.visibility</p:attrName>
                                        </p:attrNameLst>
                                      </p:cBhvr>
                                      <p:to>
                                        <p:strVal val="visible"/>
                                      </p:to>
                                    </p:set>
                                    <p:animEffect transition="in" filter="fade">
                                      <p:cBhvr>
                                        <p:cTn id="16" dur="1000"/>
                                        <p:tgtEl>
                                          <p:spTgt spid="25">
                                            <p:txEl>
                                              <p:pRg st="0" end="0"/>
                                            </p:txEl>
                                          </p:spTgt>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1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iterate type="wd">
                                    <p:tmPct val="10000"/>
                                  </p:iterate>
                                  <p:childTnLst>
                                    <p:set>
                                      <p:cBhvr>
                                        <p:cTn id="24" dur="1" fill="hold">
                                          <p:stCondLst>
                                            <p:cond delay="0"/>
                                          </p:stCondLst>
                                        </p:cTn>
                                        <p:tgtEl>
                                          <p:spTgt spid="26">
                                            <p:txEl>
                                              <p:pRg st="0" end="0"/>
                                            </p:txEl>
                                          </p:spTgt>
                                        </p:tgtEl>
                                        <p:attrNameLst>
                                          <p:attrName>style.visibility</p:attrName>
                                        </p:attrNameLst>
                                      </p:cBhvr>
                                      <p:to>
                                        <p:strVal val="visible"/>
                                      </p:to>
                                    </p:set>
                                    <p:animEffect transition="in" filter="fade">
                                      <p:cBhvr>
                                        <p:cTn id="25" dur="1000"/>
                                        <p:tgtEl>
                                          <p:spTgt spid="26">
                                            <p:txEl>
                                              <p:pRg st="0" end="0"/>
                                            </p:txEl>
                                          </p:spTgt>
                                        </p:tgtEl>
                                      </p:cBhvr>
                                    </p:animEffect>
                                  </p:childTnLst>
                                </p:cTn>
                              </p:par>
                            </p:childTnLst>
                          </p:cTn>
                        </p:par>
                        <p:par>
                          <p:cTn id="26" fill="hold">
                            <p:stCondLst>
                              <p:cond delay="1000"/>
                            </p:stCondLst>
                            <p:childTnLst>
                              <p:par>
                                <p:cTn id="27" presetID="22" presetClass="entr" presetSubtype="4"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Related im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Related image"/>
          <p:cNvPicPr>
            <a:picLocks noChangeAspect="1" noChangeArrowheads="1"/>
          </p:cNvPicPr>
          <p:nvPr/>
        </p:nvPicPr>
        <p:blipFill>
          <a:blip r:embed="rId3" cstate="email">
            <a:duotone>
              <a:prstClr val="black"/>
              <a:schemeClr val="accent3">
                <a:tint val="45000"/>
                <a:satMod val="400000"/>
              </a:schemeClr>
            </a:duotone>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2555776" y="1628800"/>
            <a:ext cx="1811810" cy="2334447"/>
          </a:xfrm>
          <a:prstGeom prst="rect">
            <a:avLst/>
          </a:prstGeom>
          <a:noFill/>
          <a:effectLst>
            <a:outerShdw blurRad="50800" dist="50800" dir="5400000" algn="ctr" rotWithShape="0">
              <a:srgbClr val="000000">
                <a:alpha val="0"/>
              </a:srgbClr>
            </a:outerShdw>
          </a:effectLst>
          <a:extLst>
            <a:ext uri="{909E8E84-426E-40DD-AFC4-6F175D3DCCD1}">
              <a14:hiddenFill xmlns:a14="http://schemas.microsoft.com/office/drawing/2010/main">
                <a:solidFill>
                  <a:srgbClr val="FFFFFF"/>
                </a:solidFill>
              </a14:hiddenFill>
            </a:ext>
          </a:extLst>
        </p:spPr>
      </p:pic>
      <p:sp>
        <p:nvSpPr>
          <p:cNvPr id="25" name="Title 1"/>
          <p:cNvSpPr txBox="1">
            <a:spLocks/>
          </p:cNvSpPr>
          <p:nvPr/>
        </p:nvSpPr>
        <p:spPr>
          <a:xfrm>
            <a:off x="683568" y="773832"/>
            <a:ext cx="7704855"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solidFill>
                <a:effectLst>
                  <a:outerShdw blurRad="38100" dist="38100" dir="2700000" algn="tl">
                    <a:srgbClr val="000000"/>
                  </a:outerShdw>
                </a:effectLst>
                <a:latin typeface="Castellar" panose="020A0402060406010301" pitchFamily="18" charset="0"/>
              </a:rPr>
              <a:t>2</a:t>
            </a:r>
            <a:r>
              <a:rPr lang="en-GB" sz="4000" b="1" dirty="0" smtClean="0">
                <a:solidFill>
                  <a:schemeClr val="bg1"/>
                </a:solidFill>
                <a:effectLst>
                  <a:outerShdw blurRad="38100" dist="38100" dir="2700000" algn="tl">
                    <a:srgbClr val="000000"/>
                  </a:outerShdw>
                </a:effectLst>
                <a:latin typeface="Castellar" panose="020A0402060406010301" pitchFamily="18" charset="0"/>
              </a:rPr>
              <a:t>. In the play ‘</a:t>
            </a:r>
            <a:r>
              <a:rPr lang="en-GB" sz="4000" b="1" dirty="0" err="1" smtClean="0">
                <a:solidFill>
                  <a:schemeClr val="bg1"/>
                </a:solidFill>
                <a:effectLst>
                  <a:outerShdw blurRad="38100" dist="38100" dir="2700000" algn="tl">
                    <a:srgbClr val="000000"/>
                  </a:outerShdw>
                </a:effectLst>
                <a:latin typeface="Castellar" panose="020A0402060406010301" pitchFamily="18" charset="0"/>
              </a:rPr>
              <a:t>medea</a:t>
            </a:r>
            <a:r>
              <a:rPr lang="en-GB" sz="4000" b="1" dirty="0" smtClean="0">
                <a:solidFill>
                  <a:schemeClr val="bg1"/>
                </a:solidFill>
                <a:effectLst>
                  <a:outerShdw blurRad="38100" dist="38100" dir="2700000" algn="tl">
                    <a:srgbClr val="000000"/>
                  </a:outerShdw>
                </a:effectLst>
                <a:latin typeface="Castellar" panose="020A0402060406010301" pitchFamily="18" charset="0"/>
              </a:rPr>
              <a:t>’, who has the final line?</a:t>
            </a:r>
          </a:p>
        </p:txBody>
      </p:sp>
      <p:pic>
        <p:nvPicPr>
          <p:cNvPr id="4098" name="Picture 2" descr="Image result for ancient greek sword png"/>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4167" b="93167" l="1667" r="94167"/>
                    </a14:imgEffect>
                  </a14:imgLayer>
                </a14:imgProps>
              </a:ext>
              <a:ext uri="{28A0092B-C50C-407E-A947-70E740481C1C}">
                <a14:useLocalDpi xmlns:a14="http://schemas.microsoft.com/office/drawing/2010/main"/>
              </a:ext>
            </a:extLst>
          </a:blip>
          <a:srcRect/>
          <a:stretch>
            <a:fillRect/>
          </a:stretch>
        </p:blipFill>
        <p:spPr bwMode="auto">
          <a:xfrm rot="18843673">
            <a:off x="152465" y="3473961"/>
            <a:ext cx="2304256" cy="2304256"/>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4100" name="Picture 4" descr="Image result for clay bottle pn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42" b="94786" l="9867" r="89967">
                        <a14:foregroundMark x1="57711" y1="9744" x2="52902" y2="16325"/>
                        <a14:backgroundMark x1="27612" y1="55385" x2="28773" y2="67863"/>
                        <a14:backgroundMark x1="62355" y1="39402" x2="70149" y2="41197"/>
                        <a14:backgroundMark x1="38889" y1="16752" x2="42040" y2="19487"/>
                        <a14:backgroundMark x1="21393" y1="77692" x2="39386" y2="95983"/>
                        <a14:backgroundMark x1="29436" y1="75897" x2="31592" y2="82051"/>
                        <a14:backgroundMark x1="38474" y1="91880" x2="60862" y2="96838"/>
                        <a14:backgroundMark x1="68159" y1="90513" x2="61028" y2="94615"/>
                        <a14:backgroundMark x1="65920" y1="90513" x2="71725" y2="82308"/>
                      </a14:backgroundRemoval>
                    </a14:imgEffect>
                  </a14:imgLayer>
                </a14:imgProps>
              </a:ext>
              <a:ext uri="{28A0092B-C50C-407E-A947-70E740481C1C}">
                <a14:useLocalDpi xmlns:a14="http://schemas.microsoft.com/office/drawing/2010/main" val="0"/>
              </a:ext>
            </a:extLst>
          </a:blip>
          <a:srcRect/>
          <a:stretch>
            <a:fillRect/>
          </a:stretch>
        </p:blipFill>
        <p:spPr bwMode="auto">
          <a:xfrm>
            <a:off x="1896094" y="3534753"/>
            <a:ext cx="2675906" cy="2426513"/>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4102" name="Picture 6" descr="Image result for ancient greek writing implements"/>
          <p:cNvPicPr>
            <a:picLocks noChangeAspect="1" noChangeArrowheads="1"/>
          </p:cNvPicPr>
          <p:nvPr/>
        </p:nvPicPr>
        <p:blipFill>
          <a:blip r:embed="rId9" cstate="email">
            <a:extLst>
              <a:ext uri="{BEBA8EAE-BF5A-486C-A8C5-ECC9F3942E4B}">
                <a14:imgProps xmlns:a14="http://schemas.microsoft.com/office/drawing/2010/main">
                  <a14:imgLayer r:embed="rId10">
                    <a14:imgEffect>
                      <a14:backgroundRemoval t="10000" b="90000" l="10000" r="90000">
                        <a14:backgroundMark x1="83250" y1="17000" x2="84750" y2="80000"/>
                        <a14:backgroundMark x1="82917" y1="15875" x2="83417" y2="36250"/>
                        <a14:backgroundMark x1="82917" y1="50625" x2="84333" y2="50750"/>
                        <a14:backgroundMark x1="13583" y1="49625" x2="14500" y2="49875"/>
                        <a14:backgroundMark x1="48250" y1="33000" x2="48583" y2="49875"/>
                        <a14:backgroundMark x1="48250" y1="57000" x2="48917" y2="66500"/>
                        <a14:backgroundMark x1="47500" y1="19375" x2="47500" y2="21625"/>
                        <a14:backgroundMark x1="47667" y1="26875" x2="47833" y2="21625"/>
                      </a14:backgroundRemoval>
                    </a14:imgEffect>
                  </a14:imgLayer>
                </a14:imgProps>
              </a:ext>
              <a:ext uri="{28A0092B-C50C-407E-A947-70E740481C1C}">
                <a14:useLocalDpi xmlns:a14="http://schemas.microsoft.com/office/drawing/2010/main"/>
              </a:ext>
            </a:extLst>
          </a:blip>
          <a:srcRect/>
          <a:stretch>
            <a:fillRect/>
          </a:stretch>
        </p:blipFill>
        <p:spPr bwMode="auto">
          <a:xfrm>
            <a:off x="4211960" y="3861048"/>
            <a:ext cx="2599316" cy="2304256"/>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4104" name="Picture 8" descr="Image result for veil 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rot="16200000">
            <a:off x="2917606" y="4711745"/>
            <a:ext cx="621273" cy="2088232"/>
          </a:xfrm>
          <a:prstGeom prst="rect">
            <a:avLst/>
          </a:prstGeom>
          <a:noFill/>
          <a:effectLst>
            <a:outerShdw blurRad="50800" dist="50800" dir="5400000" algn="ctr" rotWithShape="0">
              <a:srgbClr val="000000">
                <a:alpha val="28000"/>
              </a:srgbClr>
            </a:outerShdw>
          </a:effectLst>
          <a:extLst>
            <a:ext uri="{909E8E84-426E-40DD-AFC4-6F175D3DCCD1}">
              <a14:hiddenFill xmlns:a14="http://schemas.microsoft.com/office/drawing/2010/main">
                <a:solidFill>
                  <a:srgbClr val="FFFFFF"/>
                </a:solidFill>
              </a14:hiddenFill>
            </a:ext>
          </a:extLst>
        </p:spPr>
      </p:pic>
      <p:pic>
        <p:nvPicPr>
          <p:cNvPr id="4106" name="Picture 10" descr="Image result for ancient greek wreath png"/>
          <p:cNvPicPr>
            <a:picLocks noChangeAspect="1" noChangeArrowheads="1"/>
          </p:cNvPicPr>
          <p:nvPr/>
        </p:nvPicPr>
        <p:blipFill>
          <a:blip r:embed="rId12" cstate="email">
            <a:extLst>
              <a:ext uri="{BEBA8EAE-BF5A-486C-A8C5-ECC9F3942E4B}">
                <a14:imgProps xmlns:a14="http://schemas.microsoft.com/office/drawing/2010/main">
                  <a14:imgLayer r:embed="rId13">
                    <a14:imgEffect>
                      <a14:backgroundRemoval t="9909" b="90244" l="3315" r="98232"/>
                    </a14:imgEffect>
                  </a14:imgLayer>
                </a14:imgProps>
              </a:ext>
              <a:ext uri="{28A0092B-C50C-407E-A947-70E740481C1C}">
                <a14:useLocalDpi xmlns:a14="http://schemas.microsoft.com/office/drawing/2010/main"/>
              </a:ext>
            </a:extLst>
          </a:blip>
          <a:srcRect/>
          <a:stretch>
            <a:fillRect/>
          </a:stretch>
        </p:blipFill>
        <p:spPr bwMode="auto">
          <a:xfrm>
            <a:off x="6588224" y="3861048"/>
            <a:ext cx="1944216" cy="2728070"/>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56630" y="2141984"/>
            <a:ext cx="1811114"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dirty="0" smtClean="0">
                <a:solidFill>
                  <a:schemeClr val="bg1"/>
                </a:solidFill>
                <a:effectLst>
                  <a:outerShdw blurRad="38100" dist="38100" dir="2700000" algn="tl">
                    <a:srgbClr val="000000"/>
                  </a:outerShdw>
                </a:effectLst>
                <a:latin typeface="Times New Roman"/>
                <a:cs typeface="Times New Roman"/>
              </a:rPr>
              <a:t>α</a:t>
            </a:r>
            <a:r>
              <a:rPr lang="en-GB" sz="28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Jason</a:t>
            </a:r>
          </a:p>
        </p:txBody>
      </p:sp>
      <p:sp>
        <p:nvSpPr>
          <p:cNvPr id="12" name="Title 1"/>
          <p:cNvSpPr txBox="1">
            <a:spLocks/>
          </p:cNvSpPr>
          <p:nvPr/>
        </p:nvSpPr>
        <p:spPr>
          <a:xfrm>
            <a:off x="2288599" y="2146548"/>
            <a:ext cx="2211393"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dirty="0" smtClean="0">
                <a:solidFill>
                  <a:schemeClr val="bg1"/>
                </a:solidFill>
                <a:effectLst>
                  <a:outerShdw blurRad="38100" dist="38100" dir="2700000" algn="tl">
                    <a:srgbClr val="000000"/>
                  </a:outerShdw>
                </a:effectLst>
                <a:latin typeface="Times New Roman"/>
                <a:cs typeface="Times New Roman"/>
              </a:rPr>
              <a:t>β</a:t>
            </a:r>
            <a:r>
              <a:rPr lang="en-GB" sz="28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Medea</a:t>
            </a:r>
          </a:p>
        </p:txBody>
      </p:sp>
      <p:sp>
        <p:nvSpPr>
          <p:cNvPr id="13" name="Title 1"/>
          <p:cNvSpPr txBox="1">
            <a:spLocks/>
          </p:cNvSpPr>
          <p:nvPr/>
        </p:nvSpPr>
        <p:spPr>
          <a:xfrm>
            <a:off x="4139952" y="2137318"/>
            <a:ext cx="274721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800" b="1" dirty="0">
                <a:solidFill>
                  <a:schemeClr val="bg1"/>
                </a:solidFill>
                <a:effectLst>
                  <a:outerShdw blurRad="38100" dist="38100" dir="2700000" algn="tl">
                    <a:srgbClr val="000000"/>
                  </a:outerShdw>
                </a:effectLst>
                <a:latin typeface="Times New Roman"/>
                <a:cs typeface="Times New Roman"/>
              </a:rPr>
              <a:t>c</a:t>
            </a:r>
            <a:r>
              <a:rPr lang="en-GB" sz="28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tutor</a:t>
            </a:r>
          </a:p>
        </p:txBody>
      </p:sp>
      <p:sp>
        <p:nvSpPr>
          <p:cNvPr id="14" name="Title 1"/>
          <p:cNvSpPr txBox="1">
            <a:spLocks/>
          </p:cNvSpPr>
          <p:nvPr/>
        </p:nvSpPr>
        <p:spPr>
          <a:xfrm>
            <a:off x="6300192" y="2348880"/>
            <a:ext cx="274721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dirty="0">
                <a:solidFill>
                  <a:schemeClr val="bg1"/>
                </a:solidFill>
                <a:effectLst>
                  <a:outerShdw blurRad="38100" dist="38100" dir="2700000" algn="tl">
                    <a:srgbClr val="000000"/>
                  </a:outerShdw>
                </a:effectLst>
                <a:latin typeface="Times New Roman"/>
                <a:cs typeface="Times New Roman"/>
              </a:rPr>
              <a:t>δ</a:t>
            </a:r>
            <a:r>
              <a:rPr lang="en-GB" sz="28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King </a:t>
            </a:r>
          </a:p>
          <a:p>
            <a:r>
              <a:rPr lang="en-GB" sz="2800" b="1" dirty="0" err="1" smtClean="0">
                <a:solidFill>
                  <a:schemeClr val="bg1"/>
                </a:solidFill>
                <a:effectLst>
                  <a:outerShdw blurRad="38100" dist="38100" dir="2700000" algn="tl">
                    <a:srgbClr val="000000"/>
                  </a:outerShdw>
                </a:effectLst>
                <a:latin typeface="Castellar" panose="020A0402060406010301" pitchFamily="18" charset="0"/>
              </a:rPr>
              <a:t>creon</a:t>
            </a:r>
            <a:endParaRPr lang="en-GB" sz="2800" b="1" dirty="0" smtClean="0">
              <a:solidFill>
                <a:schemeClr val="bg1"/>
              </a:solidFill>
              <a:effectLst>
                <a:outerShdw blurRad="38100" dist="38100" dir="2700000" algn="tl">
                  <a:srgbClr val="000000"/>
                </a:outerShdw>
              </a:effectLst>
              <a:latin typeface="Castellar" panose="020A0402060406010301" pitchFamily="18" charset="0"/>
            </a:endParaRPr>
          </a:p>
        </p:txBody>
      </p:sp>
    </p:spTree>
    <p:extLst>
      <p:ext uri="{BB962C8B-B14F-4D97-AF65-F5344CB8AC3E}">
        <p14:creationId xmlns:p14="http://schemas.microsoft.com/office/powerpoint/2010/main" val="2220743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fade">
                                      <p:cBhvr>
                                        <p:cTn id="13" dur="500"/>
                                        <p:tgtEl>
                                          <p:spTgt spid="409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4108"/>
                                        </p:tgtEl>
                                        <p:attrNameLst>
                                          <p:attrName>style.visibility</p:attrName>
                                        </p:attrNameLst>
                                      </p:cBhvr>
                                      <p:to>
                                        <p:strVal val="visible"/>
                                      </p:to>
                                    </p:set>
                                    <p:animEffect transition="in" filter="fade">
                                      <p:cBhvr>
                                        <p:cTn id="19" dur="500"/>
                                        <p:tgtEl>
                                          <p:spTgt spid="4108"/>
                                        </p:tgtEl>
                                      </p:cBhvr>
                                    </p:animEffect>
                                  </p:childTnLst>
                                </p:cTn>
                              </p:par>
                              <p:par>
                                <p:cTn id="20" presetID="10" presetClass="entr" presetSubtype="0" fill="hold" nodeType="withEffect">
                                  <p:stCondLst>
                                    <p:cond delay="0"/>
                                  </p:stCondLst>
                                  <p:childTnLst>
                                    <p:set>
                                      <p:cBhvr>
                                        <p:cTn id="21" dur="1" fill="hold">
                                          <p:stCondLst>
                                            <p:cond delay="0"/>
                                          </p:stCondLst>
                                        </p:cTn>
                                        <p:tgtEl>
                                          <p:spTgt spid="4100"/>
                                        </p:tgtEl>
                                        <p:attrNameLst>
                                          <p:attrName>style.visibility</p:attrName>
                                        </p:attrNameLst>
                                      </p:cBhvr>
                                      <p:to>
                                        <p:strVal val="visible"/>
                                      </p:to>
                                    </p:set>
                                    <p:animEffect transition="in" filter="fade">
                                      <p:cBhvr>
                                        <p:cTn id="22" dur="500"/>
                                        <p:tgtEl>
                                          <p:spTgt spid="4100"/>
                                        </p:tgtEl>
                                      </p:cBhvr>
                                    </p:animEffect>
                                  </p:childTnLst>
                                </p:cTn>
                              </p:par>
                              <p:par>
                                <p:cTn id="23" presetID="10" presetClass="entr" presetSubtype="0" fill="hold" nodeType="withEffect">
                                  <p:stCondLst>
                                    <p:cond delay="0"/>
                                  </p:stCondLst>
                                  <p:childTnLst>
                                    <p:set>
                                      <p:cBhvr>
                                        <p:cTn id="24" dur="1" fill="hold">
                                          <p:stCondLst>
                                            <p:cond delay="0"/>
                                          </p:stCondLst>
                                        </p:cTn>
                                        <p:tgtEl>
                                          <p:spTgt spid="4104"/>
                                        </p:tgtEl>
                                        <p:attrNameLst>
                                          <p:attrName>style.visibility</p:attrName>
                                        </p:attrNameLst>
                                      </p:cBhvr>
                                      <p:to>
                                        <p:strVal val="visible"/>
                                      </p:to>
                                    </p:set>
                                    <p:animEffect transition="in" filter="fade">
                                      <p:cBhvr>
                                        <p:cTn id="25" dur="500"/>
                                        <p:tgtEl>
                                          <p:spTgt spid="4104"/>
                                        </p:tgtEl>
                                      </p:cBhvr>
                                    </p:animEffect>
                                  </p:childTnLst>
                                </p:cTn>
                              </p:par>
                              <p:par>
                                <p:cTn id="26" presetID="10" presetClass="entr" presetSubtype="0" fill="hold" nodeType="withEffect">
                                  <p:stCondLst>
                                    <p:cond delay="0"/>
                                  </p:stCondLst>
                                  <p:childTnLst>
                                    <p:set>
                                      <p:cBhvr>
                                        <p:cTn id="27" dur="1" fill="hold">
                                          <p:stCondLst>
                                            <p:cond delay="0"/>
                                          </p:stCondLst>
                                        </p:cTn>
                                        <p:tgtEl>
                                          <p:spTgt spid="4102"/>
                                        </p:tgtEl>
                                        <p:attrNameLst>
                                          <p:attrName>style.visibility</p:attrName>
                                        </p:attrNameLst>
                                      </p:cBhvr>
                                      <p:to>
                                        <p:strVal val="visible"/>
                                      </p:to>
                                    </p:set>
                                    <p:animEffect transition="in" filter="fade">
                                      <p:cBhvr>
                                        <p:cTn id="28" dur="500"/>
                                        <p:tgtEl>
                                          <p:spTgt spid="410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nodeType="withEffect">
                                  <p:stCondLst>
                                    <p:cond delay="0"/>
                                  </p:stCondLst>
                                  <p:childTnLst>
                                    <p:set>
                                      <p:cBhvr>
                                        <p:cTn id="36" dur="1" fill="hold">
                                          <p:stCondLst>
                                            <p:cond delay="0"/>
                                          </p:stCondLst>
                                        </p:cTn>
                                        <p:tgtEl>
                                          <p:spTgt spid="4106"/>
                                        </p:tgtEl>
                                        <p:attrNameLst>
                                          <p:attrName>style.visibility</p:attrName>
                                        </p:attrNameLst>
                                      </p:cBhvr>
                                      <p:to>
                                        <p:strVal val="visible"/>
                                      </p:to>
                                    </p:set>
                                    <p:animEffect transition="in" filter="fade">
                                      <p:cBhvr>
                                        <p:cTn id="37" dur="500"/>
                                        <p:tgtEl>
                                          <p:spTgt spid="4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1" grpId="0"/>
      <p:bldP spid="12" grpId="0"/>
      <p:bldP spid="1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the medea"/>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0000"/>
                    </a14:imgEffect>
                  </a14:imgLayer>
                </a14:imgProps>
              </a:ext>
              <a:ext uri="{28A0092B-C50C-407E-A947-70E740481C1C}">
                <a14:useLocalDpi xmlns:a14="http://schemas.microsoft.com/office/drawing/2010/main" val="0"/>
              </a:ext>
            </a:extLst>
          </a:blip>
          <a:srcRect b="36241"/>
          <a:stretch/>
        </p:blipFill>
        <p:spPr bwMode="auto">
          <a:xfrm>
            <a:off x="2555776" y="-5779"/>
            <a:ext cx="6588224" cy="686377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107504" y="773832"/>
            <a:ext cx="3456384"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b="1" dirty="0">
                <a:solidFill>
                  <a:srgbClr val="C00000"/>
                </a:solidFill>
                <a:effectLst>
                  <a:outerShdw blurRad="38100" dist="38100" dir="2700000" algn="tl">
                    <a:srgbClr val="000000"/>
                  </a:outerShdw>
                </a:effectLst>
                <a:latin typeface="Times New Roman"/>
                <a:cs typeface="Times New Roman"/>
              </a:rPr>
              <a:t>c</a:t>
            </a:r>
            <a:r>
              <a:rPr lang="en-GB" sz="2800" b="1" dirty="0">
                <a:solidFill>
                  <a:srgbClr val="C00000"/>
                </a:solidFill>
                <a:effectLst>
                  <a:outerShdw blurRad="38100" dist="38100" dir="2700000" algn="tl">
                    <a:srgbClr val="000000"/>
                  </a:outerShdw>
                </a:effectLst>
                <a:latin typeface="Castellar" panose="020A0402060406010301" pitchFamily="18" charset="0"/>
              </a:rPr>
              <a:t>. </a:t>
            </a:r>
            <a:r>
              <a:rPr lang="en-GB" sz="2800" b="1" dirty="0" smtClean="0">
                <a:solidFill>
                  <a:srgbClr val="C00000"/>
                </a:solidFill>
                <a:effectLst>
                  <a:outerShdw blurRad="38100" dist="38100" dir="2700000" algn="tl">
                    <a:srgbClr val="000000"/>
                  </a:outerShdw>
                </a:effectLst>
                <a:latin typeface="Castellar" panose="020A0402060406010301" pitchFamily="18" charset="0"/>
              </a:rPr>
              <a:t>The Tutor finishes off the play lamenting </a:t>
            </a:r>
          </a:p>
          <a:p>
            <a:pPr algn="l"/>
            <a:r>
              <a:rPr lang="en-GB" sz="2800" b="1" dirty="0" smtClean="0">
                <a:solidFill>
                  <a:srgbClr val="C00000"/>
                </a:solidFill>
                <a:effectLst>
                  <a:outerShdw blurRad="38100" dist="38100" dir="2700000" algn="tl">
                    <a:srgbClr val="000000"/>
                  </a:outerShdw>
                </a:effectLst>
                <a:latin typeface="Castellar" panose="020A0402060406010301" pitchFamily="18" charset="0"/>
              </a:rPr>
              <a:t>at what has happened.</a:t>
            </a:r>
          </a:p>
        </p:txBody>
      </p:sp>
      <p:pic>
        <p:nvPicPr>
          <p:cNvPr id="2050" name="Picture 2" descr="Image result for greek old man black and white vecto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426" b="94043" l="10000" r="92222">
                        <a14:foregroundMark x1="55778" y1="91277" x2="44222" y2="91702"/>
                        <a14:foregroundMark x1="40444" y1="11915" x2="40222" y2="13404"/>
                        <a14:foregroundMark x1="52222" y1="16596" x2="51333" y2="27447"/>
                        <a14:foregroundMark x1="37333" y1="37234" x2="32444" y2="90851"/>
                        <a14:backgroundMark x1="34444" y1="46383" x2="22222" y2="49787"/>
                        <a14:backgroundMark x1="73333" y1="49362" x2="80889" y2="50638"/>
                        <a14:backgroundMark x1="40222" y1="46383" x2="38000" y2="64468"/>
                        <a14:backgroundMark x1="30667" y1="43404" x2="30000" y2="59574"/>
                        <a14:backgroundMark x1="30000" y1="62128" x2="23556" y2="81702"/>
                        <a14:backgroundMark x1="35333" y1="39149" x2="34444" y2="54043"/>
                      </a14:backgroundRemoval>
                    </a14:imgEffect>
                    <a14:imgEffect>
                      <a14:sharpenSoften amount="35000"/>
                    </a14:imgEffect>
                    <a14:imgEffect>
                      <a14:brightnessContrast bright="5000" contrast="74000"/>
                    </a14:imgEffect>
                  </a14:imgLayer>
                </a14:imgProps>
              </a:ext>
              <a:ext uri="{28A0092B-C50C-407E-A947-70E740481C1C}">
                <a14:useLocalDpi xmlns:a14="http://schemas.microsoft.com/office/drawing/2010/main" val="0"/>
              </a:ext>
            </a:extLst>
          </a:blip>
          <a:srcRect l="25734" t="9249" r="25146"/>
          <a:stretch/>
        </p:blipFill>
        <p:spPr bwMode="auto">
          <a:xfrm flipH="1">
            <a:off x="0" y="2636912"/>
            <a:ext cx="2555776" cy="4536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9577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1000" fill="hold"/>
                                        <p:tgtEl>
                                          <p:spTgt spid="1026"/>
                                        </p:tgtEl>
                                        <p:attrNameLst>
                                          <p:attrName>ppt_x</p:attrName>
                                        </p:attrNameLst>
                                      </p:cBhvr>
                                      <p:tavLst>
                                        <p:tav tm="0">
                                          <p:val>
                                            <p:strVal val="1+#ppt_w/2"/>
                                          </p:val>
                                        </p:tav>
                                        <p:tav tm="100000">
                                          <p:val>
                                            <p:strVal val="#ppt_x"/>
                                          </p:val>
                                        </p:tav>
                                      </p:tavLst>
                                    </p:anim>
                                    <p:anim calcmode="lin" valueType="num">
                                      <p:cBhvr additive="base">
                                        <p:cTn id="12" dur="1000" fill="hold"/>
                                        <p:tgtEl>
                                          <p:spTgt spid="102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 calcmode="lin" valueType="num">
                                      <p:cBhvr additive="base">
                                        <p:cTn id="15" dur="1000" fill="hold"/>
                                        <p:tgtEl>
                                          <p:spTgt spid="2050"/>
                                        </p:tgtEl>
                                        <p:attrNameLst>
                                          <p:attrName>ppt_x</p:attrName>
                                        </p:attrNameLst>
                                      </p:cBhvr>
                                      <p:tavLst>
                                        <p:tav tm="0">
                                          <p:val>
                                            <p:strVal val="0-#ppt_w/2"/>
                                          </p:val>
                                        </p:tav>
                                        <p:tav tm="100000">
                                          <p:val>
                                            <p:strVal val="#ppt_x"/>
                                          </p:val>
                                        </p:tav>
                                      </p:tavLst>
                                    </p:anim>
                                    <p:anim calcmode="lin" valueType="num">
                                      <p:cBhvr additive="base">
                                        <p:cTn id="16" dur="1000" fill="hold"/>
                                        <p:tgtEl>
                                          <p:spTgt spid="20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Related im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Related image"/>
          <p:cNvPicPr>
            <a:picLocks noChangeAspect="1" noChangeArrowheads="1"/>
          </p:cNvPicPr>
          <p:nvPr/>
        </p:nvPicPr>
        <p:blipFill>
          <a:blip r:embed="rId3" cstate="email">
            <a:duotone>
              <a:prstClr val="black"/>
              <a:schemeClr val="accent3">
                <a:tint val="45000"/>
                <a:satMod val="400000"/>
              </a:schemeClr>
            </a:duotone>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6997433" y="2372959"/>
            <a:ext cx="1475472" cy="1901089"/>
          </a:xfrm>
          <a:prstGeom prst="rect">
            <a:avLst/>
          </a:prstGeom>
          <a:noFill/>
          <a:effectLst>
            <a:outerShdw blurRad="50800" dist="50800" dir="5400000" algn="ctr" rotWithShape="0">
              <a:srgbClr val="000000">
                <a:alpha val="0"/>
              </a:srgbClr>
            </a:outerShdw>
          </a:effectLst>
          <a:extLst>
            <a:ext uri="{909E8E84-426E-40DD-AFC4-6F175D3DCCD1}">
              <a14:hiddenFill xmlns:a14="http://schemas.microsoft.com/office/drawing/2010/main">
                <a:solidFill>
                  <a:srgbClr val="FFFFFF"/>
                </a:solidFill>
              </a14:hiddenFill>
            </a:ext>
          </a:extLst>
        </p:spPr>
      </p:pic>
      <p:sp>
        <p:nvSpPr>
          <p:cNvPr id="25" name="Title 1"/>
          <p:cNvSpPr txBox="1">
            <a:spLocks/>
          </p:cNvSpPr>
          <p:nvPr/>
        </p:nvSpPr>
        <p:spPr>
          <a:xfrm>
            <a:off x="683568" y="1277888"/>
            <a:ext cx="7704855"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800" b="1" dirty="0" smtClean="0">
                <a:solidFill>
                  <a:schemeClr val="bg1"/>
                </a:solidFill>
                <a:effectLst>
                  <a:outerShdw blurRad="38100" dist="38100" dir="2700000" algn="tl">
                    <a:srgbClr val="000000"/>
                  </a:outerShdw>
                </a:effectLst>
                <a:latin typeface="Castellar" panose="020A0402060406010301" pitchFamily="18" charset="0"/>
              </a:rPr>
              <a:t>3. Which of the characters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in the play do experts say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have the tragic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downfall?</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(Two answers)</a:t>
            </a:r>
          </a:p>
        </p:txBody>
      </p:sp>
      <p:pic>
        <p:nvPicPr>
          <p:cNvPr id="4098" name="Picture 2" descr="Image result for ancient greek sword png"/>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4167" b="93167" l="1667" r="94167"/>
                    </a14:imgEffect>
                  </a14:imgLayer>
                </a14:imgProps>
              </a:ext>
              <a:ext uri="{28A0092B-C50C-407E-A947-70E740481C1C}">
                <a14:useLocalDpi xmlns:a14="http://schemas.microsoft.com/office/drawing/2010/main"/>
              </a:ext>
            </a:extLst>
          </a:blip>
          <a:srcRect/>
          <a:stretch>
            <a:fillRect/>
          </a:stretch>
        </p:blipFill>
        <p:spPr bwMode="auto">
          <a:xfrm rot="18843673">
            <a:off x="1869969" y="4183352"/>
            <a:ext cx="1642031" cy="164203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4100" name="Picture 4" descr="Image result for clay bottle pn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42" b="94786" l="9867" r="89967">
                        <a14:foregroundMark x1="57711" y1="9744" x2="52902" y2="16325"/>
                        <a14:backgroundMark x1="27612" y1="55385" x2="28773" y2="67863"/>
                        <a14:backgroundMark x1="62355" y1="39402" x2="70149" y2="41197"/>
                        <a14:backgroundMark x1="38889" y1="16752" x2="42040" y2="19487"/>
                        <a14:backgroundMark x1="21393" y1="77692" x2="39386" y2="95983"/>
                        <a14:backgroundMark x1="29436" y1="75897" x2="31592" y2="82051"/>
                        <a14:backgroundMark x1="38474" y1="91880" x2="60862" y2="96838"/>
                        <a14:backgroundMark x1="68159" y1="90513" x2="61028" y2="94615"/>
                        <a14:backgroundMark x1="65920" y1="90513" x2="71725" y2="82308"/>
                      </a14:backgroundRemoval>
                    </a14:imgEffect>
                  </a14:imgLayer>
                </a14:imgProps>
              </a:ext>
              <a:ext uri="{28A0092B-C50C-407E-A947-70E740481C1C}">
                <a14:useLocalDpi xmlns:a14="http://schemas.microsoft.com/office/drawing/2010/main" val="0"/>
              </a:ext>
            </a:extLst>
          </a:blip>
          <a:srcRect/>
          <a:stretch>
            <a:fillRect/>
          </a:stretch>
        </p:blipFill>
        <p:spPr bwMode="auto">
          <a:xfrm>
            <a:off x="6484289" y="3916807"/>
            <a:ext cx="2179161" cy="1976064"/>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4102" name="Picture 6" descr="Image result for ancient greek writing implements"/>
          <p:cNvPicPr>
            <a:picLocks noChangeAspect="1" noChangeArrowheads="1"/>
          </p:cNvPicPr>
          <p:nvPr/>
        </p:nvPicPr>
        <p:blipFill>
          <a:blip r:embed="rId9" cstate="email">
            <a:extLst>
              <a:ext uri="{BEBA8EAE-BF5A-486C-A8C5-ECC9F3942E4B}">
                <a14:imgProps xmlns:a14="http://schemas.microsoft.com/office/drawing/2010/main">
                  <a14:imgLayer r:embed="rId10">
                    <a14:imgEffect>
                      <a14:backgroundRemoval t="10000" b="90000" l="10000" r="90000">
                        <a14:backgroundMark x1="83250" y1="17000" x2="84750" y2="80000"/>
                        <a14:backgroundMark x1="82917" y1="15875" x2="83417" y2="36250"/>
                        <a14:backgroundMark x1="82917" y1="50625" x2="84333" y2="50750"/>
                        <a14:backgroundMark x1="13583" y1="49625" x2="14500" y2="49875"/>
                        <a14:backgroundMark x1="48250" y1="33000" x2="48583" y2="49875"/>
                        <a14:backgroundMark x1="48250" y1="57000" x2="48917" y2="66500"/>
                        <a14:backgroundMark x1="47500" y1="19375" x2="47500" y2="21625"/>
                        <a14:backgroundMark x1="47667" y1="26875" x2="47833" y2="21625"/>
                      </a14:backgroundRemoval>
                    </a14:imgEffect>
                  </a14:imgLayer>
                </a14:imgProps>
              </a:ext>
              <a:ext uri="{28A0092B-C50C-407E-A947-70E740481C1C}">
                <a14:useLocalDpi xmlns:a14="http://schemas.microsoft.com/office/drawing/2010/main"/>
              </a:ext>
            </a:extLst>
          </a:blip>
          <a:srcRect/>
          <a:stretch>
            <a:fillRect/>
          </a:stretch>
        </p:blipFill>
        <p:spPr bwMode="auto">
          <a:xfrm>
            <a:off x="3297789" y="4261552"/>
            <a:ext cx="2066299" cy="1831744"/>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4104" name="Picture 8" descr="Image result for veil 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rot="16200000">
            <a:off x="7369642" y="4894839"/>
            <a:ext cx="505943" cy="1700583"/>
          </a:xfrm>
          <a:prstGeom prst="rect">
            <a:avLst/>
          </a:prstGeom>
          <a:noFill/>
          <a:effectLst>
            <a:outerShdw blurRad="50800" dist="50800" dir="5400000" algn="ctr" rotWithShape="0">
              <a:srgbClr val="000000">
                <a:alpha val="28000"/>
              </a:srgbClr>
            </a:outerShdw>
          </a:effectLst>
          <a:extLst>
            <a:ext uri="{909E8E84-426E-40DD-AFC4-6F175D3DCCD1}">
              <a14:hiddenFill xmlns:a14="http://schemas.microsoft.com/office/drawing/2010/main">
                <a:solidFill>
                  <a:srgbClr val="FFFFFF"/>
                </a:solidFill>
              </a14:hiddenFill>
            </a:ext>
          </a:extLst>
        </p:spPr>
      </p:pic>
      <p:pic>
        <p:nvPicPr>
          <p:cNvPr id="4106" name="Picture 10" descr="Image result for ancient greek wreath png"/>
          <p:cNvPicPr>
            <a:picLocks noChangeAspect="1" noChangeArrowheads="1"/>
          </p:cNvPicPr>
          <p:nvPr/>
        </p:nvPicPr>
        <p:blipFill>
          <a:blip r:embed="rId12" cstate="email">
            <a:extLst>
              <a:ext uri="{BEBA8EAE-BF5A-486C-A8C5-ECC9F3942E4B}">
                <a14:imgProps xmlns:a14="http://schemas.microsoft.com/office/drawing/2010/main">
                  <a14:imgLayer r:embed="rId13">
                    <a14:imgEffect>
                      <a14:backgroundRemoval t="9909" b="90244" l="3315" r="98232"/>
                    </a14:imgEffect>
                  </a14:imgLayer>
                </a14:imgProps>
              </a:ext>
              <a:ext uri="{28A0092B-C50C-407E-A947-70E740481C1C}">
                <a14:useLocalDpi xmlns:a14="http://schemas.microsoft.com/office/drawing/2010/main"/>
              </a:ext>
            </a:extLst>
          </a:blip>
          <a:srcRect/>
          <a:stretch>
            <a:fillRect/>
          </a:stretch>
        </p:blipFill>
        <p:spPr bwMode="auto">
          <a:xfrm>
            <a:off x="596852" y="3048319"/>
            <a:ext cx="1526876" cy="2142470"/>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56630" y="2141984"/>
            <a:ext cx="1811114"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dirty="0" smtClean="0">
                <a:solidFill>
                  <a:schemeClr val="bg1"/>
                </a:solidFill>
                <a:effectLst>
                  <a:outerShdw blurRad="38100" dist="38100" dir="2700000" algn="tl">
                    <a:srgbClr val="000000"/>
                  </a:outerShdw>
                </a:effectLst>
                <a:latin typeface="Times New Roman"/>
                <a:cs typeface="Times New Roman"/>
              </a:rPr>
              <a:t>α</a:t>
            </a:r>
            <a:r>
              <a:rPr lang="en-GB" sz="24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400" b="1" dirty="0" smtClean="0">
                <a:solidFill>
                  <a:schemeClr val="bg1"/>
                </a:solidFill>
                <a:effectLst>
                  <a:outerShdw blurRad="38100" dist="38100" dir="2700000" algn="tl">
                    <a:srgbClr val="000000"/>
                  </a:outerShdw>
                </a:effectLst>
                <a:latin typeface="Castellar" panose="020A0402060406010301" pitchFamily="18" charset="0"/>
              </a:rPr>
              <a:t>King </a:t>
            </a:r>
            <a:r>
              <a:rPr lang="en-GB" sz="2400" b="1" dirty="0" err="1" smtClean="0">
                <a:solidFill>
                  <a:schemeClr val="bg1"/>
                </a:solidFill>
                <a:effectLst>
                  <a:outerShdw blurRad="38100" dist="38100" dir="2700000" algn="tl">
                    <a:srgbClr val="000000"/>
                  </a:outerShdw>
                </a:effectLst>
                <a:latin typeface="Castellar" panose="020A0402060406010301" pitchFamily="18" charset="0"/>
              </a:rPr>
              <a:t>creon</a:t>
            </a:r>
            <a:endParaRPr lang="en-GB" sz="2400" b="1" dirty="0" smtClean="0">
              <a:solidFill>
                <a:schemeClr val="bg1"/>
              </a:solidFill>
              <a:effectLst>
                <a:outerShdw blurRad="38100" dist="38100" dir="2700000" algn="tl">
                  <a:srgbClr val="000000"/>
                </a:outerShdw>
              </a:effectLst>
              <a:latin typeface="Castellar" panose="020A0402060406010301" pitchFamily="18" charset="0"/>
            </a:endParaRPr>
          </a:p>
        </p:txBody>
      </p:sp>
      <p:sp>
        <p:nvSpPr>
          <p:cNvPr id="12" name="Title 1"/>
          <p:cNvSpPr txBox="1">
            <a:spLocks/>
          </p:cNvSpPr>
          <p:nvPr/>
        </p:nvSpPr>
        <p:spPr>
          <a:xfrm>
            <a:off x="1585287" y="2852936"/>
            <a:ext cx="2211393"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dirty="0" smtClean="0">
                <a:solidFill>
                  <a:schemeClr val="bg1"/>
                </a:solidFill>
                <a:effectLst>
                  <a:outerShdw blurRad="38100" dist="38100" dir="2700000" algn="tl">
                    <a:srgbClr val="000000"/>
                  </a:outerShdw>
                </a:effectLst>
                <a:latin typeface="Times New Roman"/>
                <a:cs typeface="Times New Roman"/>
              </a:rPr>
              <a:t>β</a:t>
            </a:r>
            <a:r>
              <a:rPr lang="en-GB" sz="24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400" b="1" dirty="0" err="1" smtClean="0">
                <a:solidFill>
                  <a:schemeClr val="bg1"/>
                </a:solidFill>
                <a:effectLst>
                  <a:outerShdw blurRad="38100" dist="38100" dir="2700000" algn="tl">
                    <a:srgbClr val="000000"/>
                  </a:outerShdw>
                </a:effectLst>
                <a:latin typeface="Castellar" panose="020A0402060406010301" pitchFamily="18" charset="0"/>
              </a:rPr>
              <a:t>jason</a:t>
            </a:r>
            <a:endParaRPr lang="en-GB" sz="2400" b="1" dirty="0" smtClean="0">
              <a:solidFill>
                <a:schemeClr val="bg1"/>
              </a:solidFill>
              <a:effectLst>
                <a:outerShdw blurRad="38100" dist="38100" dir="2700000" algn="tl">
                  <a:srgbClr val="000000"/>
                </a:outerShdw>
              </a:effectLst>
              <a:latin typeface="Castellar" panose="020A0402060406010301" pitchFamily="18" charset="0"/>
            </a:endParaRPr>
          </a:p>
        </p:txBody>
      </p:sp>
      <p:sp>
        <p:nvSpPr>
          <p:cNvPr id="13" name="Title 1"/>
          <p:cNvSpPr txBox="1">
            <a:spLocks/>
          </p:cNvSpPr>
          <p:nvPr/>
        </p:nvSpPr>
        <p:spPr>
          <a:xfrm>
            <a:off x="3419872" y="3431229"/>
            <a:ext cx="1800200" cy="9314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400" b="1" dirty="0">
                <a:solidFill>
                  <a:schemeClr val="bg1"/>
                </a:solidFill>
                <a:effectLst>
                  <a:outerShdw blurRad="38100" dist="38100" dir="2700000" algn="tl">
                    <a:srgbClr val="000000"/>
                  </a:outerShdw>
                </a:effectLst>
                <a:latin typeface="Times New Roman"/>
                <a:cs typeface="Times New Roman"/>
              </a:rPr>
              <a:t>c</a:t>
            </a:r>
            <a:r>
              <a:rPr lang="en-GB" sz="24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400" b="1" dirty="0" smtClean="0">
                <a:solidFill>
                  <a:schemeClr val="bg1"/>
                </a:solidFill>
                <a:effectLst>
                  <a:outerShdw blurRad="38100" dist="38100" dir="2700000" algn="tl">
                    <a:srgbClr val="000000"/>
                  </a:outerShdw>
                </a:effectLst>
                <a:latin typeface="Castellar" panose="020A0402060406010301" pitchFamily="18" charset="0"/>
              </a:rPr>
              <a:t>tutor</a:t>
            </a:r>
          </a:p>
        </p:txBody>
      </p:sp>
      <p:sp>
        <p:nvSpPr>
          <p:cNvPr id="14" name="Title 1"/>
          <p:cNvSpPr txBox="1">
            <a:spLocks/>
          </p:cNvSpPr>
          <p:nvPr/>
        </p:nvSpPr>
        <p:spPr>
          <a:xfrm>
            <a:off x="5148064" y="2996952"/>
            <a:ext cx="2016224"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dirty="0">
                <a:solidFill>
                  <a:schemeClr val="bg1"/>
                </a:solidFill>
                <a:effectLst>
                  <a:outerShdw blurRad="38100" dist="38100" dir="2700000" algn="tl">
                    <a:srgbClr val="000000"/>
                  </a:outerShdw>
                </a:effectLst>
                <a:latin typeface="Times New Roman"/>
                <a:cs typeface="Times New Roman"/>
              </a:rPr>
              <a:t>δ</a:t>
            </a:r>
            <a:r>
              <a:rPr lang="en-GB" sz="24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400" b="1" dirty="0" smtClean="0">
                <a:solidFill>
                  <a:schemeClr val="bg1"/>
                </a:solidFill>
                <a:effectLst>
                  <a:outerShdw blurRad="38100" dist="38100" dir="2700000" algn="tl">
                    <a:srgbClr val="000000"/>
                  </a:outerShdw>
                </a:effectLst>
                <a:latin typeface="Castellar" panose="020A0402060406010301" pitchFamily="18" charset="0"/>
              </a:rPr>
              <a:t>Princess </a:t>
            </a:r>
            <a:r>
              <a:rPr lang="en-GB" sz="2400" b="1" dirty="0" err="1" smtClean="0">
                <a:solidFill>
                  <a:schemeClr val="bg1"/>
                </a:solidFill>
                <a:effectLst>
                  <a:outerShdw blurRad="38100" dist="38100" dir="2700000" algn="tl">
                    <a:srgbClr val="000000"/>
                  </a:outerShdw>
                </a:effectLst>
                <a:latin typeface="Castellar" panose="020A0402060406010301" pitchFamily="18" charset="0"/>
              </a:rPr>
              <a:t>Glauce</a:t>
            </a:r>
            <a:endParaRPr lang="en-GB" sz="2400" b="1" dirty="0" smtClean="0">
              <a:solidFill>
                <a:schemeClr val="bg1"/>
              </a:solidFill>
              <a:effectLst>
                <a:outerShdw blurRad="38100" dist="38100" dir="2700000" algn="tl">
                  <a:srgbClr val="000000"/>
                </a:outerShdw>
              </a:effectLst>
              <a:latin typeface="Castellar" panose="020A0402060406010301" pitchFamily="18" charset="0"/>
            </a:endParaRPr>
          </a:p>
        </p:txBody>
      </p:sp>
      <p:sp>
        <p:nvSpPr>
          <p:cNvPr id="15" name="Title 1"/>
          <p:cNvSpPr txBox="1">
            <a:spLocks/>
          </p:cNvSpPr>
          <p:nvPr/>
        </p:nvSpPr>
        <p:spPr>
          <a:xfrm>
            <a:off x="6497294" y="2141984"/>
            <a:ext cx="274721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dirty="0" smtClean="0">
                <a:solidFill>
                  <a:schemeClr val="bg1"/>
                </a:solidFill>
                <a:effectLst>
                  <a:outerShdw blurRad="38100" dist="38100" dir="2700000" algn="tl">
                    <a:srgbClr val="000000"/>
                  </a:outerShdw>
                </a:effectLst>
                <a:latin typeface="Times New Roman"/>
                <a:cs typeface="Times New Roman"/>
              </a:rPr>
              <a:t>ε</a:t>
            </a:r>
            <a:r>
              <a:rPr lang="en-GB" sz="24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400" b="1" dirty="0" err="1" smtClean="0">
                <a:solidFill>
                  <a:schemeClr val="bg1"/>
                </a:solidFill>
                <a:effectLst>
                  <a:outerShdw blurRad="38100" dist="38100" dir="2700000" algn="tl">
                    <a:srgbClr val="000000"/>
                  </a:outerShdw>
                </a:effectLst>
                <a:latin typeface="Castellar" panose="020A0402060406010301" pitchFamily="18" charset="0"/>
              </a:rPr>
              <a:t>medea</a:t>
            </a:r>
            <a:endParaRPr lang="en-GB" sz="2400" b="1" dirty="0" smtClean="0">
              <a:solidFill>
                <a:schemeClr val="bg1"/>
              </a:solidFill>
              <a:effectLst>
                <a:outerShdw blurRad="38100" dist="38100" dir="2700000" algn="tl">
                  <a:srgbClr val="000000"/>
                </a:outerShdw>
              </a:effectLst>
              <a:latin typeface="Castellar" panose="020A0402060406010301" pitchFamily="18" charset="0"/>
            </a:endParaRPr>
          </a:p>
        </p:txBody>
      </p:sp>
      <p:pic>
        <p:nvPicPr>
          <p:cNvPr id="3074" name="Picture 2" descr="Image result for ancient greek princess crown"/>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2300" r="93800">
                        <a14:backgroundMark x1="78500" y1="30600" x2="77800" y2="37400"/>
                        <a14:backgroundMark x1="65500" y1="53100" x2="64100" y2="56300"/>
                        <a14:backgroundMark x1="60200" y1="62000" x2="60000" y2="60200"/>
                        <a14:backgroundMark x1="68700" y1="53600" x2="68900" y2="52700"/>
                        <a14:backgroundMark x1="49500" y1="31000" x2="51400" y2="30600"/>
                        <a14:backgroundMark x1="58200" y1="31700" x2="59600" y2="32800"/>
                      </a14:backgroundRemoval>
                    </a14:imgEffect>
                    <a14:imgEffect>
                      <a14:brightnessContrast bright="-5000" contrast="75000"/>
                    </a14:imgEffect>
                  </a14:imgLayer>
                </a14:imgProps>
              </a:ext>
              <a:ext uri="{28A0092B-C50C-407E-A947-70E740481C1C}">
                <a14:useLocalDpi xmlns:a14="http://schemas.microsoft.com/office/drawing/2010/main" val="0"/>
              </a:ext>
            </a:extLst>
          </a:blip>
          <a:srcRect/>
          <a:stretch>
            <a:fillRect/>
          </a:stretch>
        </p:blipFill>
        <p:spPr bwMode="auto">
          <a:xfrm>
            <a:off x="5380141" y="4021117"/>
            <a:ext cx="1712139" cy="1712139"/>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0396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4106"/>
                                        </p:tgtEl>
                                        <p:attrNameLst>
                                          <p:attrName>style.visibility</p:attrName>
                                        </p:attrNameLst>
                                      </p:cBhvr>
                                      <p:to>
                                        <p:strVal val="visible"/>
                                      </p:to>
                                    </p:set>
                                    <p:animEffect transition="in" filter="fade">
                                      <p:cBhvr>
                                        <p:cTn id="13" dur="500"/>
                                        <p:tgtEl>
                                          <p:spTgt spid="410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fade">
                                      <p:cBhvr>
                                        <p:cTn id="19" dur="500"/>
                                        <p:tgtEl>
                                          <p:spTgt spid="4098"/>
                                        </p:tgtEl>
                                      </p:cBhvr>
                                    </p:animEffect>
                                  </p:childTnLst>
                                </p:cTn>
                              </p:par>
                              <p:par>
                                <p:cTn id="20" presetID="10" presetClass="entr" presetSubtype="0" fill="hold" nodeType="withEffect">
                                  <p:stCondLst>
                                    <p:cond delay="0"/>
                                  </p:stCondLst>
                                  <p:childTnLst>
                                    <p:set>
                                      <p:cBhvr>
                                        <p:cTn id="21" dur="1" fill="hold">
                                          <p:stCondLst>
                                            <p:cond delay="0"/>
                                          </p:stCondLst>
                                        </p:cTn>
                                        <p:tgtEl>
                                          <p:spTgt spid="4102"/>
                                        </p:tgtEl>
                                        <p:attrNameLst>
                                          <p:attrName>style.visibility</p:attrName>
                                        </p:attrNameLst>
                                      </p:cBhvr>
                                      <p:to>
                                        <p:strVal val="visible"/>
                                      </p:to>
                                    </p:set>
                                    <p:animEffect transition="in" filter="fade">
                                      <p:cBhvr>
                                        <p:cTn id="22" dur="500"/>
                                        <p:tgtEl>
                                          <p:spTgt spid="410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nodeType="withEffect">
                                  <p:stCondLst>
                                    <p:cond delay="0"/>
                                  </p:stCondLst>
                                  <p:childTnLst>
                                    <p:set>
                                      <p:cBhvr>
                                        <p:cTn id="30" dur="1" fill="hold">
                                          <p:stCondLst>
                                            <p:cond delay="0"/>
                                          </p:stCondLst>
                                        </p:cTn>
                                        <p:tgtEl>
                                          <p:spTgt spid="3074"/>
                                        </p:tgtEl>
                                        <p:attrNameLst>
                                          <p:attrName>style.visibility</p:attrName>
                                        </p:attrNameLst>
                                      </p:cBhvr>
                                      <p:to>
                                        <p:strVal val="visible"/>
                                      </p:to>
                                    </p:set>
                                    <p:animEffect transition="in" filter="fade">
                                      <p:cBhvr>
                                        <p:cTn id="31" dur="500"/>
                                        <p:tgtEl>
                                          <p:spTgt spid="3074"/>
                                        </p:tgtEl>
                                      </p:cBhvr>
                                    </p:animEffect>
                                  </p:childTnLst>
                                </p:cTn>
                              </p:par>
                              <p:par>
                                <p:cTn id="32" presetID="10" presetClass="entr" presetSubtype="0" fill="hold" nodeType="withEffect">
                                  <p:stCondLst>
                                    <p:cond delay="0"/>
                                  </p:stCondLst>
                                  <p:childTnLst>
                                    <p:set>
                                      <p:cBhvr>
                                        <p:cTn id="33" dur="1" fill="hold">
                                          <p:stCondLst>
                                            <p:cond delay="0"/>
                                          </p:stCondLst>
                                        </p:cTn>
                                        <p:tgtEl>
                                          <p:spTgt spid="4100"/>
                                        </p:tgtEl>
                                        <p:attrNameLst>
                                          <p:attrName>style.visibility</p:attrName>
                                        </p:attrNameLst>
                                      </p:cBhvr>
                                      <p:to>
                                        <p:strVal val="visible"/>
                                      </p:to>
                                    </p:set>
                                    <p:animEffect transition="in" filter="fade">
                                      <p:cBhvr>
                                        <p:cTn id="34" dur="500"/>
                                        <p:tgtEl>
                                          <p:spTgt spid="4100"/>
                                        </p:tgtEl>
                                      </p:cBhvr>
                                    </p:animEffect>
                                  </p:childTnLst>
                                </p:cTn>
                              </p:par>
                              <p:par>
                                <p:cTn id="35" presetID="10" presetClass="entr" presetSubtype="0" fill="hold" nodeType="withEffect">
                                  <p:stCondLst>
                                    <p:cond delay="0"/>
                                  </p:stCondLst>
                                  <p:childTnLst>
                                    <p:set>
                                      <p:cBhvr>
                                        <p:cTn id="36" dur="1" fill="hold">
                                          <p:stCondLst>
                                            <p:cond delay="0"/>
                                          </p:stCondLst>
                                        </p:cTn>
                                        <p:tgtEl>
                                          <p:spTgt spid="4108"/>
                                        </p:tgtEl>
                                        <p:attrNameLst>
                                          <p:attrName>style.visibility</p:attrName>
                                        </p:attrNameLst>
                                      </p:cBhvr>
                                      <p:to>
                                        <p:strVal val="visible"/>
                                      </p:to>
                                    </p:set>
                                    <p:animEffect transition="in" filter="fade">
                                      <p:cBhvr>
                                        <p:cTn id="37" dur="500"/>
                                        <p:tgtEl>
                                          <p:spTgt spid="4108"/>
                                        </p:tgtEl>
                                      </p:cBhvr>
                                    </p:animEffect>
                                  </p:childTnLst>
                                </p:cTn>
                              </p:par>
                              <p:par>
                                <p:cTn id="38" presetID="10" presetClass="entr" presetSubtype="0" fill="hold" nodeType="withEffect">
                                  <p:stCondLst>
                                    <p:cond delay="0"/>
                                  </p:stCondLst>
                                  <p:childTnLst>
                                    <p:set>
                                      <p:cBhvr>
                                        <p:cTn id="39" dur="1" fill="hold">
                                          <p:stCondLst>
                                            <p:cond delay="0"/>
                                          </p:stCondLst>
                                        </p:cTn>
                                        <p:tgtEl>
                                          <p:spTgt spid="4104"/>
                                        </p:tgtEl>
                                        <p:attrNameLst>
                                          <p:attrName>style.visibility</p:attrName>
                                        </p:attrNameLst>
                                      </p:cBhvr>
                                      <p:to>
                                        <p:strVal val="visible"/>
                                      </p:to>
                                    </p:set>
                                    <p:animEffect transition="in" filter="fade">
                                      <p:cBhvr>
                                        <p:cTn id="40" dur="500"/>
                                        <p:tgtEl>
                                          <p:spTgt spid="410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1" grpId="0"/>
      <p:bldP spid="12" grpId="0"/>
      <p:bldP spid="13" grpId="0"/>
      <p:bldP spid="14"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0" y="-14266"/>
            <a:ext cx="4531037" cy="6856607"/>
            <a:chOff x="0" y="-14266"/>
            <a:chExt cx="4531037" cy="6856607"/>
          </a:xfrm>
        </p:grpSpPr>
        <p:pic>
          <p:nvPicPr>
            <p:cNvPr id="4098" name="Picture 2" descr="Related image"/>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9000" contrast="30000"/>
                      </a14:imgEffect>
                    </a14:imgLayer>
                  </a14:imgProps>
                </a:ext>
                <a:ext uri="{28A0092B-C50C-407E-A947-70E740481C1C}">
                  <a14:useLocalDpi xmlns:a14="http://schemas.microsoft.com/office/drawing/2010/main"/>
                </a:ext>
              </a:extLst>
            </a:blip>
            <a:srcRect/>
            <a:stretch>
              <a:fillRect/>
            </a:stretch>
          </p:blipFill>
          <p:spPr bwMode="auto">
            <a:xfrm>
              <a:off x="0" y="-14266"/>
              <a:ext cx="4531037" cy="6856607"/>
            </a:xfrm>
            <a:prstGeom prst="rect">
              <a:avLst/>
            </a:prstGeom>
            <a:noFill/>
            <a:effectLst>
              <a:softEdge rad="50800"/>
            </a:effectLst>
            <a:extLst>
              <a:ext uri="{909E8E84-426E-40DD-AFC4-6F175D3DCCD1}">
                <a14:hiddenFill xmlns:a14="http://schemas.microsoft.com/office/drawing/2010/main">
                  <a:solidFill>
                    <a:srgbClr val="FFFFFF"/>
                  </a:solidFill>
                </a14:hiddenFill>
              </a:ext>
            </a:extLst>
          </p:spPr>
        </p:pic>
        <p:sp>
          <p:nvSpPr>
            <p:cNvPr id="3" name="Right Triangle 2"/>
            <p:cNvSpPr/>
            <p:nvPr/>
          </p:nvSpPr>
          <p:spPr>
            <a:xfrm rot="16200000">
              <a:off x="1708569" y="2836046"/>
              <a:ext cx="504055" cy="249801"/>
            </a:xfrm>
            <a:prstGeom prst="rtTriangle">
              <a:avLst/>
            </a:prstGeom>
            <a:solidFill>
              <a:schemeClr val="tx1"/>
            </a:solidFill>
            <a:ln>
              <a:noFill/>
            </a:ln>
            <a:effectLst>
              <a:glow rad="635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Title 1"/>
          <p:cNvSpPr txBox="1">
            <a:spLocks/>
          </p:cNvSpPr>
          <p:nvPr/>
        </p:nvSpPr>
        <p:spPr>
          <a:xfrm>
            <a:off x="4788024" y="2790056"/>
            <a:ext cx="4104455"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dirty="0" smtClean="0">
                <a:solidFill>
                  <a:srgbClr val="FF9933"/>
                </a:solidFill>
                <a:effectLst>
                  <a:outerShdw blurRad="38100" dist="38100" dir="2700000" algn="tl">
                    <a:srgbClr val="000000"/>
                  </a:outerShdw>
                </a:effectLst>
                <a:latin typeface="Times New Roman"/>
                <a:cs typeface="Times New Roman"/>
              </a:rPr>
              <a:t>β</a:t>
            </a:r>
            <a:r>
              <a:rPr lang="en-GB" sz="2800" b="1" dirty="0" smtClean="0">
                <a:solidFill>
                  <a:srgbClr val="FF9933"/>
                </a:solidFill>
                <a:effectLst>
                  <a:outerShdw blurRad="38100" dist="38100" dir="2700000" algn="tl">
                    <a:srgbClr val="000000"/>
                  </a:outerShdw>
                </a:effectLst>
                <a:latin typeface="Times New Roman"/>
                <a:cs typeface="Times New Roman"/>
              </a:rPr>
              <a:t>. </a:t>
            </a:r>
            <a:r>
              <a:rPr lang="en-GB" sz="2800" b="1" dirty="0" smtClean="0">
                <a:solidFill>
                  <a:srgbClr val="FF9933"/>
                </a:solidFill>
                <a:effectLst>
                  <a:outerShdw blurRad="38100" dist="38100" dir="2700000" algn="tl">
                    <a:srgbClr val="000000"/>
                  </a:outerShdw>
                </a:effectLst>
                <a:latin typeface="Castellar" panose="020A0402060406010301" pitchFamily="18" charset="0"/>
                <a:cs typeface="Times New Roman"/>
              </a:rPr>
              <a:t>and</a:t>
            </a:r>
            <a:r>
              <a:rPr lang="en-GB" sz="2800" b="1" dirty="0" smtClean="0">
                <a:solidFill>
                  <a:srgbClr val="FF9933"/>
                </a:solidFill>
                <a:effectLst>
                  <a:outerShdw blurRad="38100" dist="38100" dir="2700000" algn="tl">
                    <a:srgbClr val="000000"/>
                  </a:outerShdw>
                </a:effectLst>
                <a:latin typeface="Times New Roman"/>
                <a:cs typeface="Times New Roman"/>
              </a:rPr>
              <a:t> </a:t>
            </a:r>
            <a:r>
              <a:rPr lang="el-GR" sz="4000" b="1" dirty="0" smtClean="0">
                <a:solidFill>
                  <a:srgbClr val="FF9933"/>
                </a:solidFill>
                <a:effectLst>
                  <a:outerShdw blurRad="38100" dist="38100" dir="2700000" algn="tl">
                    <a:srgbClr val="000000"/>
                  </a:outerShdw>
                </a:effectLst>
                <a:latin typeface="Times New Roman"/>
                <a:cs typeface="Times New Roman"/>
              </a:rPr>
              <a:t>ε</a:t>
            </a:r>
            <a:r>
              <a:rPr lang="en-GB" sz="4000" b="1" dirty="0" smtClean="0">
                <a:solidFill>
                  <a:srgbClr val="FF9933"/>
                </a:solidFill>
                <a:effectLst>
                  <a:outerShdw blurRad="38100" dist="38100" dir="2700000" algn="tl">
                    <a:srgbClr val="000000"/>
                  </a:outerShdw>
                </a:effectLst>
                <a:latin typeface="Times New Roman"/>
                <a:cs typeface="Times New Roman"/>
              </a:rPr>
              <a:t>. </a:t>
            </a:r>
            <a:r>
              <a:rPr lang="en-GB" sz="4000" b="1" dirty="0" smtClean="0">
                <a:solidFill>
                  <a:srgbClr val="FF9933"/>
                </a:solidFill>
                <a:effectLst>
                  <a:outerShdw blurRad="38100" dist="38100" dir="2700000" algn="tl">
                    <a:srgbClr val="000000"/>
                  </a:outerShdw>
                </a:effectLst>
                <a:latin typeface="Castellar" panose="020A0402060406010301" pitchFamily="18" charset="0"/>
                <a:cs typeface="Times New Roman"/>
              </a:rPr>
              <a:t>–</a:t>
            </a:r>
            <a:r>
              <a:rPr lang="en-GB" sz="2800" b="1" dirty="0">
                <a:solidFill>
                  <a:srgbClr val="FF9933"/>
                </a:solidFill>
                <a:effectLst>
                  <a:outerShdw blurRad="38100" dist="38100" dir="2700000" algn="tl">
                    <a:srgbClr val="000000"/>
                  </a:outerShdw>
                </a:effectLst>
                <a:latin typeface="Castellar" panose="020A0402060406010301" pitchFamily="18" charset="0"/>
              </a:rPr>
              <a:t> </a:t>
            </a:r>
            <a:r>
              <a:rPr lang="en-GB" sz="2800" b="1" dirty="0" smtClean="0">
                <a:solidFill>
                  <a:srgbClr val="FF9933"/>
                </a:solidFill>
                <a:effectLst>
                  <a:outerShdw blurRad="38100" dist="38100" dir="2700000" algn="tl">
                    <a:srgbClr val="000000"/>
                  </a:outerShdw>
                </a:effectLst>
                <a:latin typeface="Castellar" panose="020A0402060406010301" pitchFamily="18" charset="0"/>
              </a:rPr>
              <a:t>Arguably it’s Jason and Medea, as they lose both their children and their marriage to each other.</a:t>
            </a:r>
          </a:p>
          <a:p>
            <a:r>
              <a:rPr lang="en-GB" sz="2800" b="1" dirty="0" smtClean="0">
                <a:solidFill>
                  <a:srgbClr val="FF9933"/>
                </a:solidFill>
                <a:effectLst>
                  <a:outerShdw blurRad="38100" dist="38100" dir="2700000" algn="tl">
                    <a:srgbClr val="000000"/>
                  </a:outerShdw>
                </a:effectLst>
                <a:latin typeface="Castellar" panose="020A0402060406010301" pitchFamily="18" charset="0"/>
              </a:rPr>
              <a:t>However, it does not end particularly well for </a:t>
            </a:r>
          </a:p>
          <a:p>
            <a:r>
              <a:rPr lang="en-GB" sz="2800" b="1" dirty="0" smtClean="0">
                <a:solidFill>
                  <a:srgbClr val="FF9933"/>
                </a:solidFill>
                <a:effectLst>
                  <a:outerShdw blurRad="38100" dist="38100" dir="2700000" algn="tl">
                    <a:srgbClr val="000000"/>
                  </a:outerShdw>
                </a:effectLst>
                <a:latin typeface="Castellar" panose="020A0402060406010301" pitchFamily="18" charset="0"/>
              </a:rPr>
              <a:t>any of the characters.</a:t>
            </a:r>
          </a:p>
        </p:txBody>
      </p:sp>
    </p:spTree>
    <p:extLst>
      <p:ext uri="{BB962C8B-B14F-4D97-AF65-F5344CB8AC3E}">
        <p14:creationId xmlns:p14="http://schemas.microsoft.com/office/powerpoint/2010/main" val="3306443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epidaurus theatre"/>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rightnessContrast contrast="15000"/>
                    </a14:imgEffect>
                  </a14:imgLayer>
                </a14:imgProps>
              </a:ex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5508103" y="4221088"/>
            <a:ext cx="2808313"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b="1" dirty="0" smtClean="0">
                <a:effectLst>
                  <a:outerShdw blurRad="38100" dist="38100" dir="2700000" algn="tl">
                    <a:srgbClr val="000000">
                      <a:alpha val="43137"/>
                    </a:srgbClr>
                  </a:outerShdw>
                </a:effectLst>
                <a:latin typeface="Castellar" panose="020A0402060406010301" pitchFamily="18" charset="0"/>
                <a:cs typeface="Times New Roman"/>
              </a:rPr>
              <a:t>4. Why </a:t>
            </a:r>
          </a:p>
          <a:p>
            <a:r>
              <a:rPr lang="en-GB" sz="2000" b="1" dirty="0" smtClean="0">
                <a:effectLst>
                  <a:outerShdw blurRad="38100" dist="38100" dir="2700000" algn="tl">
                    <a:srgbClr val="000000">
                      <a:alpha val="43137"/>
                    </a:srgbClr>
                  </a:outerShdw>
                </a:effectLst>
                <a:latin typeface="Castellar" panose="020A0402060406010301" pitchFamily="18" charset="0"/>
                <a:cs typeface="Times New Roman"/>
              </a:rPr>
              <a:t>did the Greeks not act death out on stage ?</a:t>
            </a:r>
          </a:p>
          <a:p>
            <a:r>
              <a:rPr lang="en-GB" sz="2000" b="1" dirty="0" smtClean="0">
                <a:effectLst>
                  <a:outerShdw blurRad="38100" dist="38100" dir="2700000" algn="tl">
                    <a:srgbClr val="000000">
                      <a:alpha val="43137"/>
                    </a:srgbClr>
                  </a:outerShdw>
                </a:effectLst>
                <a:latin typeface="Castellar" panose="020A0402060406010301" pitchFamily="18" charset="0"/>
                <a:cs typeface="Times New Roman"/>
              </a:rPr>
              <a:t>(open </a:t>
            </a:r>
          </a:p>
          <a:p>
            <a:r>
              <a:rPr lang="en-GB" sz="2000" b="1" dirty="0" smtClean="0">
                <a:effectLst>
                  <a:outerShdw blurRad="38100" dist="38100" dir="2700000" algn="tl">
                    <a:srgbClr val="000000">
                      <a:alpha val="43137"/>
                    </a:srgbClr>
                  </a:outerShdw>
                </a:effectLst>
                <a:latin typeface="Castellar" panose="020A0402060406010301" pitchFamily="18" charset="0"/>
                <a:cs typeface="Times New Roman"/>
              </a:rPr>
              <a:t>answer)</a:t>
            </a:r>
            <a:endParaRPr lang="en-GB" sz="2000" b="1" dirty="0" smtClean="0">
              <a:effectLst>
                <a:outerShdw blurRad="38100" dist="38100" dir="2700000" algn="tl">
                  <a:srgbClr val="000000">
                    <a:alpha val="43137"/>
                  </a:srgbClr>
                </a:outerShdw>
              </a:effectLst>
              <a:latin typeface="Castellar" panose="020A0402060406010301" pitchFamily="18" charset="0"/>
            </a:endParaRPr>
          </a:p>
        </p:txBody>
      </p:sp>
    </p:spTree>
    <p:extLst>
      <p:ext uri="{BB962C8B-B14F-4D97-AF65-F5344CB8AC3E}">
        <p14:creationId xmlns:p14="http://schemas.microsoft.com/office/powerpoint/2010/main" val="3626570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Related im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Related image"/>
          <p:cNvPicPr>
            <a:picLocks noChangeAspect="1" noChangeArrowheads="1"/>
          </p:cNvPicPr>
          <p:nvPr/>
        </p:nvPicPr>
        <p:blipFill>
          <a:blip r:embed="rId3" cstate="email">
            <a:duotone>
              <a:prstClr val="black"/>
              <a:schemeClr val="accent3">
                <a:tint val="45000"/>
                <a:satMod val="400000"/>
              </a:schemeClr>
            </a:duotone>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2555776" y="1628800"/>
            <a:ext cx="1811810" cy="2334447"/>
          </a:xfrm>
          <a:prstGeom prst="rect">
            <a:avLst/>
          </a:prstGeom>
          <a:noFill/>
          <a:effectLst>
            <a:outerShdw blurRad="50800" dist="50800" dir="5400000" algn="ctr" rotWithShape="0">
              <a:srgbClr val="000000">
                <a:alpha val="0"/>
              </a:srgbClr>
            </a:outerShdw>
          </a:effectLst>
          <a:extLst>
            <a:ext uri="{909E8E84-426E-40DD-AFC4-6F175D3DCCD1}">
              <a14:hiddenFill xmlns:a14="http://schemas.microsoft.com/office/drawing/2010/main">
                <a:solidFill>
                  <a:srgbClr val="FFFFFF"/>
                </a:solidFill>
              </a14:hiddenFill>
            </a:ext>
          </a:extLst>
        </p:spPr>
      </p:pic>
      <p:sp>
        <p:nvSpPr>
          <p:cNvPr id="25" name="Title 1"/>
          <p:cNvSpPr txBox="1">
            <a:spLocks/>
          </p:cNvSpPr>
          <p:nvPr/>
        </p:nvSpPr>
        <p:spPr>
          <a:xfrm>
            <a:off x="683568" y="773832"/>
            <a:ext cx="7704855"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solidFill>
                <a:effectLst>
                  <a:outerShdw blurRad="38100" dist="38100" dir="2700000" algn="tl">
                    <a:srgbClr val="000000"/>
                  </a:outerShdw>
                </a:effectLst>
                <a:latin typeface="Castellar" panose="020A0402060406010301" pitchFamily="18" charset="0"/>
              </a:rPr>
              <a:t>2</a:t>
            </a:r>
            <a:r>
              <a:rPr lang="en-GB" sz="4000" b="1" dirty="0" smtClean="0">
                <a:solidFill>
                  <a:schemeClr val="bg1"/>
                </a:solidFill>
                <a:effectLst>
                  <a:outerShdw blurRad="38100" dist="38100" dir="2700000" algn="tl">
                    <a:srgbClr val="000000"/>
                  </a:outerShdw>
                </a:effectLst>
                <a:latin typeface="Castellar" panose="020A0402060406010301" pitchFamily="18" charset="0"/>
              </a:rPr>
              <a:t>. In the play ‘</a:t>
            </a:r>
            <a:r>
              <a:rPr lang="en-GB" sz="4000" b="1" dirty="0" err="1" smtClean="0">
                <a:solidFill>
                  <a:schemeClr val="bg1"/>
                </a:solidFill>
                <a:effectLst>
                  <a:outerShdw blurRad="38100" dist="38100" dir="2700000" algn="tl">
                    <a:srgbClr val="000000"/>
                  </a:outerShdw>
                </a:effectLst>
                <a:latin typeface="Castellar" panose="020A0402060406010301" pitchFamily="18" charset="0"/>
              </a:rPr>
              <a:t>medea</a:t>
            </a:r>
            <a:r>
              <a:rPr lang="en-GB" sz="4000" b="1" dirty="0" smtClean="0">
                <a:solidFill>
                  <a:schemeClr val="bg1"/>
                </a:solidFill>
                <a:effectLst>
                  <a:outerShdw blurRad="38100" dist="38100" dir="2700000" algn="tl">
                    <a:srgbClr val="000000"/>
                  </a:outerShdw>
                </a:effectLst>
                <a:latin typeface="Castellar" panose="020A0402060406010301" pitchFamily="18" charset="0"/>
              </a:rPr>
              <a:t>’, who has the final line?</a:t>
            </a:r>
          </a:p>
        </p:txBody>
      </p:sp>
      <p:pic>
        <p:nvPicPr>
          <p:cNvPr id="4098" name="Picture 2" descr="Image result for ancient greek sword png"/>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4167" b="93167" l="1667" r="94167"/>
                    </a14:imgEffect>
                  </a14:imgLayer>
                </a14:imgProps>
              </a:ext>
              <a:ext uri="{28A0092B-C50C-407E-A947-70E740481C1C}">
                <a14:useLocalDpi xmlns:a14="http://schemas.microsoft.com/office/drawing/2010/main"/>
              </a:ext>
            </a:extLst>
          </a:blip>
          <a:srcRect/>
          <a:stretch>
            <a:fillRect/>
          </a:stretch>
        </p:blipFill>
        <p:spPr bwMode="auto">
          <a:xfrm rot="18843673">
            <a:off x="152465" y="3473961"/>
            <a:ext cx="2304256" cy="2304256"/>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4100" name="Picture 4" descr="Image result for clay bottle pn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42" b="94786" l="9867" r="89967">
                        <a14:foregroundMark x1="57711" y1="9744" x2="52902" y2="16325"/>
                        <a14:backgroundMark x1="27612" y1="55385" x2="28773" y2="67863"/>
                        <a14:backgroundMark x1="62355" y1="39402" x2="70149" y2="41197"/>
                        <a14:backgroundMark x1="38889" y1="16752" x2="42040" y2="19487"/>
                        <a14:backgroundMark x1="21393" y1="77692" x2="39386" y2="95983"/>
                        <a14:backgroundMark x1="29436" y1="75897" x2="31592" y2="82051"/>
                        <a14:backgroundMark x1="38474" y1="91880" x2="60862" y2="96838"/>
                        <a14:backgroundMark x1="68159" y1="90513" x2="61028" y2="94615"/>
                        <a14:backgroundMark x1="65920" y1="90513" x2="71725" y2="82308"/>
                      </a14:backgroundRemoval>
                    </a14:imgEffect>
                  </a14:imgLayer>
                </a14:imgProps>
              </a:ext>
              <a:ext uri="{28A0092B-C50C-407E-A947-70E740481C1C}">
                <a14:useLocalDpi xmlns:a14="http://schemas.microsoft.com/office/drawing/2010/main" val="0"/>
              </a:ext>
            </a:extLst>
          </a:blip>
          <a:srcRect/>
          <a:stretch>
            <a:fillRect/>
          </a:stretch>
        </p:blipFill>
        <p:spPr bwMode="auto">
          <a:xfrm>
            <a:off x="1896094" y="3534753"/>
            <a:ext cx="2675906" cy="2426513"/>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4102" name="Picture 6" descr="Image result for ancient greek writing implements"/>
          <p:cNvPicPr>
            <a:picLocks noChangeAspect="1" noChangeArrowheads="1"/>
          </p:cNvPicPr>
          <p:nvPr/>
        </p:nvPicPr>
        <p:blipFill>
          <a:blip r:embed="rId9" cstate="email">
            <a:extLst>
              <a:ext uri="{BEBA8EAE-BF5A-486C-A8C5-ECC9F3942E4B}">
                <a14:imgProps xmlns:a14="http://schemas.microsoft.com/office/drawing/2010/main">
                  <a14:imgLayer r:embed="rId10">
                    <a14:imgEffect>
                      <a14:backgroundRemoval t="10000" b="90000" l="10000" r="90000">
                        <a14:backgroundMark x1="83250" y1="17000" x2="84750" y2="80000"/>
                        <a14:backgroundMark x1="82917" y1="15875" x2="83417" y2="36250"/>
                        <a14:backgroundMark x1="82917" y1="50625" x2="84333" y2="50750"/>
                        <a14:backgroundMark x1="13583" y1="49625" x2="14500" y2="49875"/>
                        <a14:backgroundMark x1="48250" y1="33000" x2="48583" y2="49875"/>
                        <a14:backgroundMark x1="48250" y1="57000" x2="48917" y2="66500"/>
                        <a14:backgroundMark x1="47500" y1="19375" x2="47500" y2="21625"/>
                        <a14:backgroundMark x1="47667" y1="26875" x2="47833" y2="21625"/>
                      </a14:backgroundRemoval>
                    </a14:imgEffect>
                  </a14:imgLayer>
                </a14:imgProps>
              </a:ext>
              <a:ext uri="{28A0092B-C50C-407E-A947-70E740481C1C}">
                <a14:useLocalDpi xmlns:a14="http://schemas.microsoft.com/office/drawing/2010/main"/>
              </a:ext>
            </a:extLst>
          </a:blip>
          <a:srcRect/>
          <a:stretch>
            <a:fillRect/>
          </a:stretch>
        </p:blipFill>
        <p:spPr bwMode="auto">
          <a:xfrm>
            <a:off x="4211960" y="3861048"/>
            <a:ext cx="2599316" cy="2304256"/>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4104" name="Picture 8" descr="Image result for veil 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rot="16200000">
            <a:off x="2917606" y="4711745"/>
            <a:ext cx="621273" cy="2088232"/>
          </a:xfrm>
          <a:prstGeom prst="rect">
            <a:avLst/>
          </a:prstGeom>
          <a:noFill/>
          <a:effectLst>
            <a:outerShdw blurRad="50800" dist="50800" dir="5400000" algn="ctr" rotWithShape="0">
              <a:srgbClr val="000000">
                <a:alpha val="28000"/>
              </a:srgbClr>
            </a:outerShdw>
          </a:effectLst>
          <a:extLst>
            <a:ext uri="{909E8E84-426E-40DD-AFC4-6F175D3DCCD1}">
              <a14:hiddenFill xmlns:a14="http://schemas.microsoft.com/office/drawing/2010/main">
                <a:solidFill>
                  <a:srgbClr val="FFFFFF"/>
                </a:solidFill>
              </a14:hiddenFill>
            </a:ext>
          </a:extLst>
        </p:spPr>
      </p:pic>
      <p:pic>
        <p:nvPicPr>
          <p:cNvPr id="4106" name="Picture 10" descr="Image result for ancient greek wreath png"/>
          <p:cNvPicPr>
            <a:picLocks noChangeAspect="1" noChangeArrowheads="1"/>
          </p:cNvPicPr>
          <p:nvPr/>
        </p:nvPicPr>
        <p:blipFill>
          <a:blip r:embed="rId12" cstate="email">
            <a:extLst>
              <a:ext uri="{BEBA8EAE-BF5A-486C-A8C5-ECC9F3942E4B}">
                <a14:imgProps xmlns:a14="http://schemas.microsoft.com/office/drawing/2010/main">
                  <a14:imgLayer r:embed="rId13">
                    <a14:imgEffect>
                      <a14:backgroundRemoval t="9909" b="90244" l="3315" r="98232"/>
                    </a14:imgEffect>
                  </a14:imgLayer>
                </a14:imgProps>
              </a:ext>
              <a:ext uri="{28A0092B-C50C-407E-A947-70E740481C1C}">
                <a14:useLocalDpi xmlns:a14="http://schemas.microsoft.com/office/drawing/2010/main"/>
              </a:ext>
            </a:extLst>
          </a:blip>
          <a:srcRect/>
          <a:stretch>
            <a:fillRect/>
          </a:stretch>
        </p:blipFill>
        <p:spPr bwMode="auto">
          <a:xfrm>
            <a:off x="6588224" y="3861048"/>
            <a:ext cx="1944216" cy="2728070"/>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56630" y="2141984"/>
            <a:ext cx="1811114"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dirty="0" smtClean="0">
                <a:solidFill>
                  <a:schemeClr val="bg1"/>
                </a:solidFill>
                <a:effectLst>
                  <a:outerShdw blurRad="38100" dist="38100" dir="2700000" algn="tl">
                    <a:srgbClr val="000000"/>
                  </a:outerShdw>
                </a:effectLst>
                <a:latin typeface="Times New Roman"/>
                <a:cs typeface="Times New Roman"/>
              </a:rPr>
              <a:t>α</a:t>
            </a:r>
            <a:r>
              <a:rPr lang="en-GB" sz="28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Jason</a:t>
            </a:r>
          </a:p>
        </p:txBody>
      </p:sp>
      <p:sp>
        <p:nvSpPr>
          <p:cNvPr id="12" name="Title 1"/>
          <p:cNvSpPr txBox="1">
            <a:spLocks/>
          </p:cNvSpPr>
          <p:nvPr/>
        </p:nvSpPr>
        <p:spPr>
          <a:xfrm>
            <a:off x="2288599" y="2146548"/>
            <a:ext cx="2211393"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dirty="0" smtClean="0">
                <a:solidFill>
                  <a:schemeClr val="bg1"/>
                </a:solidFill>
                <a:effectLst>
                  <a:outerShdw blurRad="38100" dist="38100" dir="2700000" algn="tl">
                    <a:srgbClr val="000000"/>
                  </a:outerShdw>
                </a:effectLst>
                <a:latin typeface="Times New Roman"/>
                <a:cs typeface="Times New Roman"/>
              </a:rPr>
              <a:t>β</a:t>
            </a:r>
            <a:r>
              <a:rPr lang="en-GB" sz="28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Medea</a:t>
            </a:r>
          </a:p>
        </p:txBody>
      </p:sp>
      <p:sp>
        <p:nvSpPr>
          <p:cNvPr id="13" name="Title 1"/>
          <p:cNvSpPr txBox="1">
            <a:spLocks/>
          </p:cNvSpPr>
          <p:nvPr/>
        </p:nvSpPr>
        <p:spPr>
          <a:xfrm>
            <a:off x="4139952" y="2137318"/>
            <a:ext cx="274721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800" b="1" dirty="0">
                <a:solidFill>
                  <a:schemeClr val="bg1"/>
                </a:solidFill>
                <a:effectLst>
                  <a:outerShdw blurRad="38100" dist="38100" dir="2700000" algn="tl">
                    <a:srgbClr val="000000"/>
                  </a:outerShdw>
                </a:effectLst>
                <a:latin typeface="Times New Roman"/>
                <a:cs typeface="Times New Roman"/>
              </a:rPr>
              <a:t>c</a:t>
            </a:r>
            <a:r>
              <a:rPr lang="en-GB" sz="28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tutor</a:t>
            </a:r>
          </a:p>
        </p:txBody>
      </p:sp>
      <p:sp>
        <p:nvSpPr>
          <p:cNvPr id="14" name="Title 1"/>
          <p:cNvSpPr txBox="1">
            <a:spLocks/>
          </p:cNvSpPr>
          <p:nvPr/>
        </p:nvSpPr>
        <p:spPr>
          <a:xfrm>
            <a:off x="6300192" y="2348880"/>
            <a:ext cx="274721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dirty="0">
                <a:solidFill>
                  <a:schemeClr val="bg1"/>
                </a:solidFill>
                <a:effectLst>
                  <a:outerShdw blurRad="38100" dist="38100" dir="2700000" algn="tl">
                    <a:srgbClr val="000000"/>
                  </a:outerShdw>
                </a:effectLst>
                <a:latin typeface="Times New Roman"/>
                <a:cs typeface="Times New Roman"/>
              </a:rPr>
              <a:t>δ</a:t>
            </a:r>
            <a:r>
              <a:rPr lang="en-GB" sz="28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King </a:t>
            </a:r>
          </a:p>
          <a:p>
            <a:r>
              <a:rPr lang="en-GB" sz="2800" b="1" dirty="0" err="1" smtClean="0">
                <a:solidFill>
                  <a:schemeClr val="bg1"/>
                </a:solidFill>
                <a:effectLst>
                  <a:outerShdw blurRad="38100" dist="38100" dir="2700000" algn="tl">
                    <a:srgbClr val="000000"/>
                  </a:outerShdw>
                </a:effectLst>
                <a:latin typeface="Castellar" panose="020A0402060406010301" pitchFamily="18" charset="0"/>
              </a:rPr>
              <a:t>creon</a:t>
            </a:r>
            <a:endParaRPr lang="en-GB" sz="2800" b="1" dirty="0" smtClean="0">
              <a:solidFill>
                <a:schemeClr val="bg1"/>
              </a:solidFill>
              <a:effectLst>
                <a:outerShdw blurRad="38100" dist="38100" dir="2700000" algn="tl">
                  <a:srgbClr val="000000"/>
                </a:outerShdw>
              </a:effectLst>
              <a:latin typeface="Castellar" panose="020A0402060406010301" pitchFamily="18" charset="0"/>
            </a:endParaRPr>
          </a:p>
        </p:txBody>
      </p:sp>
    </p:spTree>
    <p:extLst>
      <p:ext uri="{BB962C8B-B14F-4D97-AF65-F5344CB8AC3E}">
        <p14:creationId xmlns:p14="http://schemas.microsoft.com/office/powerpoint/2010/main" val="86438576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500"/>
                                </p:stCondLst>
                                <p:childTnLst>
                                  <p:par>
                                    <p:cTn id="14" presetID="2" presetClass="entr" presetSubtype="1" fill="hold" nodeType="afterEffect" p14:presetBounceEnd="50000">
                                      <p:stCondLst>
                                        <p:cond delay="0"/>
                                      </p:stCondLst>
                                      <p:childTnLst>
                                        <p:set>
                                          <p:cBhvr>
                                            <p:cTn id="15" dur="1" fill="hold">
                                              <p:stCondLst>
                                                <p:cond delay="0"/>
                                              </p:stCondLst>
                                            </p:cTn>
                                            <p:tgtEl>
                                              <p:spTgt spid="4098"/>
                                            </p:tgtEl>
                                            <p:attrNameLst>
                                              <p:attrName>style.visibility</p:attrName>
                                            </p:attrNameLst>
                                          </p:cBhvr>
                                          <p:to>
                                            <p:strVal val="visible"/>
                                          </p:to>
                                        </p:set>
                                        <p:anim calcmode="lin" valueType="num" p14:bounceEnd="50000">
                                          <p:cBhvr additive="base">
                                            <p:cTn id="16" dur="500" fill="hold"/>
                                            <p:tgtEl>
                                              <p:spTgt spid="4098"/>
                                            </p:tgtEl>
                                            <p:attrNameLst>
                                              <p:attrName>ppt_x</p:attrName>
                                            </p:attrNameLst>
                                          </p:cBhvr>
                                          <p:tavLst>
                                            <p:tav tm="0">
                                              <p:val>
                                                <p:strVal val="#ppt_x"/>
                                              </p:val>
                                            </p:tav>
                                            <p:tav tm="100000">
                                              <p:val>
                                                <p:strVal val="#ppt_x"/>
                                              </p:val>
                                            </p:tav>
                                          </p:tavLst>
                                        </p:anim>
                                        <p:anim calcmode="lin" valueType="num" p14:bounceEnd="50000">
                                          <p:cBhvr additive="base">
                                            <p:cTn id="17" dur="500" fill="hold"/>
                                            <p:tgtEl>
                                              <p:spTgt spid="4098"/>
                                            </p:tgtEl>
                                            <p:attrNameLst>
                                              <p:attrName>ppt_y</p:attrName>
                                            </p:attrNameLst>
                                          </p:cBhvr>
                                          <p:tavLst>
                                            <p:tav tm="0">
                                              <p:val>
                                                <p:strVal val="0-#ppt_h/2"/>
                                              </p:val>
                                            </p:tav>
                                            <p:tav tm="100000">
                                              <p:val>
                                                <p:strVal val="#ppt_y"/>
                                              </p:val>
                                            </p:tav>
                                          </p:tavLst>
                                        </p:anim>
                                      </p:childTnLst>
                                    </p:cTn>
                                  </p:par>
                                </p:childTnLst>
                              </p:cTn>
                            </p:par>
                            <p:par>
                              <p:cTn id="18" fill="hold">
                                <p:stCondLst>
                                  <p:cond delay="1000"/>
                                </p:stCondLst>
                                <p:childTnLst>
                                  <p:par>
                                    <p:cTn id="19" presetID="32" presetClass="emph" presetSubtype="0" fill="hold" nodeType="afterEffect">
                                      <p:stCondLst>
                                        <p:cond delay="0"/>
                                      </p:stCondLst>
                                      <p:childTnLst>
                                        <p:animRot by="120000">
                                          <p:cBhvr>
                                            <p:cTn id="20" dur="50" fill="hold">
                                              <p:stCondLst>
                                                <p:cond delay="0"/>
                                              </p:stCondLst>
                                            </p:cTn>
                                            <p:tgtEl>
                                              <p:spTgt spid="4098"/>
                                            </p:tgtEl>
                                            <p:attrNameLst>
                                              <p:attrName>r</p:attrName>
                                            </p:attrNameLst>
                                          </p:cBhvr>
                                        </p:animRot>
                                        <p:animRot by="-240000">
                                          <p:cBhvr>
                                            <p:cTn id="21" dur="100" fill="hold">
                                              <p:stCondLst>
                                                <p:cond delay="100"/>
                                              </p:stCondLst>
                                            </p:cTn>
                                            <p:tgtEl>
                                              <p:spTgt spid="4098"/>
                                            </p:tgtEl>
                                            <p:attrNameLst>
                                              <p:attrName>r</p:attrName>
                                            </p:attrNameLst>
                                          </p:cBhvr>
                                        </p:animRot>
                                        <p:animRot by="240000">
                                          <p:cBhvr>
                                            <p:cTn id="22" dur="100" fill="hold">
                                              <p:stCondLst>
                                                <p:cond delay="200"/>
                                              </p:stCondLst>
                                            </p:cTn>
                                            <p:tgtEl>
                                              <p:spTgt spid="4098"/>
                                            </p:tgtEl>
                                            <p:attrNameLst>
                                              <p:attrName>r</p:attrName>
                                            </p:attrNameLst>
                                          </p:cBhvr>
                                        </p:animRot>
                                        <p:animRot by="-240000">
                                          <p:cBhvr>
                                            <p:cTn id="23" dur="100" fill="hold">
                                              <p:stCondLst>
                                                <p:cond delay="300"/>
                                              </p:stCondLst>
                                            </p:cTn>
                                            <p:tgtEl>
                                              <p:spTgt spid="4098"/>
                                            </p:tgtEl>
                                            <p:attrNameLst>
                                              <p:attrName>r</p:attrName>
                                            </p:attrNameLst>
                                          </p:cBhvr>
                                        </p:animRot>
                                        <p:animRot by="120000">
                                          <p:cBhvr>
                                            <p:cTn id="24" dur="100" fill="hold">
                                              <p:stCondLst>
                                                <p:cond delay="400"/>
                                              </p:stCondLst>
                                            </p:cTn>
                                            <p:tgtEl>
                                              <p:spTgt spid="4098"/>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4100"/>
                                            </p:tgtEl>
                                            <p:attrNameLst>
                                              <p:attrName>style.visibility</p:attrName>
                                            </p:attrNameLst>
                                          </p:cBhvr>
                                          <p:to>
                                            <p:strVal val="visible"/>
                                          </p:to>
                                        </p:set>
                                        <p:animEffect transition="in" filter="fade">
                                          <p:cBhvr>
                                            <p:cTn id="33" dur="500"/>
                                            <p:tgtEl>
                                              <p:spTgt spid="4100"/>
                                            </p:tgtEl>
                                          </p:cBhvr>
                                        </p:animEffect>
                                      </p:childTnLst>
                                    </p:cTn>
                                  </p:par>
                                  <p:par>
                                    <p:cTn id="34" presetID="10" presetClass="entr" presetSubtype="0" fill="hold" nodeType="withEffect">
                                      <p:stCondLst>
                                        <p:cond delay="0"/>
                                      </p:stCondLst>
                                      <p:childTnLst>
                                        <p:set>
                                          <p:cBhvr>
                                            <p:cTn id="35" dur="1" fill="hold">
                                              <p:stCondLst>
                                                <p:cond delay="0"/>
                                              </p:stCondLst>
                                            </p:cTn>
                                            <p:tgtEl>
                                              <p:spTgt spid="4104"/>
                                            </p:tgtEl>
                                            <p:attrNameLst>
                                              <p:attrName>style.visibility</p:attrName>
                                            </p:attrNameLst>
                                          </p:cBhvr>
                                          <p:to>
                                            <p:strVal val="visible"/>
                                          </p:to>
                                        </p:set>
                                        <p:animEffect transition="in" filter="fade">
                                          <p:cBhvr>
                                            <p:cTn id="36" dur="500"/>
                                            <p:tgtEl>
                                              <p:spTgt spid="4104"/>
                                            </p:tgtEl>
                                          </p:cBhvr>
                                        </p:animEffect>
                                      </p:childTnLst>
                                    </p:cTn>
                                  </p:par>
                                </p:childTnLst>
                              </p:cTn>
                            </p:par>
                            <p:par>
                              <p:cTn id="37" fill="hold">
                                <p:stCondLst>
                                  <p:cond delay="1000"/>
                                </p:stCondLst>
                                <p:childTnLst>
                                  <p:par>
                                    <p:cTn id="38" presetID="22" presetClass="entr" presetSubtype="4" fill="hold" nodeType="afterEffect">
                                      <p:stCondLst>
                                        <p:cond delay="0"/>
                                      </p:stCondLst>
                                      <p:childTnLst>
                                        <p:set>
                                          <p:cBhvr>
                                            <p:cTn id="39" dur="1" fill="hold">
                                              <p:stCondLst>
                                                <p:cond delay="0"/>
                                              </p:stCondLst>
                                            </p:cTn>
                                            <p:tgtEl>
                                              <p:spTgt spid="4108"/>
                                            </p:tgtEl>
                                            <p:attrNameLst>
                                              <p:attrName>style.visibility</p:attrName>
                                            </p:attrNameLst>
                                          </p:cBhvr>
                                          <p:to>
                                            <p:strVal val="visible"/>
                                          </p:to>
                                        </p:set>
                                        <p:animEffect transition="in" filter="wipe(down)">
                                          <p:cBhvr>
                                            <p:cTn id="40" dur="2000"/>
                                            <p:tgtEl>
                                              <p:spTgt spid="410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4102"/>
                                            </p:tgtEl>
                                            <p:attrNameLst>
                                              <p:attrName>style.visibility</p:attrName>
                                            </p:attrNameLst>
                                          </p:cBhvr>
                                          <p:to>
                                            <p:strVal val="visible"/>
                                          </p:to>
                                        </p:set>
                                        <p:animEffect transition="in" filter="fade">
                                          <p:cBhvr>
                                            <p:cTn id="49" dur="500"/>
                                            <p:tgtEl>
                                              <p:spTgt spid="410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500"/>
                                            <p:tgtEl>
                                              <p:spTgt spid="14"/>
                                            </p:tgtEl>
                                          </p:cBhvr>
                                        </p:animEffect>
                                      </p:childTnLst>
                                    </p:cTn>
                                  </p:par>
                                </p:childTnLst>
                              </p:cTn>
                            </p:par>
                            <p:par>
                              <p:cTn id="55" fill="hold">
                                <p:stCondLst>
                                  <p:cond delay="500"/>
                                </p:stCondLst>
                                <p:childTnLst>
                                  <p:par>
                                    <p:cTn id="56" presetID="21" presetClass="entr" presetSubtype="1" fill="hold" nodeType="afterEffect">
                                      <p:stCondLst>
                                        <p:cond delay="0"/>
                                      </p:stCondLst>
                                      <p:childTnLst>
                                        <p:set>
                                          <p:cBhvr>
                                            <p:cTn id="57" dur="1" fill="hold">
                                              <p:stCondLst>
                                                <p:cond delay="0"/>
                                              </p:stCondLst>
                                            </p:cTn>
                                            <p:tgtEl>
                                              <p:spTgt spid="4106"/>
                                            </p:tgtEl>
                                            <p:attrNameLst>
                                              <p:attrName>style.visibility</p:attrName>
                                            </p:attrNameLst>
                                          </p:cBhvr>
                                          <p:to>
                                            <p:strVal val="visible"/>
                                          </p:to>
                                        </p:set>
                                        <p:animEffect transition="in" filter="wheel(1)">
                                          <p:cBhvr>
                                            <p:cTn id="58" dur="1000"/>
                                            <p:tgtEl>
                                              <p:spTgt spid="4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1" grpId="0"/>
          <p:bldP spid="12" grpId="0"/>
          <p:bldP spid="13" grpId="0"/>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500"/>
                                </p:stCondLst>
                                <p:childTnLst>
                                  <p:par>
                                    <p:cTn id="14" presetID="2" presetClass="entr" presetSubtype="1" fill="hold" nodeType="afterEffect">
                                      <p:stCondLst>
                                        <p:cond delay="0"/>
                                      </p:stCondLst>
                                      <p:childTnLst>
                                        <p:set>
                                          <p:cBhvr>
                                            <p:cTn id="15" dur="1" fill="hold">
                                              <p:stCondLst>
                                                <p:cond delay="0"/>
                                              </p:stCondLst>
                                            </p:cTn>
                                            <p:tgtEl>
                                              <p:spTgt spid="4098"/>
                                            </p:tgtEl>
                                            <p:attrNameLst>
                                              <p:attrName>style.visibility</p:attrName>
                                            </p:attrNameLst>
                                          </p:cBhvr>
                                          <p:to>
                                            <p:strVal val="visible"/>
                                          </p:to>
                                        </p:set>
                                        <p:anim calcmode="lin" valueType="num">
                                          <p:cBhvr additive="base">
                                            <p:cTn id="16" dur="500" fill="hold"/>
                                            <p:tgtEl>
                                              <p:spTgt spid="4098"/>
                                            </p:tgtEl>
                                            <p:attrNameLst>
                                              <p:attrName>ppt_x</p:attrName>
                                            </p:attrNameLst>
                                          </p:cBhvr>
                                          <p:tavLst>
                                            <p:tav tm="0">
                                              <p:val>
                                                <p:strVal val="#ppt_x"/>
                                              </p:val>
                                            </p:tav>
                                            <p:tav tm="100000">
                                              <p:val>
                                                <p:strVal val="#ppt_x"/>
                                              </p:val>
                                            </p:tav>
                                          </p:tavLst>
                                        </p:anim>
                                        <p:anim calcmode="lin" valueType="num">
                                          <p:cBhvr additive="base">
                                            <p:cTn id="17" dur="500" fill="hold"/>
                                            <p:tgtEl>
                                              <p:spTgt spid="4098"/>
                                            </p:tgtEl>
                                            <p:attrNameLst>
                                              <p:attrName>ppt_y</p:attrName>
                                            </p:attrNameLst>
                                          </p:cBhvr>
                                          <p:tavLst>
                                            <p:tav tm="0">
                                              <p:val>
                                                <p:strVal val="0-#ppt_h/2"/>
                                              </p:val>
                                            </p:tav>
                                            <p:tav tm="100000">
                                              <p:val>
                                                <p:strVal val="#ppt_y"/>
                                              </p:val>
                                            </p:tav>
                                          </p:tavLst>
                                        </p:anim>
                                      </p:childTnLst>
                                    </p:cTn>
                                  </p:par>
                                </p:childTnLst>
                              </p:cTn>
                            </p:par>
                            <p:par>
                              <p:cTn id="18" fill="hold">
                                <p:stCondLst>
                                  <p:cond delay="1000"/>
                                </p:stCondLst>
                                <p:childTnLst>
                                  <p:par>
                                    <p:cTn id="19" presetID="32" presetClass="emph" presetSubtype="0" fill="hold" nodeType="afterEffect">
                                      <p:stCondLst>
                                        <p:cond delay="0"/>
                                      </p:stCondLst>
                                      <p:childTnLst>
                                        <p:animRot by="120000">
                                          <p:cBhvr>
                                            <p:cTn id="20" dur="50" fill="hold">
                                              <p:stCondLst>
                                                <p:cond delay="0"/>
                                              </p:stCondLst>
                                            </p:cTn>
                                            <p:tgtEl>
                                              <p:spTgt spid="4098"/>
                                            </p:tgtEl>
                                            <p:attrNameLst>
                                              <p:attrName>r</p:attrName>
                                            </p:attrNameLst>
                                          </p:cBhvr>
                                        </p:animRot>
                                        <p:animRot by="-240000">
                                          <p:cBhvr>
                                            <p:cTn id="21" dur="100" fill="hold">
                                              <p:stCondLst>
                                                <p:cond delay="100"/>
                                              </p:stCondLst>
                                            </p:cTn>
                                            <p:tgtEl>
                                              <p:spTgt spid="4098"/>
                                            </p:tgtEl>
                                            <p:attrNameLst>
                                              <p:attrName>r</p:attrName>
                                            </p:attrNameLst>
                                          </p:cBhvr>
                                        </p:animRot>
                                        <p:animRot by="240000">
                                          <p:cBhvr>
                                            <p:cTn id="22" dur="100" fill="hold">
                                              <p:stCondLst>
                                                <p:cond delay="200"/>
                                              </p:stCondLst>
                                            </p:cTn>
                                            <p:tgtEl>
                                              <p:spTgt spid="4098"/>
                                            </p:tgtEl>
                                            <p:attrNameLst>
                                              <p:attrName>r</p:attrName>
                                            </p:attrNameLst>
                                          </p:cBhvr>
                                        </p:animRot>
                                        <p:animRot by="-240000">
                                          <p:cBhvr>
                                            <p:cTn id="23" dur="100" fill="hold">
                                              <p:stCondLst>
                                                <p:cond delay="300"/>
                                              </p:stCondLst>
                                            </p:cTn>
                                            <p:tgtEl>
                                              <p:spTgt spid="4098"/>
                                            </p:tgtEl>
                                            <p:attrNameLst>
                                              <p:attrName>r</p:attrName>
                                            </p:attrNameLst>
                                          </p:cBhvr>
                                        </p:animRot>
                                        <p:animRot by="120000">
                                          <p:cBhvr>
                                            <p:cTn id="24" dur="100" fill="hold">
                                              <p:stCondLst>
                                                <p:cond delay="400"/>
                                              </p:stCondLst>
                                            </p:cTn>
                                            <p:tgtEl>
                                              <p:spTgt spid="4098"/>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4100"/>
                                            </p:tgtEl>
                                            <p:attrNameLst>
                                              <p:attrName>style.visibility</p:attrName>
                                            </p:attrNameLst>
                                          </p:cBhvr>
                                          <p:to>
                                            <p:strVal val="visible"/>
                                          </p:to>
                                        </p:set>
                                        <p:animEffect transition="in" filter="fade">
                                          <p:cBhvr>
                                            <p:cTn id="33" dur="500"/>
                                            <p:tgtEl>
                                              <p:spTgt spid="4100"/>
                                            </p:tgtEl>
                                          </p:cBhvr>
                                        </p:animEffect>
                                      </p:childTnLst>
                                    </p:cTn>
                                  </p:par>
                                  <p:par>
                                    <p:cTn id="34" presetID="10" presetClass="entr" presetSubtype="0" fill="hold" nodeType="withEffect">
                                      <p:stCondLst>
                                        <p:cond delay="0"/>
                                      </p:stCondLst>
                                      <p:childTnLst>
                                        <p:set>
                                          <p:cBhvr>
                                            <p:cTn id="35" dur="1" fill="hold">
                                              <p:stCondLst>
                                                <p:cond delay="0"/>
                                              </p:stCondLst>
                                            </p:cTn>
                                            <p:tgtEl>
                                              <p:spTgt spid="4104"/>
                                            </p:tgtEl>
                                            <p:attrNameLst>
                                              <p:attrName>style.visibility</p:attrName>
                                            </p:attrNameLst>
                                          </p:cBhvr>
                                          <p:to>
                                            <p:strVal val="visible"/>
                                          </p:to>
                                        </p:set>
                                        <p:animEffect transition="in" filter="fade">
                                          <p:cBhvr>
                                            <p:cTn id="36" dur="500"/>
                                            <p:tgtEl>
                                              <p:spTgt spid="4104"/>
                                            </p:tgtEl>
                                          </p:cBhvr>
                                        </p:animEffect>
                                      </p:childTnLst>
                                    </p:cTn>
                                  </p:par>
                                </p:childTnLst>
                              </p:cTn>
                            </p:par>
                            <p:par>
                              <p:cTn id="37" fill="hold">
                                <p:stCondLst>
                                  <p:cond delay="1000"/>
                                </p:stCondLst>
                                <p:childTnLst>
                                  <p:par>
                                    <p:cTn id="38" presetID="22" presetClass="entr" presetSubtype="4" fill="hold" nodeType="afterEffect">
                                      <p:stCondLst>
                                        <p:cond delay="0"/>
                                      </p:stCondLst>
                                      <p:childTnLst>
                                        <p:set>
                                          <p:cBhvr>
                                            <p:cTn id="39" dur="1" fill="hold">
                                              <p:stCondLst>
                                                <p:cond delay="0"/>
                                              </p:stCondLst>
                                            </p:cTn>
                                            <p:tgtEl>
                                              <p:spTgt spid="4108"/>
                                            </p:tgtEl>
                                            <p:attrNameLst>
                                              <p:attrName>style.visibility</p:attrName>
                                            </p:attrNameLst>
                                          </p:cBhvr>
                                          <p:to>
                                            <p:strVal val="visible"/>
                                          </p:to>
                                        </p:set>
                                        <p:animEffect transition="in" filter="wipe(down)">
                                          <p:cBhvr>
                                            <p:cTn id="40" dur="2000"/>
                                            <p:tgtEl>
                                              <p:spTgt spid="410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4102"/>
                                            </p:tgtEl>
                                            <p:attrNameLst>
                                              <p:attrName>style.visibility</p:attrName>
                                            </p:attrNameLst>
                                          </p:cBhvr>
                                          <p:to>
                                            <p:strVal val="visible"/>
                                          </p:to>
                                        </p:set>
                                        <p:animEffect transition="in" filter="fade">
                                          <p:cBhvr>
                                            <p:cTn id="49" dur="500"/>
                                            <p:tgtEl>
                                              <p:spTgt spid="410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500"/>
                                            <p:tgtEl>
                                              <p:spTgt spid="14"/>
                                            </p:tgtEl>
                                          </p:cBhvr>
                                        </p:animEffect>
                                      </p:childTnLst>
                                    </p:cTn>
                                  </p:par>
                                </p:childTnLst>
                              </p:cTn>
                            </p:par>
                            <p:par>
                              <p:cTn id="55" fill="hold">
                                <p:stCondLst>
                                  <p:cond delay="500"/>
                                </p:stCondLst>
                                <p:childTnLst>
                                  <p:par>
                                    <p:cTn id="56" presetID="21" presetClass="entr" presetSubtype="1" fill="hold" nodeType="afterEffect">
                                      <p:stCondLst>
                                        <p:cond delay="0"/>
                                      </p:stCondLst>
                                      <p:childTnLst>
                                        <p:set>
                                          <p:cBhvr>
                                            <p:cTn id="57" dur="1" fill="hold">
                                              <p:stCondLst>
                                                <p:cond delay="0"/>
                                              </p:stCondLst>
                                            </p:cTn>
                                            <p:tgtEl>
                                              <p:spTgt spid="4106"/>
                                            </p:tgtEl>
                                            <p:attrNameLst>
                                              <p:attrName>style.visibility</p:attrName>
                                            </p:attrNameLst>
                                          </p:cBhvr>
                                          <p:to>
                                            <p:strVal val="visible"/>
                                          </p:to>
                                        </p:set>
                                        <p:animEffect transition="in" filter="wheel(1)">
                                          <p:cBhvr>
                                            <p:cTn id="58" dur="1000"/>
                                            <p:tgtEl>
                                              <p:spTgt spid="4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1" grpId="0"/>
          <p:bldP spid="12" grpId="0"/>
          <p:bldP spid="13" grpId="0"/>
          <p:bldP spid="14"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421707" y="188640"/>
            <a:ext cx="5535613" cy="6485757"/>
          </a:xfrm>
          <a:prstGeom prst="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107504" y="2862064"/>
            <a:ext cx="30243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100" b="1" dirty="0" smtClean="0">
                <a:solidFill>
                  <a:srgbClr val="FF9933"/>
                </a:solidFill>
                <a:effectLst>
                  <a:outerShdw blurRad="38100" dist="38100" dir="2700000" algn="tl">
                    <a:srgbClr val="000000"/>
                  </a:outerShdw>
                </a:effectLst>
                <a:latin typeface="Castellar" panose="020A0402060406010301" pitchFamily="18" charset="0"/>
              </a:rPr>
              <a:t>In short, Dionysius, god of theatre, is a cheerful god, and acting out death in front of him (remember he’s watching the play too) would be disrespectful. there’s another idea that he (and the other gods) might think that you have actually died, and drag you soul to the underworld.</a:t>
            </a:r>
          </a:p>
        </p:txBody>
      </p:sp>
      <p:pic>
        <p:nvPicPr>
          <p:cNvPr id="5" name="Picture 2" descr="http://www.vinpourium.com/wp-content/uploads/2010/01/wine_finer-7396551.png"/>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ackgroundRemoval t="0" b="100000" l="0" r="98469">
                        <a14:backgroundMark x1="28061" y1="0" x2="40306" y2="6667"/>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a:ext>
            </a:extLst>
          </a:blip>
          <a:srcRect l="8709" r="49100"/>
          <a:stretch/>
        </p:blipFill>
        <p:spPr bwMode="auto">
          <a:xfrm rot="637364">
            <a:off x="3096726" y="179735"/>
            <a:ext cx="1762730" cy="2617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889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amphora png"/>
          <p:cNvPicPr>
            <a:picLocks noChangeAspect="1" noChangeArrowheads="1"/>
          </p:cNvPicPr>
          <p:nvPr/>
        </p:nvPicPr>
        <p:blipFill rotWithShape="1">
          <a:blip r:embed="rId3">
            <a:extLst>
              <a:ext uri="{28A0092B-C50C-407E-A947-70E740481C1C}">
                <a14:useLocalDpi xmlns:a14="http://schemas.microsoft.com/office/drawing/2010/main" val="0"/>
              </a:ext>
            </a:extLst>
          </a:blip>
          <a:srcRect l="9946" t="14872" r="9819" b="56996"/>
          <a:stretch/>
        </p:blipFill>
        <p:spPr bwMode="auto">
          <a:xfrm>
            <a:off x="245660" y="2579428"/>
            <a:ext cx="8666328" cy="4278574"/>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5" name="Picture 2" descr="http://www.vinpourium.com/wp-content/uploads/2010/01/wine_finer-7396551.pn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959" b="96266" l="9839" r="89960">
                        <a14:backgroundMark x1="22289" y1="23444" x2="67269" y2="48963"/>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57127" t="46148" r="29363" b="13452"/>
          <a:stretch/>
        </p:blipFill>
        <p:spPr bwMode="auto">
          <a:xfrm rot="637364">
            <a:off x="2117494" y="-112686"/>
            <a:ext cx="1715220" cy="3194241"/>
          </a:xfrm>
          <a:prstGeom prst="rect">
            <a:avLst/>
          </a:prstGeom>
          <a:noFill/>
          <a:effectLst>
            <a:outerShdw blurRad="50800" dist="50800" dir="5400000" algn="ctr" rotWithShape="0">
              <a:srgbClr val="000000">
                <a:alpha val="99000"/>
              </a:srgbClr>
            </a:outerShdw>
          </a:effectLst>
          <a:extLst>
            <a:ext uri="{909E8E84-426E-40DD-AFC4-6F175D3DCCD1}">
              <a14:hiddenFill xmlns:a14="http://schemas.microsoft.com/office/drawing/2010/main">
                <a:solidFill>
                  <a:srgbClr val="FFFFFF"/>
                </a:solidFill>
              </a14:hiddenFill>
            </a:ext>
          </a:extLst>
        </p:spPr>
      </p:pic>
      <p:pic>
        <p:nvPicPr>
          <p:cNvPr id="2052" name="Picture 4" descr="Image result for olive oil pouring png"/>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955" b="100000" l="9958" r="89902"/>
                    </a14:imgEffect>
                    <a14:imgEffect>
                      <a14:colorTemperature colorTemp="11500"/>
                    </a14:imgEffect>
                    <a14:imgEffect>
                      <a14:saturation sat="400000"/>
                    </a14:imgEffect>
                  </a14:imgLayer>
                </a14:imgProps>
              </a:ext>
              <a:ext uri="{28A0092B-C50C-407E-A947-70E740481C1C}">
                <a14:useLocalDpi xmlns:a14="http://schemas.microsoft.com/office/drawing/2010/main" val="0"/>
              </a:ext>
            </a:extLst>
          </a:blip>
          <a:srcRect l="18922" t="52984" r="68210"/>
          <a:stretch/>
        </p:blipFill>
        <p:spPr bwMode="auto">
          <a:xfrm>
            <a:off x="3756904" y="-99392"/>
            <a:ext cx="815096" cy="3356992"/>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054" name="Picture 6" descr="Image result for beer pouring png"/>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100000" l="9937" r="100000">
                        <a14:foregroundMark x1="53957" y1="50543" x2="62937" y2="27253"/>
                        <a14:foregroundMark x1="69268" y1="19544" x2="70040" y2="24104"/>
                        <a14:backgroundMark x1="73611" y1="16775" x2="98197" y2="9501"/>
                        <a14:backgroundMark x1="69268" y1="11781" x2="71586" y2="29099"/>
                        <a14:backgroundMark x1="42510" y1="60803" x2="55171" y2="95928"/>
                        <a14:backgroundMark x1="40007" y1="63301" x2="62753" y2="64495"/>
                        <a14:backgroundMark x1="39566" y1="78827" x2="44976" y2="98263"/>
                        <a14:backgroundMark x1="54729" y1="69707" x2="60434" y2="82030"/>
                        <a14:backgroundMark x1="78101" y1="21336" x2="95252" y2="18404"/>
                      </a14:backgroundRemoval>
                    </a14:imgEffect>
                    <a14:imgEffect>
                      <a14:colorTemperature colorTemp="11500"/>
                    </a14:imgEffect>
                  </a14:imgLayer>
                </a14:imgProps>
              </a:ext>
              <a:ext uri="{28A0092B-C50C-407E-A947-70E740481C1C}">
                <a14:useLocalDpi xmlns:a14="http://schemas.microsoft.com/office/drawing/2010/main" val="0"/>
              </a:ext>
            </a:extLst>
          </a:blip>
          <a:srcRect l="49616" t="22506" r="29650" b="42133"/>
          <a:stretch/>
        </p:blipFill>
        <p:spPr bwMode="auto">
          <a:xfrm rot="20768737">
            <a:off x="4228914" y="22271"/>
            <a:ext cx="2598862" cy="3126390"/>
          </a:xfrm>
          <a:prstGeom prst="rect">
            <a:avLst/>
          </a:prstGeom>
          <a:noFill/>
          <a:effectLst>
            <a:outerShdw blurRad="50800" dist="50800" dir="5400000" algn="ctr" rotWithShape="0">
              <a:srgbClr val="000000">
                <a:alpha val="99000"/>
              </a:srgbClr>
            </a:outerShdw>
          </a:effectLst>
          <a:extLst>
            <a:ext uri="{909E8E84-426E-40DD-AFC4-6F175D3DCCD1}">
              <a14:hiddenFill xmlns:a14="http://schemas.microsoft.com/office/drawing/2010/main">
                <a:solidFill>
                  <a:srgbClr val="FFFFFF"/>
                </a:solidFill>
              </a14:hiddenFill>
            </a:ext>
          </a:extLst>
        </p:spPr>
      </p:pic>
      <p:pic>
        <p:nvPicPr>
          <p:cNvPr id="2056" name="Picture 8" descr="Image result for water pouring png"/>
          <p:cNvPicPr>
            <a:picLocks noChangeAspect="1" noChangeArrowheads="1"/>
          </p:cNvPicPr>
          <p:nvPr/>
        </p:nvPicPr>
        <p:blipFill rotWithShape="1">
          <a:blip r:embed="rId10">
            <a:extLst>
              <a:ext uri="{BEBA8EAE-BF5A-486C-A8C5-ECC9F3942E4B}">
                <a14:imgProps xmlns:a14="http://schemas.microsoft.com/office/drawing/2010/main">
                  <a14:imgLayer r:embed="rId11">
                    <a14:imgEffect>
                      <a14:colorTemperature colorTemp="6750"/>
                    </a14:imgEffect>
                  </a14:imgLayer>
                </a14:imgProps>
              </a:ext>
              <a:ext uri="{28A0092B-C50C-407E-A947-70E740481C1C}">
                <a14:useLocalDpi xmlns:a14="http://schemas.microsoft.com/office/drawing/2010/main" val="0"/>
              </a:ext>
            </a:extLst>
          </a:blip>
          <a:srcRect t="20156" r="31998"/>
          <a:stretch/>
        </p:blipFill>
        <p:spPr bwMode="auto">
          <a:xfrm flipH="1">
            <a:off x="5910328" y="-99392"/>
            <a:ext cx="2118056" cy="3315856"/>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1115616" y="5085184"/>
            <a:ext cx="691276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smtClean="0">
                <a:effectLst>
                  <a:outerShdw blurRad="38100" dist="38100" dir="2700000" algn="tl">
                    <a:srgbClr val="000000"/>
                  </a:outerShdw>
                </a:effectLst>
                <a:latin typeface="Castellar" panose="020A0402060406010301" pitchFamily="18" charset="0"/>
              </a:rPr>
              <a:t>5. What would you (usually) put in an amphora?</a:t>
            </a:r>
            <a:endParaRPr lang="en-GB" sz="6000" b="1" dirty="0">
              <a:effectLst>
                <a:outerShdw blurRad="38100" dist="38100" dir="2700000" algn="tl">
                  <a:srgbClr val="000000"/>
                </a:outerShdw>
              </a:effectLst>
              <a:latin typeface="Castellar" panose="020A0402060406010301" pitchFamily="18" charset="0"/>
            </a:endParaRPr>
          </a:p>
        </p:txBody>
      </p:sp>
      <p:sp>
        <p:nvSpPr>
          <p:cNvPr id="11" name="Title 1"/>
          <p:cNvSpPr txBox="1">
            <a:spLocks/>
          </p:cNvSpPr>
          <p:nvPr/>
        </p:nvSpPr>
        <p:spPr>
          <a:xfrm>
            <a:off x="755576" y="548680"/>
            <a:ext cx="1811114"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dirty="0" smtClean="0">
                <a:solidFill>
                  <a:schemeClr val="bg1"/>
                </a:solidFill>
                <a:effectLst>
                  <a:outerShdw blurRad="38100" dist="38100" dir="2700000" algn="tl">
                    <a:srgbClr val="000000"/>
                  </a:outerShdw>
                </a:effectLst>
                <a:latin typeface="Times New Roman"/>
                <a:cs typeface="Times New Roman"/>
              </a:rPr>
              <a:t>α</a:t>
            </a:r>
            <a:r>
              <a:rPr lang="en-GB" sz="28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wine</a:t>
            </a:r>
          </a:p>
        </p:txBody>
      </p:sp>
      <p:sp>
        <p:nvSpPr>
          <p:cNvPr id="13" name="Title 1"/>
          <p:cNvSpPr txBox="1">
            <a:spLocks/>
          </p:cNvSpPr>
          <p:nvPr/>
        </p:nvSpPr>
        <p:spPr>
          <a:xfrm>
            <a:off x="560407" y="1628800"/>
            <a:ext cx="2211393"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dirty="0" smtClean="0">
                <a:solidFill>
                  <a:schemeClr val="bg1"/>
                </a:solidFill>
                <a:effectLst>
                  <a:outerShdw blurRad="38100" dist="38100" dir="2700000" algn="tl">
                    <a:srgbClr val="000000"/>
                  </a:outerShdw>
                </a:effectLst>
                <a:latin typeface="Times New Roman"/>
                <a:cs typeface="Times New Roman"/>
              </a:rPr>
              <a:t>β</a:t>
            </a:r>
            <a:r>
              <a:rPr lang="en-GB" sz="24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Olive oil</a:t>
            </a:r>
          </a:p>
        </p:txBody>
      </p:sp>
      <p:sp>
        <p:nvSpPr>
          <p:cNvPr id="14" name="Title 1"/>
          <p:cNvSpPr txBox="1">
            <a:spLocks/>
          </p:cNvSpPr>
          <p:nvPr/>
        </p:nvSpPr>
        <p:spPr>
          <a:xfrm>
            <a:off x="6804248" y="654461"/>
            <a:ext cx="1800200" cy="9314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800" b="1" dirty="0">
                <a:solidFill>
                  <a:schemeClr val="bg1"/>
                </a:solidFill>
                <a:effectLst>
                  <a:outerShdw blurRad="38100" dist="38100" dir="2700000" algn="tl">
                    <a:srgbClr val="000000"/>
                  </a:outerShdw>
                </a:effectLst>
                <a:latin typeface="Times New Roman"/>
                <a:cs typeface="Times New Roman"/>
              </a:rPr>
              <a:t>c</a:t>
            </a:r>
            <a:r>
              <a:rPr lang="en-GB" sz="28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beer</a:t>
            </a:r>
          </a:p>
        </p:txBody>
      </p:sp>
      <p:sp>
        <p:nvSpPr>
          <p:cNvPr id="15" name="Title 1"/>
          <p:cNvSpPr txBox="1">
            <a:spLocks/>
          </p:cNvSpPr>
          <p:nvPr/>
        </p:nvSpPr>
        <p:spPr>
          <a:xfrm>
            <a:off x="6696236" y="1628800"/>
            <a:ext cx="2016224"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dirty="0">
                <a:solidFill>
                  <a:schemeClr val="bg1"/>
                </a:solidFill>
                <a:effectLst>
                  <a:outerShdw blurRad="38100" dist="38100" dir="2700000" algn="tl">
                    <a:srgbClr val="000000"/>
                  </a:outerShdw>
                </a:effectLst>
                <a:latin typeface="Times New Roman"/>
                <a:cs typeface="Times New Roman"/>
              </a:rPr>
              <a:t>δ</a:t>
            </a:r>
            <a:r>
              <a:rPr lang="en-GB" sz="28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water</a:t>
            </a:r>
          </a:p>
        </p:txBody>
      </p:sp>
    </p:spTree>
    <p:extLst>
      <p:ext uri="{BB962C8B-B14F-4D97-AF65-F5344CB8AC3E}">
        <p14:creationId xmlns:p14="http://schemas.microsoft.com/office/powerpoint/2010/main" val="2673606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nodeType="withEffect">
                                  <p:stCondLst>
                                    <p:cond delay="0"/>
                                  </p:stCondLst>
                                  <p:childTnLst>
                                    <p:set>
                                      <p:cBhvr>
                                        <p:cTn id="21" dur="1" fill="hold">
                                          <p:stCondLst>
                                            <p:cond delay="0"/>
                                          </p:stCondLst>
                                        </p:cTn>
                                        <p:tgtEl>
                                          <p:spTgt spid="2054"/>
                                        </p:tgtEl>
                                        <p:attrNameLst>
                                          <p:attrName>style.visibility</p:attrName>
                                        </p:attrNameLst>
                                      </p:cBhvr>
                                      <p:to>
                                        <p:strVal val="visible"/>
                                      </p:to>
                                    </p:set>
                                    <p:animEffect transition="in" filter="fade">
                                      <p:cBhvr>
                                        <p:cTn id="22" dur="500"/>
                                        <p:tgtEl>
                                          <p:spTgt spid="2054"/>
                                        </p:tgtEl>
                                      </p:cBhvr>
                                    </p:animEffect>
                                  </p:childTnLst>
                                </p:cTn>
                              </p:par>
                              <p:par>
                                <p:cTn id="23" presetID="10" presetClass="entr" presetSubtype="0" fill="hold" nodeType="withEffect">
                                  <p:stCondLst>
                                    <p:cond delay="0"/>
                                  </p:stCondLst>
                                  <p:childTnLst>
                                    <p:set>
                                      <p:cBhvr>
                                        <p:cTn id="24" dur="1" fill="hold">
                                          <p:stCondLst>
                                            <p:cond delay="0"/>
                                          </p:stCondLst>
                                        </p:cTn>
                                        <p:tgtEl>
                                          <p:spTgt spid="2052"/>
                                        </p:tgtEl>
                                        <p:attrNameLst>
                                          <p:attrName>style.visibility</p:attrName>
                                        </p:attrNameLst>
                                      </p:cBhvr>
                                      <p:to>
                                        <p:strVal val="visible"/>
                                      </p:to>
                                    </p:set>
                                    <p:animEffect transition="in" filter="fade">
                                      <p:cBhvr>
                                        <p:cTn id="25" dur="500"/>
                                        <p:tgtEl>
                                          <p:spTgt spid="2052"/>
                                        </p:tgtEl>
                                      </p:cBhvr>
                                    </p:animEffect>
                                  </p:childTnLst>
                                </p:cTn>
                              </p:par>
                              <p:par>
                                <p:cTn id="26" presetID="10" presetClass="entr" presetSubtype="0" fill="hold" nodeType="withEffect">
                                  <p:stCondLst>
                                    <p:cond delay="0"/>
                                  </p:stCondLst>
                                  <p:childTnLst>
                                    <p:set>
                                      <p:cBhvr>
                                        <p:cTn id="27" dur="1" fill="hold">
                                          <p:stCondLst>
                                            <p:cond delay="0"/>
                                          </p:stCondLst>
                                        </p:cTn>
                                        <p:tgtEl>
                                          <p:spTgt spid="2056"/>
                                        </p:tgtEl>
                                        <p:attrNameLst>
                                          <p:attrName>style.visibility</p:attrName>
                                        </p:attrNameLst>
                                      </p:cBhvr>
                                      <p:to>
                                        <p:strVal val="visible"/>
                                      </p:to>
                                    </p:set>
                                    <p:animEffect transition="in" filter="fade">
                                      <p:cBhvr>
                                        <p:cTn id="28" dur="500"/>
                                        <p:tgtEl>
                                          <p:spTgt spid="205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4"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 name="Group 2"/>
          <p:cNvGrpSpPr/>
          <p:nvPr/>
        </p:nvGrpSpPr>
        <p:grpSpPr>
          <a:xfrm>
            <a:off x="2796609" y="0"/>
            <a:ext cx="6347391" cy="6858000"/>
            <a:chOff x="2544072" y="0"/>
            <a:chExt cx="6347391" cy="6858000"/>
          </a:xfrm>
        </p:grpSpPr>
        <p:pic>
          <p:nvPicPr>
            <p:cNvPr id="3074" name="Picture 2" descr="Image result for amphora top view">
              <a:hlinkClick r:id="rId2"/>
            </p:cNvPr>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artisticPaintStrokes/>
                      </a14:imgEffect>
                      <a14:imgEffect>
                        <a14:colorTemperature colorTemp="11500"/>
                      </a14:imgEffect>
                      <a14:imgEffect>
                        <a14:saturation sat="200000"/>
                      </a14:imgEffect>
                    </a14:imgLayer>
                  </a14:imgProps>
                </a:ext>
                <a:ext uri="{28A0092B-C50C-407E-A947-70E740481C1C}">
                  <a14:useLocalDpi xmlns:a14="http://schemas.microsoft.com/office/drawing/2010/main"/>
                </a:ext>
              </a:extLst>
            </a:blip>
            <a:srcRect/>
            <a:stretch/>
          </p:blipFill>
          <p:spPr bwMode="auto">
            <a:xfrm>
              <a:off x="2544072" y="0"/>
              <a:ext cx="634739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4668116" y="2384884"/>
              <a:ext cx="2136132" cy="2052228"/>
            </a:xfrm>
            <a:prstGeom prst="ellipse">
              <a:avLst/>
            </a:prstGeom>
            <a:gradFill flip="none" rotWithShape="1">
              <a:gsLst>
                <a:gs pos="0">
                  <a:srgbClr val="800000">
                    <a:shade val="30000"/>
                    <a:satMod val="115000"/>
                  </a:srgbClr>
                </a:gs>
                <a:gs pos="50000">
                  <a:srgbClr val="800000">
                    <a:shade val="67500"/>
                    <a:satMod val="115000"/>
                  </a:srgbClr>
                </a:gs>
                <a:gs pos="100000">
                  <a:srgbClr val="800000">
                    <a:shade val="100000"/>
                    <a:satMod val="115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2" descr="Image result for amphora top view">
              <a:hlinkClick r:id="rId2"/>
            </p:cNvPr>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artisticPaintStrokes/>
                      </a14:imgEffect>
                      <a14:imgEffect>
                        <a14:colorTemperature colorTemp="11500"/>
                      </a14:imgEffect>
                      <a14:imgEffect>
                        <a14:saturation sat="200000"/>
                      </a14:imgEffect>
                    </a14:imgLayer>
                  </a14:imgProps>
                </a:ext>
                <a:ext uri="{28A0092B-C50C-407E-A947-70E740481C1C}">
                  <a14:useLocalDpi xmlns:a14="http://schemas.microsoft.com/office/drawing/2010/main"/>
                </a:ext>
              </a:extLst>
            </a:blip>
            <a:srcRect/>
            <a:stretch/>
          </p:blipFill>
          <p:spPr bwMode="auto">
            <a:xfrm rot="19212790">
              <a:off x="6218777" y="457971"/>
              <a:ext cx="942339" cy="575959"/>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7" name="Picture 2" descr="Image result for amphora top view">
              <a:hlinkClick r:id="rId2"/>
            </p:cNvPr>
            <p:cNvPicPr>
              <a:picLocks noChangeAspect="1" noChangeArrowheads="1"/>
            </p:cNvPicPr>
            <p:nvPr/>
          </p:nvPicPr>
          <p:blipFill rotWithShape="1">
            <a:blip r:embed="rId7" cstate="email">
              <a:extLst>
                <a:ext uri="{BEBA8EAE-BF5A-486C-A8C5-ECC9F3942E4B}">
                  <a14:imgProps xmlns:a14="http://schemas.microsoft.com/office/drawing/2010/main">
                    <a14:imgLayer r:embed="rId8">
                      <a14:imgEffect>
                        <a14:artisticPaintStrokes/>
                      </a14:imgEffect>
                      <a14:imgEffect>
                        <a14:colorTemperature colorTemp="11500"/>
                      </a14:imgEffect>
                      <a14:imgEffect>
                        <a14:saturation sat="200000"/>
                      </a14:imgEffect>
                    </a14:imgLayer>
                  </a14:imgProps>
                </a:ext>
                <a:ext uri="{28A0092B-C50C-407E-A947-70E740481C1C}">
                  <a14:useLocalDpi xmlns:a14="http://schemas.microsoft.com/office/drawing/2010/main"/>
                </a:ext>
              </a:extLst>
            </a:blip>
            <a:srcRect/>
            <a:stretch/>
          </p:blipFill>
          <p:spPr bwMode="auto">
            <a:xfrm rot="20848168">
              <a:off x="6238289" y="5944307"/>
              <a:ext cx="773829" cy="575959"/>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8" name="Picture 2" descr="Image result for amphora top view">
              <a:hlinkClick r:id="rId2"/>
            </p:cNvPr>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artisticPaintStrokes/>
                      </a14:imgEffect>
                      <a14:imgEffect>
                        <a14:colorTemperature colorTemp="11500"/>
                      </a14:imgEffect>
                      <a14:imgEffect>
                        <a14:saturation sat="200000"/>
                      </a14:imgEffect>
                    </a14:imgLayer>
                  </a14:imgProps>
                </a:ext>
                <a:ext uri="{28A0092B-C50C-407E-A947-70E740481C1C}">
                  <a14:useLocalDpi xmlns:a14="http://schemas.microsoft.com/office/drawing/2010/main"/>
                </a:ext>
              </a:extLst>
            </a:blip>
            <a:srcRect/>
            <a:stretch/>
          </p:blipFill>
          <p:spPr bwMode="auto">
            <a:xfrm rot="19212790">
              <a:off x="6371177" y="610371"/>
              <a:ext cx="942339" cy="575959"/>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grpSp>
      <p:sp>
        <p:nvSpPr>
          <p:cNvPr id="10" name="Title 1"/>
          <p:cNvSpPr txBox="1">
            <a:spLocks/>
          </p:cNvSpPr>
          <p:nvPr/>
        </p:nvSpPr>
        <p:spPr>
          <a:xfrm>
            <a:off x="107504" y="4293096"/>
            <a:ext cx="331236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2800" b="1" dirty="0" smtClean="0">
                <a:solidFill>
                  <a:srgbClr val="FF9933"/>
                </a:solidFill>
                <a:effectLst>
                  <a:outerShdw blurRad="38100" dist="38100" dir="2700000" algn="tl">
                    <a:srgbClr val="000000"/>
                  </a:outerShdw>
                </a:effectLst>
                <a:latin typeface="Times New Roman"/>
                <a:cs typeface="Times New Roman"/>
              </a:rPr>
              <a:t>α</a:t>
            </a:r>
            <a:r>
              <a:rPr lang="en-GB" sz="2800" b="1" dirty="0" smtClean="0">
                <a:solidFill>
                  <a:srgbClr val="FF9933"/>
                </a:solidFill>
                <a:effectLst>
                  <a:outerShdw blurRad="38100" dist="38100" dir="2700000" algn="tl">
                    <a:srgbClr val="000000"/>
                  </a:outerShdw>
                </a:effectLst>
                <a:latin typeface="Times New Roman"/>
                <a:cs typeface="Times New Roman"/>
              </a:rPr>
              <a:t>. </a:t>
            </a:r>
            <a:r>
              <a:rPr lang="en-GB" sz="2800" b="1" dirty="0" smtClean="0">
                <a:solidFill>
                  <a:srgbClr val="FF9933"/>
                </a:solidFill>
                <a:effectLst>
                  <a:outerShdw blurRad="38100" dist="38100" dir="2700000" algn="tl">
                    <a:srgbClr val="000000"/>
                  </a:outerShdw>
                </a:effectLst>
                <a:latin typeface="Castellar" panose="020A0402060406010301" pitchFamily="18" charset="0"/>
                <a:cs typeface="Times New Roman"/>
              </a:rPr>
              <a:t>Wine – although you </a:t>
            </a:r>
          </a:p>
          <a:p>
            <a:pPr algn="l"/>
            <a:r>
              <a:rPr lang="en-GB" sz="2800" b="1" dirty="0" smtClean="0">
                <a:solidFill>
                  <a:srgbClr val="FF9933"/>
                </a:solidFill>
                <a:effectLst>
                  <a:outerShdw blurRad="38100" dist="38100" dir="2700000" algn="tl">
                    <a:srgbClr val="000000"/>
                  </a:outerShdw>
                </a:effectLst>
                <a:latin typeface="Castellar" panose="020A0402060406010301" pitchFamily="18" charset="0"/>
                <a:cs typeface="Times New Roman"/>
              </a:rPr>
              <a:t>could put the others </a:t>
            </a:r>
          </a:p>
          <a:p>
            <a:pPr algn="l"/>
            <a:r>
              <a:rPr lang="en-GB" sz="2800" b="1" dirty="0" smtClean="0">
                <a:solidFill>
                  <a:srgbClr val="FF9933"/>
                </a:solidFill>
                <a:effectLst>
                  <a:outerShdw blurRad="38100" dist="38100" dir="2700000" algn="tl">
                    <a:srgbClr val="000000"/>
                  </a:outerShdw>
                </a:effectLst>
                <a:latin typeface="Castellar" panose="020A0402060406010301" pitchFamily="18" charset="0"/>
                <a:cs typeface="Times New Roman"/>
              </a:rPr>
              <a:t>in an amphora, </a:t>
            </a:r>
          </a:p>
          <a:p>
            <a:pPr algn="l"/>
            <a:r>
              <a:rPr lang="en-GB" sz="2800" b="1" dirty="0" smtClean="0">
                <a:solidFill>
                  <a:srgbClr val="FF9933"/>
                </a:solidFill>
                <a:effectLst>
                  <a:outerShdw blurRad="38100" dist="38100" dir="2700000" algn="tl">
                    <a:srgbClr val="000000"/>
                  </a:outerShdw>
                </a:effectLst>
                <a:latin typeface="Castellar" panose="020A0402060406010301" pitchFamily="18" charset="0"/>
                <a:cs typeface="Times New Roman"/>
              </a:rPr>
              <a:t>it was usually wine. </a:t>
            </a:r>
            <a:endParaRPr lang="en-GB" sz="2800" b="1" dirty="0" smtClean="0">
              <a:solidFill>
                <a:srgbClr val="FF9933"/>
              </a:solidFill>
              <a:effectLst>
                <a:outerShdw blurRad="38100" dist="38100" dir="2700000" algn="tl">
                  <a:srgbClr val="000000"/>
                </a:outerShdw>
              </a:effectLst>
              <a:latin typeface="Castellar" panose="020A0402060406010301" pitchFamily="18" charset="0"/>
            </a:endParaRPr>
          </a:p>
        </p:txBody>
      </p:sp>
      <p:pic>
        <p:nvPicPr>
          <p:cNvPr id="3078" name="Picture 6" descr="Image result for hanging grapes png">
            <a:hlinkClick r:id="rId9"/>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flipH="1">
            <a:off x="-1" y="0"/>
            <a:ext cx="2796609" cy="2904876"/>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3080" name="Picture 8" descr="Image result for hanging grapes png">
            <a:hlinkClick r:id="rId11"/>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899592" y="0"/>
            <a:ext cx="2692950" cy="2783400"/>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180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fade">
                                      <p:cBhvr>
                                        <p:cTn id="7" dur="1000"/>
                                        <p:tgtEl>
                                          <p:spTgt spid="3078"/>
                                        </p:tgtEl>
                                      </p:cBhvr>
                                    </p:animEffect>
                                    <p:anim calcmode="lin" valueType="num">
                                      <p:cBhvr>
                                        <p:cTn id="8" dur="1000" fill="hold"/>
                                        <p:tgtEl>
                                          <p:spTgt spid="3078"/>
                                        </p:tgtEl>
                                        <p:attrNameLst>
                                          <p:attrName>ppt_x</p:attrName>
                                        </p:attrNameLst>
                                      </p:cBhvr>
                                      <p:tavLst>
                                        <p:tav tm="0">
                                          <p:val>
                                            <p:strVal val="#ppt_x"/>
                                          </p:val>
                                        </p:tav>
                                        <p:tav tm="100000">
                                          <p:val>
                                            <p:strVal val="#ppt_x"/>
                                          </p:val>
                                        </p:tav>
                                      </p:tavLst>
                                    </p:anim>
                                    <p:anim calcmode="lin" valueType="num">
                                      <p:cBhvr>
                                        <p:cTn id="9" dur="1000" fill="hold"/>
                                        <p:tgtEl>
                                          <p:spTgt spid="307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080"/>
                                        </p:tgtEl>
                                        <p:attrNameLst>
                                          <p:attrName>style.visibility</p:attrName>
                                        </p:attrNameLst>
                                      </p:cBhvr>
                                      <p:to>
                                        <p:strVal val="visible"/>
                                      </p:to>
                                    </p:set>
                                    <p:animEffect transition="in" filter="fade">
                                      <p:cBhvr>
                                        <p:cTn id="12" dur="1000"/>
                                        <p:tgtEl>
                                          <p:spTgt spid="3080"/>
                                        </p:tgtEl>
                                      </p:cBhvr>
                                    </p:animEffect>
                                    <p:anim calcmode="lin" valueType="num">
                                      <p:cBhvr>
                                        <p:cTn id="13" dur="1000" fill="hold"/>
                                        <p:tgtEl>
                                          <p:spTgt spid="3080"/>
                                        </p:tgtEl>
                                        <p:attrNameLst>
                                          <p:attrName>ppt_x</p:attrName>
                                        </p:attrNameLst>
                                      </p:cBhvr>
                                      <p:tavLst>
                                        <p:tav tm="0">
                                          <p:val>
                                            <p:strVal val="#ppt_x"/>
                                          </p:val>
                                        </p:tav>
                                        <p:tav tm="100000">
                                          <p:val>
                                            <p:strVal val="#ppt_x"/>
                                          </p:val>
                                        </p:tav>
                                      </p:tavLst>
                                    </p:anim>
                                    <p:anim calcmode="lin" valueType="num">
                                      <p:cBhvr>
                                        <p:cTn id="14" dur="1000" fill="hold"/>
                                        <p:tgtEl>
                                          <p:spTgt spid="308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Related im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p:cNvSpPr txBox="1">
            <a:spLocks/>
          </p:cNvSpPr>
          <p:nvPr/>
        </p:nvSpPr>
        <p:spPr>
          <a:xfrm>
            <a:off x="683568" y="773832"/>
            <a:ext cx="7704855"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600" b="1" dirty="0">
                <a:solidFill>
                  <a:schemeClr val="bg1"/>
                </a:solidFill>
                <a:effectLst>
                  <a:outerShdw blurRad="38100" dist="38100" dir="2700000" algn="tl">
                    <a:srgbClr val="000000"/>
                  </a:outerShdw>
                </a:effectLst>
                <a:latin typeface="Castellar" panose="020A0402060406010301" pitchFamily="18" charset="0"/>
              </a:rPr>
              <a:t>6</a:t>
            </a:r>
            <a:r>
              <a:rPr lang="en-GB" sz="3600" b="1" dirty="0" smtClean="0">
                <a:solidFill>
                  <a:schemeClr val="bg1"/>
                </a:solidFill>
                <a:effectLst>
                  <a:outerShdw blurRad="38100" dist="38100" dir="2700000" algn="tl">
                    <a:srgbClr val="000000"/>
                  </a:outerShdw>
                </a:effectLst>
                <a:latin typeface="Castellar" panose="020A0402060406010301" pitchFamily="18" charset="0"/>
              </a:rPr>
              <a:t>. What would you do with an empty amphora?</a:t>
            </a:r>
          </a:p>
        </p:txBody>
      </p:sp>
      <p:sp>
        <p:nvSpPr>
          <p:cNvPr id="11" name="Title 1"/>
          <p:cNvSpPr txBox="1">
            <a:spLocks/>
          </p:cNvSpPr>
          <p:nvPr/>
        </p:nvSpPr>
        <p:spPr>
          <a:xfrm>
            <a:off x="519962" y="2003953"/>
            <a:ext cx="1811114"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dirty="0" smtClean="0">
                <a:solidFill>
                  <a:schemeClr val="bg1"/>
                </a:solidFill>
                <a:effectLst>
                  <a:outerShdw blurRad="38100" dist="38100" dir="2700000" algn="tl">
                    <a:srgbClr val="000000"/>
                  </a:outerShdw>
                </a:effectLst>
                <a:latin typeface="Times New Roman"/>
                <a:cs typeface="Times New Roman"/>
              </a:rPr>
              <a:t>α</a:t>
            </a:r>
            <a:r>
              <a:rPr lang="en-GB" sz="28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Keep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it</a:t>
            </a:r>
          </a:p>
        </p:txBody>
      </p:sp>
      <p:sp>
        <p:nvSpPr>
          <p:cNvPr id="12" name="Title 1"/>
          <p:cNvSpPr txBox="1">
            <a:spLocks/>
          </p:cNvSpPr>
          <p:nvPr/>
        </p:nvSpPr>
        <p:spPr>
          <a:xfrm>
            <a:off x="2386867" y="2003953"/>
            <a:ext cx="2211393"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dirty="0" smtClean="0">
                <a:solidFill>
                  <a:schemeClr val="bg1"/>
                </a:solidFill>
                <a:effectLst>
                  <a:outerShdw blurRad="38100" dist="38100" dir="2700000" algn="tl">
                    <a:srgbClr val="000000"/>
                  </a:outerShdw>
                </a:effectLst>
                <a:latin typeface="Times New Roman"/>
                <a:cs typeface="Times New Roman"/>
              </a:rPr>
              <a:t>β</a:t>
            </a:r>
            <a:r>
              <a:rPr lang="en-GB" sz="28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Recycle it</a:t>
            </a:r>
          </a:p>
        </p:txBody>
      </p:sp>
      <p:sp>
        <p:nvSpPr>
          <p:cNvPr id="13" name="Title 1"/>
          <p:cNvSpPr txBox="1">
            <a:spLocks/>
          </p:cNvSpPr>
          <p:nvPr/>
        </p:nvSpPr>
        <p:spPr>
          <a:xfrm>
            <a:off x="4201046" y="1997843"/>
            <a:ext cx="274721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800" b="1" dirty="0">
                <a:solidFill>
                  <a:schemeClr val="bg1"/>
                </a:solidFill>
                <a:effectLst>
                  <a:outerShdw blurRad="38100" dist="38100" dir="2700000" algn="tl">
                    <a:srgbClr val="000000"/>
                  </a:outerShdw>
                </a:effectLst>
                <a:latin typeface="Times New Roman"/>
                <a:cs typeface="Times New Roman"/>
              </a:rPr>
              <a:t>c</a:t>
            </a:r>
            <a:r>
              <a:rPr lang="en-GB" sz="28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Clean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it</a:t>
            </a:r>
          </a:p>
        </p:txBody>
      </p:sp>
      <p:sp>
        <p:nvSpPr>
          <p:cNvPr id="14" name="Title 1"/>
          <p:cNvSpPr txBox="1">
            <a:spLocks/>
          </p:cNvSpPr>
          <p:nvPr/>
        </p:nvSpPr>
        <p:spPr>
          <a:xfrm>
            <a:off x="6156176" y="1988840"/>
            <a:ext cx="274721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dirty="0">
                <a:solidFill>
                  <a:schemeClr val="bg1"/>
                </a:solidFill>
                <a:effectLst>
                  <a:outerShdw blurRad="38100" dist="38100" dir="2700000" algn="tl">
                    <a:srgbClr val="000000"/>
                  </a:outerShdw>
                </a:effectLst>
                <a:latin typeface="Times New Roman"/>
                <a:cs typeface="Times New Roman"/>
              </a:rPr>
              <a:t>δ</a:t>
            </a:r>
            <a:r>
              <a:rPr lang="en-GB" sz="28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Throw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it away</a:t>
            </a:r>
          </a:p>
        </p:txBody>
      </p:sp>
      <p:pic>
        <p:nvPicPr>
          <p:cNvPr id="15" name="Picture 14" descr="Image result for amphora 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55576" y="4163603"/>
            <a:ext cx="1339886" cy="200170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6" name="Picture 15" descr="Image result for amphora 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800066" y="4149080"/>
            <a:ext cx="1339886" cy="200170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7" name="Picture 16" descr="Image result for amphora 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888298" y="4163603"/>
            <a:ext cx="1339886" cy="200170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8" name="Picture 17" descr="Image result for amphora 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976530" y="4163603"/>
            <a:ext cx="1339886" cy="200170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 name="Picture 2" descr="Related image">
            <a:hlinkClick r:id="rId4"/>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59832" y="3252456"/>
            <a:ext cx="753380" cy="968632"/>
          </a:xfrm>
          <a:prstGeom prst="rect">
            <a:avLst/>
          </a:prstGeom>
          <a:noFill/>
          <a:effectLst>
            <a:outerShdw blurRad="50800" dist="50800" dir="5400000" algn="ctr" rotWithShape="0">
              <a:srgbClr val="000000">
                <a:alpha val="99000"/>
              </a:srgbClr>
            </a:outerShdw>
          </a:effectLst>
          <a:extLst>
            <a:ext uri="{909E8E84-426E-40DD-AFC4-6F175D3DCCD1}">
              <a14:hiddenFill xmlns:a14="http://schemas.microsoft.com/office/drawing/2010/main">
                <a:solidFill>
                  <a:srgbClr val="FFFFFF"/>
                </a:solidFill>
              </a14:hiddenFill>
            </a:ext>
          </a:extLst>
        </p:spPr>
      </p:pic>
      <p:pic>
        <p:nvPicPr>
          <p:cNvPr id="4" name="Picture 6" descr="Image result for soap suds png">
            <a:hlinkClick r:id="rId6"/>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5076056" y="4437112"/>
            <a:ext cx="975562" cy="1080120"/>
          </a:xfrm>
          <a:prstGeom prst="rect">
            <a:avLst/>
          </a:prstGeom>
          <a:noFill/>
          <a:effectLst>
            <a:outerShdw blurRad="50800" dist="50800" dir="5400000" algn="ctr" rotWithShape="0">
              <a:srgbClr val="000000">
                <a:alpha val="15000"/>
              </a:srgbClr>
            </a:outerShdw>
            <a:softEdge rad="25400"/>
          </a:effectLst>
          <a:extLst>
            <a:ext uri="{909E8E84-426E-40DD-AFC4-6F175D3DCCD1}">
              <a14:hiddenFill xmlns:a14="http://schemas.microsoft.com/office/drawing/2010/main">
                <a:solidFill>
                  <a:srgbClr val="FFFFFF"/>
                </a:solidFill>
              </a14:hiddenFill>
            </a:ext>
          </a:extLst>
        </p:spPr>
      </p:pic>
      <p:pic>
        <p:nvPicPr>
          <p:cNvPr id="3" name="Picture 4" descr="Image result for scrubbing brush png">
            <a:hlinkClick r:id="rId8"/>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469607" y="4255740"/>
            <a:ext cx="1021102" cy="1021103"/>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8214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par>
                                <p:cTn id="29" presetID="10"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1" grpId="0"/>
      <p:bldP spid="12" grpId="0"/>
      <p:bldP spid="13" grpId="0"/>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lated im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broken pottery">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60535" y="836712"/>
            <a:ext cx="4022930" cy="283546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539552" y="4365104"/>
            <a:ext cx="806489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dirty="0" smtClean="0">
                <a:solidFill>
                  <a:schemeClr val="bg1"/>
                </a:solidFill>
                <a:effectLst>
                  <a:outerShdw blurRad="38100" dist="38100" dir="2700000" algn="tl">
                    <a:srgbClr val="000000"/>
                  </a:outerShdw>
                </a:effectLst>
                <a:latin typeface="Times New Roman"/>
                <a:cs typeface="Times New Roman"/>
              </a:rPr>
              <a:t>δ</a:t>
            </a:r>
            <a:r>
              <a:rPr lang="en-GB" sz="2800" b="1" dirty="0" smtClean="0">
                <a:solidFill>
                  <a:schemeClr val="bg1"/>
                </a:solidFill>
                <a:effectLst>
                  <a:outerShdw blurRad="38100" dist="38100" dir="2700000" algn="tl">
                    <a:srgbClr val="000000"/>
                  </a:outerShdw>
                </a:effectLst>
                <a:latin typeface="Times New Roman"/>
                <a:cs typeface="Times New Roman"/>
              </a:rPr>
              <a:t>. </a:t>
            </a:r>
            <a:r>
              <a:rPr lang="en-GB" sz="2800" b="1" dirty="0" smtClean="0">
                <a:solidFill>
                  <a:schemeClr val="bg1"/>
                </a:solidFill>
                <a:effectLst>
                  <a:outerShdw blurRad="38100" dist="38100" dir="2700000" algn="tl">
                    <a:srgbClr val="000000"/>
                  </a:outerShdw>
                </a:effectLst>
                <a:latin typeface="Castellar" panose="020A0402060406010301" pitchFamily="18" charset="0"/>
                <a:cs typeface="Times New Roman"/>
              </a:rPr>
              <a:t>throw it away </a:t>
            </a:r>
          </a:p>
          <a:p>
            <a:r>
              <a:rPr lang="en-GB" sz="2800" b="1" dirty="0" smtClean="0">
                <a:solidFill>
                  <a:schemeClr val="bg1"/>
                </a:solidFill>
                <a:effectLst>
                  <a:outerShdw blurRad="38100" dist="38100" dir="2700000" algn="tl">
                    <a:srgbClr val="000000"/>
                  </a:outerShdw>
                </a:effectLst>
                <a:latin typeface="Castellar" panose="020A0402060406010301" pitchFamily="18" charset="0"/>
                <a:cs typeface="Times New Roman"/>
              </a:rPr>
              <a:t>– amphora were so cheap they would often be thrown away rather then kept, although some were reused as urinals!</a:t>
            </a:r>
            <a:endParaRPr lang="en-GB" sz="2800" b="1" dirty="0" smtClean="0">
              <a:solidFill>
                <a:schemeClr val="bg1"/>
              </a:solidFill>
              <a:effectLst>
                <a:outerShdw blurRad="38100" dist="38100" dir="2700000" algn="tl">
                  <a:srgbClr val="000000"/>
                </a:outerShdw>
              </a:effectLst>
              <a:latin typeface="Castellar" panose="020A0402060406010301" pitchFamily="18" charset="0"/>
            </a:endParaRPr>
          </a:p>
        </p:txBody>
      </p:sp>
    </p:spTree>
    <p:extLst>
      <p:ext uri="{BB962C8B-B14F-4D97-AF65-F5344CB8AC3E}">
        <p14:creationId xmlns:p14="http://schemas.microsoft.com/office/powerpoint/2010/main" val="25445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500"/>
                                        <p:tgtEl>
                                          <p:spTgt spid="512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lated im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amphora 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45660" y="2579427"/>
            <a:ext cx="8666328" cy="4278573"/>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5" name="Picture 2" descr="http://www.vinpourium.com/wp-content/uploads/2010/01/wine_finer-7396551.png"/>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backgroundRemoval t="0" b="100000" l="0" r="100000">
                        <a14:backgroundMark x1="38235" y1="0" x2="73529" y2="6667"/>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a:ext>
            </a:extLst>
          </a:blip>
          <a:srcRect/>
          <a:stretch/>
        </p:blipFill>
        <p:spPr bwMode="auto">
          <a:xfrm rot="20962636" flipH="1">
            <a:off x="5715814" y="-112686"/>
            <a:ext cx="1715220" cy="3194241"/>
          </a:xfrm>
          <a:prstGeom prst="rect">
            <a:avLst/>
          </a:prstGeom>
          <a:noFill/>
          <a:effectLst>
            <a:outerShdw blurRad="50800" dist="50800" dir="5400000" algn="ctr" rotWithShape="0">
              <a:srgbClr val="000000">
                <a:alpha val="99000"/>
              </a:srgbClr>
            </a:outerShdw>
          </a:effectLst>
          <a:extLst>
            <a:ext uri="{909E8E84-426E-40DD-AFC4-6F175D3DCCD1}">
              <a14:hiddenFill xmlns:a14="http://schemas.microsoft.com/office/drawing/2010/main">
                <a:solidFill>
                  <a:srgbClr val="FFFFFF"/>
                </a:solidFill>
              </a14:hiddenFill>
            </a:ext>
          </a:extLst>
        </p:spPr>
      </p:pic>
      <p:pic>
        <p:nvPicPr>
          <p:cNvPr id="2054" name="Picture 6" descr="Image result for beer pouring png"/>
          <p:cNvPicPr>
            <a:picLocks noChangeAspect="1" noChangeArrowheads="1"/>
          </p:cNvPicPr>
          <p:nvPr/>
        </p:nvPicPr>
        <p:blipFill rotWithShape="1">
          <a:blip r:embed="rId6" cstate="email">
            <a:extLst>
              <a:ext uri="{BEBA8EAE-BF5A-486C-A8C5-ECC9F3942E4B}">
                <a14:imgProps xmlns:a14="http://schemas.microsoft.com/office/drawing/2010/main">
                  <a14:imgLayer r:embed="rId7">
                    <a14:imgEffect>
                      <a14:backgroundRemoval t="0" b="100000" l="0" r="100000">
                        <a14:foregroundMark x1="20959" y1="79263" x2="64298" y2="13364"/>
                        <a14:foregroundMark x1="97336" y1="0" x2="98401" y2="4301"/>
                        <a14:foregroundMark x1="96337" y1="8815" x2="90110" y2="10030"/>
                        <a14:foregroundMark x1="56777" y1="32523" x2="52381" y2="40426"/>
                        <a14:backgroundMark x1="94505" y1="23708" x2="56410" y2="79939"/>
                        <a14:backgroundMark x1="44322" y1="9422" x2="6593" y2="53495"/>
                      </a14:backgroundRemoval>
                    </a14:imgEffect>
                    <a14:imgEffect>
                      <a14:colorTemperature colorTemp="11500"/>
                    </a14:imgEffect>
                  </a14:imgLayer>
                </a14:imgProps>
              </a:ext>
              <a:ext uri="{28A0092B-C50C-407E-A947-70E740481C1C}">
                <a14:useLocalDpi xmlns:a14="http://schemas.microsoft.com/office/drawing/2010/main"/>
              </a:ext>
            </a:extLst>
          </a:blip>
          <a:srcRect/>
          <a:stretch/>
        </p:blipFill>
        <p:spPr bwMode="auto">
          <a:xfrm rot="831263" flipH="1">
            <a:off x="1492610" y="-49737"/>
            <a:ext cx="2598862" cy="3126390"/>
          </a:xfrm>
          <a:prstGeom prst="rect">
            <a:avLst/>
          </a:prstGeom>
          <a:noFill/>
          <a:effectLst>
            <a:outerShdw blurRad="50800" dist="50800" dir="5400000" algn="ctr" rotWithShape="0">
              <a:srgbClr val="000000">
                <a:alpha val="99000"/>
              </a:srgbClr>
            </a:outerShdw>
          </a:effectLst>
          <a:extLst>
            <a:ext uri="{909E8E84-426E-40DD-AFC4-6F175D3DCCD1}">
              <a14:hiddenFill xmlns:a14="http://schemas.microsoft.com/office/drawing/2010/main">
                <a:solidFill>
                  <a:srgbClr val="FFFFFF"/>
                </a:solidFill>
              </a14:hiddenFill>
            </a:ext>
          </a:extLst>
        </p:spPr>
      </p:pic>
      <p:pic>
        <p:nvPicPr>
          <p:cNvPr id="2056" name="Picture 8" descr="Image result for water pouring png"/>
          <p:cNvPicPr>
            <a:picLocks noChangeAspect="1" noChangeArrowheads="1"/>
          </p:cNvPicPr>
          <p:nvPr/>
        </p:nvPicPr>
        <p:blipFill rotWithShape="1">
          <a:blip r:embed="rId8" cstate="email">
            <a:extLst>
              <a:ext uri="{BEBA8EAE-BF5A-486C-A8C5-ECC9F3942E4B}">
                <a14:imgProps xmlns:a14="http://schemas.microsoft.com/office/drawing/2010/main">
                  <a14:imgLayer r:embed="rId9">
                    <a14:imgEffect>
                      <a14:colorTemperature colorTemp="6750"/>
                    </a14:imgEffect>
                  </a14:imgLayer>
                </a14:imgProps>
              </a:ext>
              <a:ext uri="{28A0092B-C50C-407E-A947-70E740481C1C}">
                <a14:useLocalDpi xmlns:a14="http://schemas.microsoft.com/office/drawing/2010/main"/>
              </a:ext>
            </a:extLst>
          </a:blip>
          <a:srcRect/>
          <a:stretch/>
        </p:blipFill>
        <p:spPr bwMode="auto">
          <a:xfrm flipH="1">
            <a:off x="4644008" y="-30872"/>
            <a:ext cx="2118056" cy="3315856"/>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1115616" y="5085184"/>
            <a:ext cx="691276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a:effectLst>
                  <a:outerShdw blurRad="38100" dist="38100" dir="2700000" algn="tl">
                    <a:srgbClr val="000000"/>
                  </a:outerShdw>
                </a:effectLst>
                <a:latin typeface="Castellar" panose="020A0402060406010301" pitchFamily="18" charset="0"/>
              </a:rPr>
              <a:t>7</a:t>
            </a:r>
            <a:r>
              <a:rPr lang="en-GB" b="1" dirty="0" smtClean="0">
                <a:effectLst>
                  <a:outerShdw blurRad="38100" dist="38100" dir="2700000" algn="tl">
                    <a:srgbClr val="000000"/>
                  </a:outerShdw>
                </a:effectLst>
                <a:latin typeface="Castellar" panose="020A0402060406010301" pitchFamily="18" charset="0"/>
              </a:rPr>
              <a:t>. How would the Greeks drink their wine?</a:t>
            </a:r>
            <a:endParaRPr lang="en-GB" sz="6000" b="1" dirty="0">
              <a:effectLst>
                <a:outerShdw blurRad="38100" dist="38100" dir="2700000" algn="tl">
                  <a:srgbClr val="000000"/>
                </a:outerShdw>
              </a:effectLst>
              <a:latin typeface="Castellar" panose="020A0402060406010301" pitchFamily="18" charset="0"/>
            </a:endParaRPr>
          </a:p>
        </p:txBody>
      </p:sp>
      <p:sp>
        <p:nvSpPr>
          <p:cNvPr id="11" name="Title 1"/>
          <p:cNvSpPr txBox="1">
            <a:spLocks/>
          </p:cNvSpPr>
          <p:nvPr/>
        </p:nvSpPr>
        <p:spPr>
          <a:xfrm>
            <a:off x="755576" y="548680"/>
            <a:ext cx="1811114"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000" b="1" dirty="0" smtClean="0">
                <a:solidFill>
                  <a:schemeClr val="bg1"/>
                </a:solidFill>
                <a:effectLst>
                  <a:outerShdw blurRad="38100" dist="38100" dir="2700000" algn="tl">
                    <a:srgbClr val="000000"/>
                  </a:outerShdw>
                </a:effectLst>
                <a:latin typeface="Times New Roman"/>
                <a:cs typeface="Times New Roman"/>
              </a:rPr>
              <a:t>α</a:t>
            </a:r>
            <a:r>
              <a:rPr lang="en-GB" sz="20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000" b="1" dirty="0" smtClean="0">
                <a:solidFill>
                  <a:schemeClr val="bg1"/>
                </a:solidFill>
                <a:effectLst>
                  <a:outerShdw blurRad="38100" dist="38100" dir="2700000" algn="tl">
                    <a:srgbClr val="000000"/>
                  </a:outerShdw>
                </a:effectLst>
                <a:latin typeface="Castellar" panose="020A0402060406010301" pitchFamily="18" charset="0"/>
              </a:rPr>
              <a:t>Mixed with beer</a:t>
            </a:r>
          </a:p>
        </p:txBody>
      </p:sp>
      <p:sp>
        <p:nvSpPr>
          <p:cNvPr id="13" name="Title 1"/>
          <p:cNvSpPr txBox="1">
            <a:spLocks/>
          </p:cNvSpPr>
          <p:nvPr/>
        </p:nvSpPr>
        <p:spPr>
          <a:xfrm>
            <a:off x="179512" y="1844824"/>
            <a:ext cx="2211393"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800" b="1" dirty="0" smtClean="0">
                <a:solidFill>
                  <a:schemeClr val="bg1"/>
                </a:solidFill>
                <a:effectLst>
                  <a:outerShdw blurRad="38100" dist="38100" dir="2700000" algn="tl">
                    <a:srgbClr val="000000"/>
                  </a:outerShdw>
                </a:effectLst>
                <a:latin typeface="Times New Roman"/>
                <a:cs typeface="Times New Roman"/>
              </a:rPr>
              <a:t>β</a:t>
            </a:r>
            <a:r>
              <a:rPr lang="en-GB" sz="18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000" b="1" dirty="0" smtClean="0">
                <a:solidFill>
                  <a:schemeClr val="bg1"/>
                </a:solidFill>
                <a:effectLst>
                  <a:outerShdw blurRad="38100" dist="38100" dir="2700000" algn="tl">
                    <a:srgbClr val="000000"/>
                  </a:outerShdw>
                </a:effectLst>
                <a:latin typeface="Castellar" panose="020A0402060406010301" pitchFamily="18" charset="0"/>
              </a:rPr>
              <a:t>Mixed </a:t>
            </a:r>
          </a:p>
          <a:p>
            <a:r>
              <a:rPr lang="en-GB" sz="2000" b="1" dirty="0" smtClean="0">
                <a:solidFill>
                  <a:schemeClr val="bg1"/>
                </a:solidFill>
                <a:effectLst>
                  <a:outerShdw blurRad="38100" dist="38100" dir="2700000" algn="tl">
                    <a:srgbClr val="000000"/>
                  </a:outerShdw>
                </a:effectLst>
                <a:latin typeface="Castellar" panose="020A0402060406010301" pitchFamily="18" charset="0"/>
              </a:rPr>
              <a:t>with </a:t>
            </a:r>
          </a:p>
          <a:p>
            <a:r>
              <a:rPr lang="en-GB" sz="2000" b="1" dirty="0" smtClean="0">
                <a:solidFill>
                  <a:schemeClr val="bg1"/>
                </a:solidFill>
                <a:effectLst>
                  <a:outerShdw blurRad="38100" dist="38100" dir="2700000" algn="tl">
                    <a:srgbClr val="000000"/>
                  </a:outerShdw>
                </a:effectLst>
                <a:latin typeface="Castellar" panose="020A0402060406010301" pitchFamily="18" charset="0"/>
              </a:rPr>
              <a:t>honey</a:t>
            </a:r>
          </a:p>
        </p:txBody>
      </p:sp>
      <p:sp>
        <p:nvSpPr>
          <p:cNvPr id="14" name="Title 1"/>
          <p:cNvSpPr txBox="1">
            <a:spLocks/>
          </p:cNvSpPr>
          <p:nvPr/>
        </p:nvSpPr>
        <p:spPr>
          <a:xfrm>
            <a:off x="6588224" y="836712"/>
            <a:ext cx="2088232" cy="9314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b="1" dirty="0">
                <a:solidFill>
                  <a:schemeClr val="bg1"/>
                </a:solidFill>
                <a:effectLst>
                  <a:outerShdw blurRad="38100" dist="38100" dir="2700000" algn="tl">
                    <a:srgbClr val="000000"/>
                  </a:outerShdw>
                </a:effectLst>
                <a:latin typeface="Times New Roman"/>
                <a:cs typeface="Times New Roman"/>
              </a:rPr>
              <a:t>c</a:t>
            </a:r>
            <a:r>
              <a:rPr lang="en-GB" sz="20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000" b="1" dirty="0" smtClean="0">
                <a:solidFill>
                  <a:schemeClr val="bg1"/>
                </a:solidFill>
                <a:effectLst>
                  <a:outerShdw blurRad="38100" dist="38100" dir="2700000" algn="tl">
                    <a:srgbClr val="000000"/>
                  </a:outerShdw>
                </a:effectLst>
                <a:latin typeface="Castellar" panose="020A0402060406010301" pitchFamily="18" charset="0"/>
              </a:rPr>
              <a:t>Mixed </a:t>
            </a:r>
          </a:p>
          <a:p>
            <a:r>
              <a:rPr lang="en-GB" sz="2000" b="1" dirty="0" smtClean="0">
                <a:solidFill>
                  <a:schemeClr val="bg1"/>
                </a:solidFill>
                <a:effectLst>
                  <a:outerShdw blurRad="38100" dist="38100" dir="2700000" algn="tl">
                    <a:srgbClr val="000000"/>
                  </a:outerShdw>
                </a:effectLst>
                <a:latin typeface="Castellar" panose="020A0402060406010301" pitchFamily="18" charset="0"/>
              </a:rPr>
              <a:t>with </a:t>
            </a:r>
          </a:p>
          <a:p>
            <a:r>
              <a:rPr lang="en-GB" sz="2000" b="1" dirty="0" smtClean="0">
                <a:solidFill>
                  <a:schemeClr val="bg1"/>
                </a:solidFill>
                <a:effectLst>
                  <a:outerShdw blurRad="38100" dist="38100" dir="2700000" algn="tl">
                    <a:srgbClr val="000000"/>
                  </a:outerShdw>
                </a:effectLst>
                <a:latin typeface="Castellar" panose="020A0402060406010301" pitchFamily="18" charset="0"/>
              </a:rPr>
              <a:t>water</a:t>
            </a:r>
          </a:p>
        </p:txBody>
      </p:sp>
      <p:sp>
        <p:nvSpPr>
          <p:cNvPr id="15" name="Title 1"/>
          <p:cNvSpPr txBox="1">
            <a:spLocks/>
          </p:cNvSpPr>
          <p:nvPr/>
        </p:nvSpPr>
        <p:spPr>
          <a:xfrm>
            <a:off x="6696236" y="1997968"/>
            <a:ext cx="2016224"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000" b="1" dirty="0">
                <a:solidFill>
                  <a:schemeClr val="bg1"/>
                </a:solidFill>
                <a:effectLst>
                  <a:outerShdw blurRad="38100" dist="38100" dir="2700000" algn="tl">
                    <a:srgbClr val="000000"/>
                  </a:outerShdw>
                </a:effectLst>
                <a:latin typeface="Times New Roman"/>
                <a:cs typeface="Times New Roman"/>
              </a:rPr>
              <a:t>δ</a:t>
            </a:r>
            <a:r>
              <a:rPr lang="en-GB" sz="20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000" b="1" dirty="0" smtClean="0">
                <a:solidFill>
                  <a:schemeClr val="bg1"/>
                </a:solidFill>
                <a:effectLst>
                  <a:outerShdw blurRad="38100" dist="38100" dir="2700000" algn="tl">
                    <a:srgbClr val="000000"/>
                  </a:outerShdw>
                </a:effectLst>
                <a:latin typeface="Castellar" panose="020A0402060406010301" pitchFamily="18" charset="0"/>
              </a:rPr>
              <a:t>By </a:t>
            </a:r>
          </a:p>
          <a:p>
            <a:r>
              <a:rPr lang="en-GB" sz="2000" b="1" dirty="0" smtClean="0">
                <a:solidFill>
                  <a:schemeClr val="bg1"/>
                </a:solidFill>
                <a:effectLst>
                  <a:outerShdw blurRad="38100" dist="38100" dir="2700000" algn="tl">
                    <a:srgbClr val="000000"/>
                  </a:outerShdw>
                </a:effectLst>
                <a:latin typeface="Castellar" panose="020A0402060406010301" pitchFamily="18" charset="0"/>
              </a:rPr>
              <a:t>itself</a:t>
            </a:r>
          </a:p>
        </p:txBody>
      </p:sp>
      <p:pic>
        <p:nvPicPr>
          <p:cNvPr id="6146" name="Picture 2" descr="Image result for pouring honey png"/>
          <p:cNvPicPr>
            <a:picLocks noChangeAspect="1" noChangeArrowheads="1"/>
          </p:cNvPicPr>
          <p:nvPr/>
        </p:nvPicPr>
        <p:blipFill rotWithShape="1">
          <a:blip r:embed="rId10" cstate="email">
            <a:extLst>
              <a:ext uri="{BEBA8EAE-BF5A-486C-A8C5-ECC9F3942E4B}">
                <a14:imgProps xmlns:a14="http://schemas.microsoft.com/office/drawing/2010/main">
                  <a14:imgLayer r:embed="rId11">
                    <a14:imgEffect>
                      <a14:backgroundRemoval t="0" b="100000" l="10000" r="90000">
                        <a14:backgroundMark x1="40769" y1="80812" x2="39615" y2="40959"/>
                        <a14:backgroundMark x1="60385" y1="36162" x2="61923" y2="20664"/>
                        <a14:backgroundMark x1="50769" y1="98155" x2="53462" y2="79336"/>
                        <a14:backgroundMark x1="37308" y1="94465" x2="38462" y2="85609"/>
                        <a14:backgroundMark x1="53077" y1="74539" x2="53846" y2="57934"/>
                      </a14:backgroundRemoval>
                    </a14:imgEffect>
                    <a14:imgEffect>
                      <a14:colorTemperature colorTemp="11500"/>
                    </a14:imgEffect>
                    <a14:imgEffect>
                      <a14:saturation sat="400000"/>
                    </a14:imgEffect>
                    <a14:imgEffect>
                      <a14:brightnessContrast contrast="5000"/>
                    </a14:imgEffect>
                  </a14:imgLayer>
                </a14:imgProps>
              </a:ext>
              <a:ext uri="{28A0092B-C50C-407E-A947-70E740481C1C}">
                <a14:useLocalDpi xmlns:a14="http://schemas.microsoft.com/office/drawing/2010/main"/>
              </a:ext>
            </a:extLst>
          </a:blip>
          <a:srcRect/>
          <a:stretch/>
        </p:blipFill>
        <p:spPr bwMode="auto">
          <a:xfrm rot="162223">
            <a:off x="3203848" y="-16939"/>
            <a:ext cx="2476500" cy="3317367"/>
          </a:xfrm>
          <a:prstGeom prst="rect">
            <a:avLst/>
          </a:prstGeom>
          <a:noFill/>
          <a:effectLst>
            <a:outerShdw blurRad="50800" dist="508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001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2054"/>
                                        </p:tgtEl>
                                        <p:attrNameLst>
                                          <p:attrName>style.visibility</p:attrName>
                                        </p:attrNameLst>
                                      </p:cBhvr>
                                      <p:to>
                                        <p:strVal val="visible"/>
                                      </p:to>
                                    </p:set>
                                    <p:animEffect transition="in" filter="fade">
                                      <p:cBhvr>
                                        <p:cTn id="13" dur="500"/>
                                        <p:tgtEl>
                                          <p:spTgt spid="2054"/>
                                        </p:tgtEl>
                                      </p:cBhvr>
                                    </p:animEffect>
                                  </p:childTnLst>
                                </p:cTn>
                              </p:par>
                              <p:par>
                                <p:cTn id="14" presetID="10" presetClass="entr" presetSubtype="0" fill="hold" nodeType="withEffect">
                                  <p:stCondLst>
                                    <p:cond delay="0"/>
                                  </p:stCondLst>
                                  <p:childTnLst>
                                    <p:set>
                                      <p:cBhvr>
                                        <p:cTn id="15" dur="1" fill="hold">
                                          <p:stCondLst>
                                            <p:cond delay="0"/>
                                          </p:stCondLst>
                                        </p:cTn>
                                        <p:tgtEl>
                                          <p:spTgt spid="2056"/>
                                        </p:tgtEl>
                                        <p:attrNameLst>
                                          <p:attrName>style.visibility</p:attrName>
                                        </p:attrNameLst>
                                      </p:cBhvr>
                                      <p:to>
                                        <p:strVal val="visible"/>
                                      </p:to>
                                    </p:set>
                                    <p:animEffect transition="in" filter="fade">
                                      <p:cBhvr>
                                        <p:cTn id="16" dur="500"/>
                                        <p:tgtEl>
                                          <p:spTgt spid="205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nodeType="withEffect">
                                  <p:stCondLst>
                                    <p:cond delay="0"/>
                                  </p:stCondLst>
                                  <p:childTnLst>
                                    <p:set>
                                      <p:cBhvr>
                                        <p:cTn id="33" dur="1" fill="hold">
                                          <p:stCondLst>
                                            <p:cond delay="0"/>
                                          </p:stCondLst>
                                        </p:cTn>
                                        <p:tgtEl>
                                          <p:spTgt spid="6146"/>
                                        </p:tgtEl>
                                        <p:attrNameLst>
                                          <p:attrName>style.visibility</p:attrName>
                                        </p:attrNameLst>
                                      </p:cBhvr>
                                      <p:to>
                                        <p:strVal val="visible"/>
                                      </p:to>
                                    </p:set>
                                    <p:animEffect transition="in" filter="fade">
                                      <p:cBhvr>
                                        <p:cTn id="34"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4" grpId="0"/>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descr=" anyone wine GIF"/>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180528" y="-4131840"/>
            <a:ext cx="1000911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greek wine cup"/>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405" b="96697" l="10000" r="90000">
                        <a14:foregroundMark x1="48600" y1="26727" x2="61000" y2="26126"/>
                      </a14:backgroundRemoval>
                    </a14:imgEffect>
                  </a14:imgLayer>
                </a14:imgProps>
              </a:ext>
              <a:ext uri="{28A0092B-C50C-407E-A947-70E740481C1C}">
                <a14:useLocalDpi xmlns:a14="http://schemas.microsoft.com/office/drawing/2010/main"/>
              </a:ext>
            </a:extLst>
          </a:blip>
          <a:srcRect l="19879" t="22126" r="17891"/>
          <a:stretch/>
        </p:blipFill>
        <p:spPr bwMode="auto">
          <a:xfrm>
            <a:off x="190500" y="2495550"/>
            <a:ext cx="4633528" cy="4317826"/>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4283968" y="4293096"/>
            <a:ext cx="48245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500" b="1" dirty="0">
                <a:solidFill>
                  <a:srgbClr val="FF9933"/>
                </a:solidFill>
                <a:effectLst>
                  <a:outerShdw blurRad="38100" dist="38100" dir="2700000" algn="tl">
                    <a:srgbClr val="000000"/>
                  </a:outerShdw>
                </a:effectLst>
                <a:latin typeface="Times New Roman"/>
                <a:cs typeface="Times New Roman"/>
              </a:rPr>
              <a:t>c</a:t>
            </a:r>
            <a:r>
              <a:rPr lang="en-GB" sz="2500" b="1" dirty="0">
                <a:solidFill>
                  <a:srgbClr val="FF9933"/>
                </a:solidFill>
                <a:effectLst>
                  <a:outerShdw blurRad="38100" dist="38100" dir="2700000" algn="tl">
                    <a:srgbClr val="000000"/>
                  </a:outerShdw>
                </a:effectLst>
                <a:latin typeface="Castellar" panose="020A0402060406010301" pitchFamily="18" charset="0"/>
              </a:rPr>
              <a:t>. </a:t>
            </a:r>
            <a:r>
              <a:rPr lang="en-GB" sz="2500" b="1" dirty="0" smtClean="0">
                <a:solidFill>
                  <a:srgbClr val="FF9933"/>
                </a:solidFill>
                <a:effectLst>
                  <a:outerShdw blurRad="38100" dist="38100" dir="2700000" algn="tl">
                    <a:srgbClr val="000000"/>
                  </a:outerShdw>
                </a:effectLst>
                <a:latin typeface="Castellar" panose="020A0402060406010301" pitchFamily="18" charset="0"/>
              </a:rPr>
              <a:t>Mixed with water</a:t>
            </a:r>
            <a:endParaRPr lang="en-GB" sz="2500" b="1" dirty="0">
              <a:solidFill>
                <a:srgbClr val="FF9933"/>
              </a:solidFill>
              <a:effectLst>
                <a:outerShdw blurRad="38100" dist="38100" dir="2700000" algn="tl">
                  <a:srgbClr val="000000"/>
                </a:outerShdw>
              </a:effectLst>
              <a:latin typeface="Castellar" panose="020A0402060406010301" pitchFamily="18" charset="0"/>
            </a:endParaRPr>
          </a:p>
          <a:p>
            <a:r>
              <a:rPr lang="en-GB" sz="2500" b="1" dirty="0" smtClean="0">
                <a:solidFill>
                  <a:srgbClr val="FF9933"/>
                </a:solidFill>
                <a:effectLst>
                  <a:outerShdw blurRad="38100" dist="38100" dir="2700000" algn="tl">
                    <a:srgbClr val="000000"/>
                  </a:outerShdw>
                </a:effectLst>
                <a:latin typeface="Castellar" panose="020A0402060406010301" pitchFamily="18" charset="0"/>
                <a:cs typeface="Times New Roman"/>
              </a:rPr>
              <a:t>– some Greeks would take this very seriously – it was part of being a Greek. Otherwise, you would be like a barbarian, the most un-Greek kind of person imaginable.</a:t>
            </a:r>
            <a:endParaRPr lang="en-GB" sz="2500" b="1" dirty="0" smtClean="0">
              <a:solidFill>
                <a:srgbClr val="FF9933"/>
              </a:solidFill>
              <a:effectLst>
                <a:outerShdw blurRad="38100" dist="38100" dir="2700000" algn="tl">
                  <a:srgbClr val="000000"/>
                </a:outerShdw>
              </a:effectLst>
              <a:latin typeface="Castellar" panose="020A0402060406010301" pitchFamily="18" charset="0"/>
            </a:endParaRPr>
          </a:p>
        </p:txBody>
      </p:sp>
      <p:pic>
        <p:nvPicPr>
          <p:cNvPr id="5" name="Picture 6" descr="Image result for hanging grapes pn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flipH="1">
            <a:off x="5449296" y="0"/>
            <a:ext cx="3655362" cy="2996952"/>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6" name="Picture 8" descr="Image result for hanging grapes 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7207642" y="0"/>
            <a:ext cx="1936358" cy="2859362"/>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7174" name="Picture 6" descr="Image result for grapes pn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1" y="0"/>
            <a:ext cx="2779995" cy="2265752"/>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899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7"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lated im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539552" y="4653136"/>
            <a:ext cx="806489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800" b="1" dirty="0" smtClean="0">
                <a:solidFill>
                  <a:schemeClr val="bg1"/>
                </a:solidFill>
                <a:effectLst>
                  <a:outerShdw blurRad="38100" dist="38100" dir="2700000" algn="tl">
                    <a:srgbClr val="000000"/>
                  </a:outerShdw>
                </a:effectLst>
                <a:latin typeface="Castellar" panose="020A0402060406010301" pitchFamily="18" charset="0"/>
                <a:cs typeface="Times New Roman"/>
              </a:rPr>
              <a:t>8. How would you say </a:t>
            </a:r>
          </a:p>
          <a:p>
            <a:r>
              <a:rPr lang="en-GB" sz="2800" b="1" dirty="0" smtClean="0">
                <a:solidFill>
                  <a:schemeClr val="bg1"/>
                </a:solidFill>
                <a:effectLst>
                  <a:outerShdw blurRad="38100" dist="38100" dir="2700000" algn="tl">
                    <a:srgbClr val="000000"/>
                  </a:outerShdw>
                </a:effectLst>
                <a:latin typeface="Castellar" panose="020A0402060406010301" pitchFamily="18" charset="0"/>
                <a:cs typeface="Times New Roman"/>
              </a:rPr>
              <a:t>thank you to the gods? </a:t>
            </a:r>
          </a:p>
          <a:p>
            <a:r>
              <a:rPr lang="en-GB" sz="2800" b="1" dirty="0" smtClean="0">
                <a:solidFill>
                  <a:schemeClr val="bg1"/>
                </a:solidFill>
                <a:effectLst>
                  <a:outerShdw blurRad="38100" dist="38100" dir="2700000" algn="tl">
                    <a:srgbClr val="000000"/>
                  </a:outerShdw>
                </a:effectLst>
                <a:latin typeface="Castellar" panose="020A0402060406010301" pitchFamily="18" charset="0"/>
                <a:cs typeface="Times New Roman"/>
              </a:rPr>
              <a:t>(Open answer </a:t>
            </a:r>
          </a:p>
          <a:p>
            <a:r>
              <a:rPr lang="en-GB" sz="2800" b="1" dirty="0" smtClean="0">
                <a:solidFill>
                  <a:schemeClr val="bg1"/>
                </a:solidFill>
                <a:effectLst>
                  <a:outerShdw blurRad="38100" dist="38100" dir="2700000" algn="tl">
                    <a:srgbClr val="000000"/>
                  </a:outerShdw>
                </a:effectLst>
                <a:latin typeface="Castellar" panose="020A0402060406010301" pitchFamily="18" charset="0"/>
                <a:cs typeface="Times New Roman"/>
              </a:rPr>
              <a:t>– only need one)</a:t>
            </a:r>
          </a:p>
        </p:txBody>
      </p:sp>
      <p:pic>
        <p:nvPicPr>
          <p:cNvPr id="8194" name="Picture 2" descr="Image result for ancient greek god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5575" y="764704"/>
            <a:ext cx="7604045" cy="3456384"/>
          </a:xfrm>
          <a:prstGeom prst="rect">
            <a:avLst/>
          </a:prstGeom>
          <a:noFill/>
          <a:ln w="76200">
            <a:solidFill>
              <a:schemeClr val="tx1"/>
            </a:solidFill>
          </a:ln>
          <a:effectLst>
            <a:outerShdw blurRad="50800" dist="50800" dir="5400000" algn="ctr" rotWithShape="0">
              <a:srgbClr val="000000">
                <a:alpha val="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43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 name="Picture 2"/>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ackgroundRemoval t="0" b="100000" l="286" r="95571">
                        <a14:foregroundMark x1="40857" y1="49610" x2="40857" y2="58701"/>
                        <a14:foregroundMark x1="59143" y1="44935" x2="62286" y2="40000"/>
                        <a14:foregroundMark x1="83000" y1="52468" x2="88000" y2="47013"/>
                        <a14:foregroundMark x1="44571" y1="86753" x2="51714" y2="78701"/>
                        <a14:foregroundMark x1="30143" y1="27013" x2="40000" y2="17662"/>
                        <a14:foregroundMark x1="17705" y1="22024" x2="16066" y2="33333"/>
                        <a14:foregroundMark x1="72459" y1="13690" x2="77049" y2="6548"/>
                        <a14:backgroundMark x1="43286" y1="67792" x2="42857" y2="71948"/>
                        <a14:backgroundMark x1="39714" y1="58701" x2="37000" y2="57662"/>
                        <a14:backgroundMark x1="84143" y1="56364" x2="86000" y2="55844"/>
                        <a14:backgroundMark x1="5246" y1="19048" x2="6557" y2="32143"/>
                      </a14:backgroundRemoval>
                    </a14:imgEffect>
                  </a14:imgLayer>
                </a14:imgProps>
              </a:ext>
              <a:ext uri="{28A0092B-C50C-407E-A947-70E740481C1C}">
                <a14:useLocalDpi xmlns:a14="http://schemas.microsoft.com/office/drawing/2010/main"/>
              </a:ext>
            </a:extLst>
          </a:blip>
          <a:srcRect/>
          <a:stretch/>
        </p:blipFill>
        <p:spPr bwMode="auto">
          <a:xfrm rot="20662900">
            <a:off x="124598" y="1895775"/>
            <a:ext cx="2910249" cy="1603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a:xfrm>
            <a:off x="251520" y="2934072"/>
            <a:ext cx="864096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400" b="1" dirty="0" smtClean="0">
                <a:solidFill>
                  <a:srgbClr val="FF9933"/>
                </a:solidFill>
                <a:effectLst>
                  <a:outerShdw blurRad="38100" dist="38100" dir="2700000" algn="tl">
                    <a:srgbClr val="000000"/>
                  </a:outerShdw>
                </a:effectLst>
                <a:latin typeface="Castellar" panose="020A0402060406010301" pitchFamily="18" charset="0"/>
                <a:cs typeface="Times New Roman"/>
              </a:rPr>
              <a:t>Any of the following – </a:t>
            </a:r>
          </a:p>
          <a:p>
            <a:r>
              <a:rPr lang="en-GB" sz="2400" b="1" dirty="0" smtClean="0">
                <a:solidFill>
                  <a:srgbClr val="FF9933"/>
                </a:solidFill>
                <a:effectLst>
                  <a:outerShdw blurRad="38100" dist="38100" dir="2700000" algn="tl">
                    <a:srgbClr val="000000"/>
                  </a:outerShdw>
                </a:effectLst>
                <a:latin typeface="Castellar" panose="020A0402060406010301" pitchFamily="18" charset="0"/>
                <a:cs typeface="Times New Roman"/>
              </a:rPr>
              <a:t>money,</a:t>
            </a:r>
          </a:p>
          <a:p>
            <a:endParaRPr lang="en-GB" sz="2400" b="1" dirty="0">
              <a:solidFill>
                <a:srgbClr val="FF9933"/>
              </a:solidFill>
              <a:effectLst>
                <a:outerShdw blurRad="38100" dist="38100" dir="2700000" algn="tl">
                  <a:srgbClr val="000000"/>
                </a:outerShdw>
              </a:effectLst>
              <a:latin typeface="Castellar" panose="020A0402060406010301" pitchFamily="18" charset="0"/>
              <a:cs typeface="Times New Roman"/>
            </a:endParaRPr>
          </a:p>
          <a:p>
            <a:endParaRPr lang="en-GB" sz="2400" b="1" dirty="0" smtClean="0">
              <a:solidFill>
                <a:srgbClr val="FF9933"/>
              </a:solidFill>
              <a:effectLst>
                <a:outerShdw blurRad="38100" dist="38100" dir="2700000" algn="tl">
                  <a:srgbClr val="000000"/>
                </a:outerShdw>
              </a:effectLst>
              <a:latin typeface="Castellar" panose="020A0402060406010301" pitchFamily="18" charset="0"/>
              <a:cs typeface="Times New Roman"/>
            </a:endParaRPr>
          </a:p>
          <a:p>
            <a:r>
              <a:rPr lang="en-GB" sz="2400" b="1" dirty="0" smtClean="0">
                <a:solidFill>
                  <a:srgbClr val="FF9933"/>
                </a:solidFill>
                <a:effectLst>
                  <a:outerShdw blurRad="38100" dist="38100" dir="2700000" algn="tl">
                    <a:srgbClr val="000000"/>
                  </a:outerShdw>
                </a:effectLst>
                <a:latin typeface="Castellar" panose="020A0402060406010301" pitchFamily="18" charset="0"/>
                <a:cs typeface="Times New Roman"/>
              </a:rPr>
              <a:t>votive offerings,</a:t>
            </a:r>
          </a:p>
          <a:p>
            <a:endParaRPr lang="en-GB" sz="2400" b="1" dirty="0">
              <a:solidFill>
                <a:srgbClr val="FF9933"/>
              </a:solidFill>
              <a:effectLst>
                <a:outerShdw blurRad="38100" dist="38100" dir="2700000" algn="tl">
                  <a:srgbClr val="000000"/>
                </a:outerShdw>
              </a:effectLst>
              <a:latin typeface="Castellar" panose="020A0402060406010301" pitchFamily="18" charset="0"/>
              <a:cs typeface="Times New Roman"/>
            </a:endParaRPr>
          </a:p>
          <a:p>
            <a:r>
              <a:rPr lang="en-GB" sz="2400" b="1" dirty="0" smtClean="0">
                <a:solidFill>
                  <a:srgbClr val="FF9933"/>
                </a:solidFill>
                <a:effectLst>
                  <a:outerShdw blurRad="38100" dist="38100" dir="2700000" algn="tl">
                    <a:srgbClr val="000000"/>
                  </a:outerShdw>
                </a:effectLst>
                <a:latin typeface="Castellar" panose="020A0402060406010301" pitchFamily="18" charset="0"/>
                <a:cs typeface="Times New Roman"/>
              </a:rPr>
              <a:t> </a:t>
            </a:r>
          </a:p>
          <a:p>
            <a:r>
              <a:rPr lang="en-GB" sz="2400" b="1" dirty="0" smtClean="0">
                <a:solidFill>
                  <a:srgbClr val="FF9933"/>
                </a:solidFill>
                <a:effectLst>
                  <a:outerShdw blurRad="38100" dist="38100" dir="2700000" algn="tl">
                    <a:srgbClr val="000000"/>
                  </a:outerShdw>
                </a:effectLst>
                <a:latin typeface="Castellar" panose="020A0402060406010301" pitchFamily="18" charset="0"/>
                <a:cs typeface="Times New Roman"/>
              </a:rPr>
              <a:t>animal sacrifice, </a:t>
            </a:r>
          </a:p>
          <a:p>
            <a:endParaRPr lang="en-GB" sz="2400" b="1" dirty="0">
              <a:solidFill>
                <a:srgbClr val="FF9933"/>
              </a:solidFill>
              <a:effectLst>
                <a:outerShdw blurRad="38100" dist="38100" dir="2700000" algn="tl">
                  <a:srgbClr val="000000"/>
                </a:outerShdw>
              </a:effectLst>
              <a:latin typeface="Castellar" panose="020A0402060406010301" pitchFamily="18" charset="0"/>
              <a:cs typeface="Times New Roman"/>
            </a:endParaRPr>
          </a:p>
          <a:p>
            <a:endParaRPr lang="en-GB" sz="2400" b="1" dirty="0" smtClean="0">
              <a:solidFill>
                <a:srgbClr val="FF9933"/>
              </a:solidFill>
              <a:effectLst>
                <a:outerShdw blurRad="38100" dist="38100" dir="2700000" algn="tl">
                  <a:srgbClr val="000000"/>
                </a:outerShdw>
              </a:effectLst>
              <a:latin typeface="Castellar" panose="020A0402060406010301" pitchFamily="18" charset="0"/>
              <a:cs typeface="Times New Roman"/>
            </a:endParaRPr>
          </a:p>
          <a:p>
            <a:r>
              <a:rPr lang="en-GB" sz="2400" b="1" dirty="0" smtClean="0">
                <a:solidFill>
                  <a:srgbClr val="FF9933"/>
                </a:solidFill>
                <a:effectLst>
                  <a:outerShdw blurRad="38100" dist="38100" dir="2700000" algn="tl">
                    <a:srgbClr val="000000"/>
                  </a:outerShdw>
                </a:effectLst>
                <a:latin typeface="Castellar" panose="020A0402060406010301" pitchFamily="18" charset="0"/>
                <a:cs typeface="Times New Roman"/>
              </a:rPr>
              <a:t>discus or other sporting equipment,</a:t>
            </a:r>
          </a:p>
          <a:p>
            <a:endParaRPr lang="en-GB" sz="2400" b="1" dirty="0">
              <a:solidFill>
                <a:srgbClr val="FF9933"/>
              </a:solidFill>
              <a:effectLst>
                <a:outerShdw blurRad="38100" dist="38100" dir="2700000" algn="tl">
                  <a:srgbClr val="000000"/>
                </a:outerShdw>
              </a:effectLst>
              <a:latin typeface="Castellar" panose="020A0402060406010301" pitchFamily="18" charset="0"/>
              <a:cs typeface="Times New Roman"/>
            </a:endParaRPr>
          </a:p>
          <a:p>
            <a:endParaRPr lang="en-GB" sz="2400" b="1" dirty="0" smtClean="0">
              <a:solidFill>
                <a:srgbClr val="FF9933"/>
              </a:solidFill>
              <a:effectLst>
                <a:outerShdw blurRad="38100" dist="38100" dir="2700000" algn="tl">
                  <a:srgbClr val="000000"/>
                </a:outerShdw>
              </a:effectLst>
              <a:latin typeface="Castellar" panose="020A0402060406010301" pitchFamily="18" charset="0"/>
              <a:cs typeface="Times New Roman"/>
            </a:endParaRPr>
          </a:p>
          <a:p>
            <a:r>
              <a:rPr lang="en-GB" sz="2400" b="1" dirty="0" smtClean="0">
                <a:solidFill>
                  <a:srgbClr val="FF9933"/>
                </a:solidFill>
                <a:effectLst>
                  <a:outerShdw blurRad="38100" dist="38100" dir="2700000" algn="tl">
                    <a:srgbClr val="000000"/>
                  </a:outerShdw>
                </a:effectLst>
                <a:latin typeface="Castellar" panose="020A0402060406010301" pitchFamily="18" charset="0"/>
                <a:cs typeface="Times New Roman"/>
              </a:rPr>
              <a:t>weapons and armour. </a:t>
            </a:r>
          </a:p>
          <a:p>
            <a:endParaRPr lang="en-GB" sz="2400" b="1" dirty="0">
              <a:solidFill>
                <a:srgbClr val="FF9933"/>
              </a:solidFill>
              <a:effectLst>
                <a:outerShdw blurRad="38100" dist="38100" dir="2700000" algn="tl">
                  <a:srgbClr val="000000"/>
                </a:outerShdw>
              </a:effectLst>
              <a:latin typeface="Castellar" panose="020A0402060406010301" pitchFamily="18" charset="0"/>
              <a:cs typeface="Times New Roman"/>
            </a:endParaRPr>
          </a:p>
          <a:p>
            <a:endParaRPr lang="en-GB" sz="2400" b="1" dirty="0" smtClean="0">
              <a:solidFill>
                <a:srgbClr val="FF9933"/>
              </a:solidFill>
              <a:effectLst>
                <a:outerShdw blurRad="38100" dist="38100" dir="2700000" algn="tl">
                  <a:srgbClr val="000000"/>
                </a:outerShdw>
              </a:effectLst>
              <a:latin typeface="Castellar" panose="020A0402060406010301" pitchFamily="18" charset="0"/>
              <a:cs typeface="Times New Roman"/>
            </a:endParaRPr>
          </a:p>
          <a:p>
            <a:r>
              <a:rPr lang="en-GB" sz="2400" b="1" dirty="0" smtClean="0">
                <a:solidFill>
                  <a:srgbClr val="FF9933"/>
                </a:solidFill>
                <a:effectLst>
                  <a:outerShdw blurRad="38100" dist="38100" dir="2700000" algn="tl">
                    <a:srgbClr val="000000"/>
                  </a:outerShdw>
                </a:effectLst>
                <a:latin typeface="Castellar" panose="020A0402060406010301" pitchFamily="18" charset="0"/>
                <a:cs typeface="Times New Roman"/>
              </a:rPr>
              <a:t>Basically, any nice gift </a:t>
            </a:r>
          </a:p>
          <a:p>
            <a:r>
              <a:rPr lang="en-GB" sz="2400" b="1" dirty="0" smtClean="0">
                <a:solidFill>
                  <a:srgbClr val="FF9933"/>
                </a:solidFill>
                <a:effectLst>
                  <a:outerShdw blurRad="38100" dist="38100" dir="2700000" algn="tl">
                    <a:srgbClr val="000000"/>
                  </a:outerShdw>
                </a:effectLst>
                <a:latin typeface="Castellar" panose="020A0402060406010301" pitchFamily="18" charset="0"/>
                <a:cs typeface="Times New Roman"/>
              </a:rPr>
              <a:t>to keep the gods happy!</a:t>
            </a:r>
            <a:endParaRPr lang="en-GB" sz="2400" b="1" dirty="0" smtClean="0">
              <a:solidFill>
                <a:srgbClr val="FF9933"/>
              </a:solidFill>
              <a:effectLst>
                <a:outerShdw blurRad="38100" dist="38100" dir="2700000" algn="tl">
                  <a:srgbClr val="000000"/>
                </a:outerShdw>
              </a:effectLst>
              <a:latin typeface="Castellar" panose="020A0402060406010301" pitchFamily="18" charset="0"/>
            </a:endParaRPr>
          </a:p>
        </p:txBody>
      </p:sp>
      <p:pic>
        <p:nvPicPr>
          <p:cNvPr id="9218" name="Picture 2" descr="Image result for athens symbol png">
            <a:hlinkClick r:id="rId4"/>
          </p:cNvPr>
          <p:cNvPicPr>
            <a:picLocks noChangeAspect="1" noChangeArrowheads="1"/>
          </p:cNvPicPr>
          <p:nvPr/>
        </p:nvPicPr>
        <p:blipFill rotWithShape="1">
          <a:blip r:embed="rId5" cstate="email">
            <a:duotone>
              <a:prstClr val="black"/>
              <a:schemeClr val="accent6">
                <a:tint val="45000"/>
                <a:satMod val="400000"/>
              </a:schemeClr>
            </a:duotone>
            <a:extLst>
              <a:ext uri="{BEBA8EAE-BF5A-486C-A8C5-ECC9F3942E4B}">
                <a14:imgProps xmlns:a14="http://schemas.microsoft.com/office/drawing/2010/main">
                  <a14:imgLayer r:embed="rId6">
                    <a14:imgEffect>
                      <a14:backgroundRemoval t="2000" b="100000" l="0" r="100000"/>
                    </a14:imgEffect>
                    <a14:imgEffect>
                      <a14:sharpenSoften amount="100000"/>
                    </a14:imgEffect>
                    <a14:imgEffect>
                      <a14:colorTemperature colorTemp="11500"/>
                    </a14:imgEffect>
                    <a14:imgEffect>
                      <a14:saturation sat="400000"/>
                    </a14:imgEffect>
                    <a14:imgEffect>
                      <a14:brightnessContrast bright="100000"/>
                    </a14:imgEffect>
                  </a14:imgLayer>
                </a14:imgProps>
              </a:ext>
              <a:ext uri="{28A0092B-C50C-407E-A947-70E740481C1C}">
                <a14:useLocalDpi xmlns:a14="http://schemas.microsoft.com/office/drawing/2010/main"/>
              </a:ext>
            </a:extLst>
          </a:blip>
          <a:srcRect/>
          <a:stretch/>
        </p:blipFill>
        <p:spPr bwMode="auto">
          <a:xfrm>
            <a:off x="3275856" y="564009"/>
            <a:ext cx="359647" cy="41671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athens symbol png">
            <a:hlinkClick r:id="rId4"/>
          </p:cNvPr>
          <p:cNvPicPr>
            <a:picLocks noChangeAspect="1" noChangeArrowheads="1"/>
          </p:cNvPicPr>
          <p:nvPr/>
        </p:nvPicPr>
        <p:blipFill rotWithShape="1">
          <a:blip r:embed="rId5" cstate="email">
            <a:duotone>
              <a:prstClr val="black"/>
              <a:schemeClr val="accent6">
                <a:tint val="45000"/>
                <a:satMod val="400000"/>
              </a:schemeClr>
            </a:duotone>
            <a:extLst>
              <a:ext uri="{BEBA8EAE-BF5A-486C-A8C5-ECC9F3942E4B}">
                <a14:imgProps xmlns:a14="http://schemas.microsoft.com/office/drawing/2010/main">
                  <a14:imgLayer r:embed="rId6">
                    <a14:imgEffect>
                      <a14:backgroundRemoval t="2000" b="100000" l="0" r="100000"/>
                    </a14:imgEffect>
                    <a14:imgEffect>
                      <a14:sharpenSoften amount="100000"/>
                    </a14:imgEffect>
                    <a14:imgEffect>
                      <a14:colorTemperature colorTemp="11500"/>
                    </a14:imgEffect>
                    <a14:imgEffect>
                      <a14:saturation sat="400000"/>
                    </a14:imgEffect>
                    <a14:imgEffect>
                      <a14:brightnessContrast bright="100000"/>
                    </a14:imgEffect>
                  </a14:imgLayer>
                </a14:imgProps>
              </a:ext>
              <a:ext uri="{28A0092B-C50C-407E-A947-70E740481C1C}">
                <a14:useLocalDpi xmlns:a14="http://schemas.microsoft.com/office/drawing/2010/main"/>
              </a:ext>
            </a:extLst>
          </a:blip>
          <a:srcRect/>
          <a:stretch/>
        </p:blipFill>
        <p:spPr bwMode="auto">
          <a:xfrm>
            <a:off x="2412153" y="1628800"/>
            <a:ext cx="359647" cy="41671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athens symbol png">
            <a:hlinkClick r:id="rId4"/>
          </p:cNvPr>
          <p:cNvPicPr>
            <a:picLocks noChangeAspect="1" noChangeArrowheads="1"/>
          </p:cNvPicPr>
          <p:nvPr/>
        </p:nvPicPr>
        <p:blipFill rotWithShape="1">
          <a:blip r:embed="rId5" cstate="email">
            <a:duotone>
              <a:prstClr val="black"/>
              <a:schemeClr val="accent6">
                <a:tint val="45000"/>
                <a:satMod val="400000"/>
              </a:schemeClr>
            </a:duotone>
            <a:extLst>
              <a:ext uri="{BEBA8EAE-BF5A-486C-A8C5-ECC9F3942E4B}">
                <a14:imgProps xmlns:a14="http://schemas.microsoft.com/office/drawing/2010/main">
                  <a14:imgLayer r:embed="rId6">
                    <a14:imgEffect>
                      <a14:backgroundRemoval t="2000" b="100000" l="0" r="100000"/>
                    </a14:imgEffect>
                    <a14:imgEffect>
                      <a14:sharpenSoften amount="100000"/>
                    </a14:imgEffect>
                    <a14:imgEffect>
                      <a14:colorTemperature colorTemp="11500"/>
                    </a14:imgEffect>
                    <a14:imgEffect>
                      <a14:saturation sat="400000"/>
                    </a14:imgEffect>
                    <a14:imgEffect>
                      <a14:brightnessContrast bright="100000"/>
                    </a14:imgEffect>
                  </a14:imgLayer>
                </a14:imgProps>
              </a:ext>
              <a:ext uri="{28A0092B-C50C-407E-A947-70E740481C1C}">
                <a14:useLocalDpi xmlns:a14="http://schemas.microsoft.com/office/drawing/2010/main"/>
              </a:ext>
            </a:extLst>
          </a:blip>
          <a:srcRect/>
          <a:stretch/>
        </p:blipFill>
        <p:spPr bwMode="auto">
          <a:xfrm>
            <a:off x="2412153" y="2708920"/>
            <a:ext cx="359647" cy="41671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result for athens symbol png">
            <a:hlinkClick r:id="rId4"/>
          </p:cNvPr>
          <p:cNvPicPr>
            <a:picLocks noChangeAspect="1" noChangeArrowheads="1"/>
          </p:cNvPicPr>
          <p:nvPr/>
        </p:nvPicPr>
        <p:blipFill rotWithShape="1">
          <a:blip r:embed="rId5" cstate="email">
            <a:duotone>
              <a:prstClr val="black"/>
              <a:schemeClr val="accent6">
                <a:tint val="45000"/>
                <a:satMod val="400000"/>
              </a:schemeClr>
            </a:duotone>
            <a:extLst>
              <a:ext uri="{BEBA8EAE-BF5A-486C-A8C5-ECC9F3942E4B}">
                <a14:imgProps xmlns:a14="http://schemas.microsoft.com/office/drawing/2010/main">
                  <a14:imgLayer r:embed="rId6">
                    <a14:imgEffect>
                      <a14:backgroundRemoval t="2000" b="100000" l="0" r="100000"/>
                    </a14:imgEffect>
                    <a14:imgEffect>
                      <a14:sharpenSoften amount="100000"/>
                    </a14:imgEffect>
                    <a14:imgEffect>
                      <a14:brightnessContrast bright="100000"/>
                    </a14:imgEffect>
                  </a14:imgLayer>
                </a14:imgProps>
              </a:ext>
              <a:ext uri="{28A0092B-C50C-407E-A947-70E740481C1C}">
                <a14:useLocalDpi xmlns:a14="http://schemas.microsoft.com/office/drawing/2010/main"/>
              </a:ext>
            </a:extLst>
          </a:blip>
          <a:srcRect/>
          <a:stretch/>
        </p:blipFill>
        <p:spPr bwMode="auto">
          <a:xfrm>
            <a:off x="467937" y="3861048"/>
            <a:ext cx="359647" cy="41671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mage result for athens symbol png">
            <a:hlinkClick r:id="rId4"/>
          </p:cNvPr>
          <p:cNvPicPr>
            <a:picLocks noChangeAspect="1" noChangeArrowheads="1"/>
          </p:cNvPicPr>
          <p:nvPr/>
        </p:nvPicPr>
        <p:blipFill rotWithShape="1">
          <a:blip r:embed="rId5" cstate="email">
            <a:duotone>
              <a:prstClr val="black"/>
              <a:schemeClr val="accent6">
                <a:tint val="45000"/>
                <a:satMod val="400000"/>
              </a:schemeClr>
            </a:duotone>
            <a:extLst>
              <a:ext uri="{BEBA8EAE-BF5A-486C-A8C5-ECC9F3942E4B}">
                <a14:imgProps xmlns:a14="http://schemas.microsoft.com/office/drawing/2010/main">
                  <a14:imgLayer r:embed="rId6">
                    <a14:imgEffect>
                      <a14:backgroundRemoval t="2000" b="100000" l="0" r="100000"/>
                    </a14:imgEffect>
                    <a14:imgEffect>
                      <a14:sharpenSoften amount="100000"/>
                    </a14:imgEffect>
                    <a14:imgEffect>
                      <a14:colorTemperature colorTemp="11500"/>
                    </a14:imgEffect>
                    <a14:imgEffect>
                      <a14:saturation sat="400000"/>
                    </a14:imgEffect>
                    <a14:imgEffect>
                      <a14:brightnessContrast bright="100000"/>
                    </a14:imgEffect>
                  </a14:imgLayer>
                </a14:imgProps>
              </a:ext>
              <a:ext uri="{28A0092B-C50C-407E-A947-70E740481C1C}">
                <a14:useLocalDpi xmlns:a14="http://schemas.microsoft.com/office/drawing/2010/main"/>
              </a:ext>
            </a:extLst>
          </a:blip>
          <a:srcRect/>
          <a:stretch/>
        </p:blipFill>
        <p:spPr bwMode="auto">
          <a:xfrm>
            <a:off x="1908097" y="4941168"/>
            <a:ext cx="359647" cy="41671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Image result for athens symbol">
            <a:hlinkClick r:id="rId7"/>
          </p:cNvPr>
          <p:cNvPicPr>
            <a:picLocks noChangeAspect="1" noChangeArrowheads="1"/>
          </p:cNvPicPr>
          <p:nvPr/>
        </p:nvPicPr>
        <p:blipFill>
          <a:blip r:embed="rId8" cstate="email">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1253136" y="504925"/>
            <a:ext cx="1230632" cy="123063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4" descr="Image result for rhodes coin">
            <a:hlinkClick r:id="rId10"/>
          </p:cNvPr>
          <p:cNvPicPr>
            <a:picLocks noChangeAspect="1" noChangeArrowheads="1"/>
          </p:cNvPicPr>
          <p:nvPr/>
        </p:nvPicPr>
        <p:blipFill rotWithShape="1">
          <a:blip r:embed="rId11" cstate="email">
            <a:extLst>
              <a:ext uri="{BEBA8EAE-BF5A-486C-A8C5-ECC9F3942E4B}">
                <a14:imgProps xmlns:a14="http://schemas.microsoft.com/office/drawing/2010/main">
                  <a14:imgLayer r:embed="rId12">
                    <a14:imgEffect>
                      <a14:backgroundRemoval t="415" b="100000" l="2612" r="99627"/>
                    </a14:imgEffect>
                  </a14:imgLayer>
                </a14:imgProps>
              </a:ext>
              <a:ext uri="{28A0092B-C50C-407E-A947-70E740481C1C}">
                <a14:useLocalDpi xmlns:a14="http://schemas.microsoft.com/office/drawing/2010/main"/>
              </a:ext>
            </a:extLst>
          </a:blip>
          <a:srcRect b="-844"/>
          <a:stretch/>
        </p:blipFill>
        <p:spPr bwMode="auto">
          <a:xfrm>
            <a:off x="6666463" y="567750"/>
            <a:ext cx="1217905" cy="110498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6" descr="Image result for sparta coin">
            <a:hlinkClick r:id="rId13"/>
          </p:cNvPr>
          <p:cNvPicPr>
            <a:picLocks noChangeAspect="1" noChangeArrowheads="1"/>
          </p:cNvPicPr>
          <p:nvPr/>
        </p:nvPicPr>
        <p:blipFill rotWithShape="1">
          <a:blip r:embed="rId14" cstate="email">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7884368" y="97801"/>
            <a:ext cx="1164056" cy="121197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8" descr="Image result for corinthian coin">
            <a:hlinkClick r:id="rId16"/>
          </p:cNvPr>
          <p:cNvPicPr>
            <a:picLocks noChangeAspect="1" noChangeArrowheads="1"/>
          </p:cNvPicPr>
          <p:nvPr/>
        </p:nvPicPr>
        <p:blipFill rotWithShape="1">
          <a:blip r:embed="rId17" cstate="email">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86044" y="97801"/>
            <a:ext cx="1123431" cy="109895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Image result for greek pottery sacrifice">
            <a:hlinkClick r:id="rId19"/>
          </p:cNvPr>
          <p:cNvPicPr/>
          <p:nvPr/>
        </p:nvPicPr>
        <p:blipFill>
          <a:blip r:embed="rId20" cstate="email">
            <a:extLst>
              <a:ext uri="{BEBA8EAE-BF5A-486C-A8C5-ECC9F3942E4B}">
                <a14:imgProps xmlns:a14="http://schemas.microsoft.com/office/drawing/2010/main">
                  <a14:imgLayer r:embed="rId21">
                    <a14:imgEffect>
                      <a14:backgroundRemoval t="0" b="100000" l="0" r="100000">
                        <a14:foregroundMark x1="12117" y1="43846" x2="10906" y2="71603"/>
                        <a14:foregroundMark x1="32653" y1="13397" x2="52105" y2="12308"/>
                        <a14:foregroundMark x1="57972" y1="6859" x2="89732" y2="35897"/>
                        <a14:foregroundMark x1="87245" y1="23910" x2="94324" y2="42372"/>
                        <a14:foregroundMark x1="93941" y1="49103" x2="74235" y2="48910"/>
                        <a14:foregroundMark x1="62564" y1="31474" x2="69643" y2="38590"/>
                        <a14:foregroundMark x1="65051" y1="54359" x2="70727" y2="70962"/>
                        <a14:foregroundMark x1="28061" y1="43013" x2="44770" y2="28526"/>
                        <a14:foregroundMark x1="23406" y1="17372" x2="45599" y2="6218"/>
                        <a14:foregroundMark x1="8610" y1="23654" x2="14031" y2="16346"/>
                        <a14:foregroundMark x1="5230" y1="28718" x2="638" y2="43013"/>
                        <a14:foregroundMark x1="59184" y1="98526" x2="76977" y2="90321"/>
                        <a14:foregroundMark x1="64222" y1="98269" x2="74681" y2="92372"/>
                        <a14:foregroundMark x1="65880" y1="5000" x2="82653" y2="13590"/>
                        <a14:foregroundMark x1="82653" y1="13590" x2="89349" y2="19679"/>
                        <a14:backgroundMark x1="79273" y1="93269" x2="69005" y2="99744"/>
                        <a14:backgroundMark x1="69643" y1="96603" x2="59630" y2="99744"/>
                        <a14:backgroundMark x1="28635" y1="97051" x2="38265" y2="99744"/>
                      </a14:backgroundRemoval>
                    </a14:imgEffect>
                  </a14:imgLayer>
                </a14:imgProps>
              </a:ext>
              <a:ext uri="{28A0092B-C50C-407E-A947-70E740481C1C}">
                <a14:useLocalDpi xmlns:a14="http://schemas.microsoft.com/office/drawing/2010/main"/>
              </a:ext>
            </a:extLst>
          </a:blip>
          <a:srcRect/>
          <a:stretch>
            <a:fillRect/>
          </a:stretch>
        </p:blipFill>
        <p:spPr bwMode="auto">
          <a:xfrm>
            <a:off x="6804248" y="1835697"/>
            <a:ext cx="1894160" cy="1953343"/>
          </a:xfrm>
          <a:prstGeom prst="rect">
            <a:avLst/>
          </a:prstGeom>
          <a:noFill/>
          <a:ln>
            <a:noFill/>
          </a:ln>
        </p:spPr>
      </p:pic>
      <p:pic>
        <p:nvPicPr>
          <p:cNvPr id="1026" name="Picture 2" descr="Image result for ancient greek discus">
            <a:hlinkClick r:id="rId22"/>
          </p:cNvPr>
          <p:cNvPicPr>
            <a:picLocks noChangeAspect="1" noChangeArrowheads="1"/>
          </p:cNvPicPr>
          <p:nvPr/>
        </p:nvPicPr>
        <p:blipFill>
          <a:blip r:embed="rId23" cstate="email">
            <a:extLst>
              <a:ext uri="{BEBA8EAE-BF5A-486C-A8C5-ECC9F3942E4B}">
                <a14:imgProps xmlns:a14="http://schemas.microsoft.com/office/drawing/2010/main">
                  <a14:imgLayer r:embed="rId24">
                    <a14:imgEffect>
                      <a14:backgroundRemoval t="9589" b="93836" l="0" r="100000"/>
                    </a14:imgEffect>
                  </a14:imgLayer>
                </a14:imgProps>
              </a:ext>
              <a:ext uri="{28A0092B-C50C-407E-A947-70E740481C1C}">
                <a14:useLocalDpi xmlns:a14="http://schemas.microsoft.com/office/drawing/2010/main"/>
              </a:ext>
            </a:extLst>
          </a:blip>
          <a:srcRect/>
          <a:stretch>
            <a:fillRect/>
          </a:stretch>
        </p:blipFill>
        <p:spPr bwMode="auto">
          <a:xfrm>
            <a:off x="323528" y="4277767"/>
            <a:ext cx="1321638" cy="13216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javelin png">
            <a:hlinkClick r:id="rId25"/>
          </p:cNvPr>
          <p:cNvPicPr>
            <a:picLocks noChangeAspect="1" noChangeArrowheads="1"/>
          </p:cNvPicPr>
          <p:nvPr/>
        </p:nvPicPr>
        <p:blipFill>
          <a:blip r:embed="rId26">
            <a:extLst>
              <a:ext uri="{BEBA8EAE-BF5A-486C-A8C5-ECC9F3942E4B}">
                <a14:imgProps xmlns:a14="http://schemas.microsoft.com/office/drawing/2010/main">
                  <a14:imgLayer r:embed="rId27">
                    <a14:imgEffect>
                      <a14:brightnessContrast bright="35000"/>
                    </a14:imgEffect>
                  </a14:imgLayer>
                </a14:imgProps>
              </a:ext>
              <a:ext uri="{28A0092B-C50C-407E-A947-70E740481C1C}">
                <a14:useLocalDpi xmlns:a14="http://schemas.microsoft.com/office/drawing/2010/main"/>
              </a:ext>
            </a:extLst>
          </a:blip>
          <a:srcRect/>
          <a:stretch>
            <a:fillRect/>
          </a:stretch>
        </p:blipFill>
        <p:spPr bwMode="auto">
          <a:xfrm rot="10800000">
            <a:off x="7275415" y="2924944"/>
            <a:ext cx="2381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corinth helmet">
            <a:hlinkClick r:id="rId28"/>
          </p:cNvPr>
          <p:cNvPicPr>
            <a:picLocks noChangeAspect="1" noChangeArrowheads="1"/>
          </p:cNvPicPr>
          <p:nvPr/>
        </p:nvPicPr>
        <p:blipFill>
          <a:blip r:embed="rId29" cstate="email">
            <a:extLst>
              <a:ext uri="{BEBA8EAE-BF5A-486C-A8C5-ECC9F3942E4B}">
                <a14:imgProps xmlns:a14="http://schemas.microsoft.com/office/drawing/2010/main">
                  <a14:imgLayer r:embed="rId30">
                    <a14:imgEffect>
                      <a14:backgroundRemoval t="0" b="100000" l="0" r="90000"/>
                    </a14:imgEffect>
                  </a14:imgLayer>
                </a14:imgProps>
              </a:ext>
              <a:ext uri="{28A0092B-C50C-407E-A947-70E740481C1C}">
                <a14:useLocalDpi xmlns:a14="http://schemas.microsoft.com/office/drawing/2010/main"/>
              </a:ext>
            </a:extLst>
          </a:blip>
          <a:srcRect/>
          <a:stretch>
            <a:fillRect/>
          </a:stretch>
        </p:blipFill>
        <p:spPr bwMode="auto">
          <a:xfrm flipH="1">
            <a:off x="7452320" y="4899983"/>
            <a:ext cx="1841385" cy="1841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294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50000">
                                      <p:stCondLst>
                                        <p:cond delay="0"/>
                                      </p:stCondLst>
                                      <p:childTnLst>
                                        <p:set>
                                          <p:cBhvr>
                                            <p:cTn id="11" dur="1" fill="hold">
                                              <p:stCondLst>
                                                <p:cond delay="0"/>
                                              </p:stCondLst>
                                            </p:cTn>
                                            <p:tgtEl>
                                              <p:spTgt spid="9218"/>
                                            </p:tgtEl>
                                            <p:attrNameLst>
                                              <p:attrName>style.visibility</p:attrName>
                                            </p:attrNameLst>
                                          </p:cBhvr>
                                          <p:to>
                                            <p:strVal val="visible"/>
                                          </p:to>
                                        </p:set>
                                        <p:anim calcmode="lin" valueType="num" p14:bounceEnd="50000">
                                          <p:cBhvr additive="base">
                                            <p:cTn id="12" dur="500" fill="hold"/>
                                            <p:tgtEl>
                                              <p:spTgt spid="9218"/>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921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50000">
                                      <p:stCondLst>
                                        <p:cond delay="0"/>
                                      </p:stCondLst>
                                      <p:childTnLst>
                                        <p:set>
                                          <p:cBhvr>
                                            <p:cTn id="15" dur="1" fill="hold">
                                              <p:stCondLst>
                                                <p:cond delay="0"/>
                                              </p:stCondLst>
                                            </p:cTn>
                                            <p:tgtEl>
                                              <p:spTgt spid="9218"/>
                                            </p:tgtEl>
                                            <p:attrNameLst>
                                              <p:attrName>style.visibility</p:attrName>
                                            </p:attrNameLst>
                                          </p:cBhvr>
                                          <p:to>
                                            <p:strVal val="visible"/>
                                          </p:to>
                                        </p:set>
                                        <p:anim calcmode="lin" valueType="num" p14:bounceEnd="50000">
                                          <p:cBhvr additive="base">
                                            <p:cTn id="16" dur="500" fill="hold"/>
                                            <p:tgtEl>
                                              <p:spTgt spid="9218"/>
                                            </p:tgtEl>
                                            <p:attrNameLst>
                                              <p:attrName>ppt_x</p:attrName>
                                            </p:attrNameLst>
                                          </p:cBhvr>
                                          <p:tavLst>
                                            <p:tav tm="0">
                                              <p:val>
                                                <p:strVal val="#ppt_x"/>
                                              </p:val>
                                            </p:tav>
                                            <p:tav tm="100000">
                                              <p:val>
                                                <p:strVal val="#ppt_x"/>
                                              </p:val>
                                            </p:tav>
                                          </p:tavLst>
                                        </p:anim>
                                        <p:anim calcmode="lin" valueType="num" p14:bounceEnd="50000">
                                          <p:cBhvr additive="base">
                                            <p:cTn id="17" dur="500" fill="hold"/>
                                            <p:tgtEl>
                                              <p:spTgt spid="9218"/>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500"/>
                                            <p:tgtEl>
                                              <p:spTgt spid="7">
                                                <p:txEl>
                                                  <p:pRg st="1" end="1"/>
                                                </p:txEl>
                                              </p:spTgt>
                                            </p:tgtEl>
                                          </p:cBhvr>
                                        </p:animEffect>
                                      </p:childTnLst>
                                    </p:cTn>
                                  </p:par>
                                </p:childTnLst>
                              </p:cTn>
                            </p:par>
                            <p:par>
                              <p:cTn id="22" fill="hold">
                                <p:stCondLst>
                                  <p:cond delay="1000"/>
                                </p:stCondLst>
                                <p:childTnLst>
                                  <p:par>
                                    <p:cTn id="23" presetID="2" presetClass="entr" presetSubtype="1" fill="hold" nodeType="afterEffect" p14:presetBounceEnd="80000">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14:bounceEnd="80000">
                                          <p:cBhvr additive="base">
                                            <p:cTn id="25" dur="1000" fill="hold"/>
                                            <p:tgtEl>
                                              <p:spTgt spid="18"/>
                                            </p:tgtEl>
                                            <p:attrNameLst>
                                              <p:attrName>ppt_x</p:attrName>
                                            </p:attrNameLst>
                                          </p:cBhvr>
                                          <p:tavLst>
                                            <p:tav tm="0">
                                              <p:val>
                                                <p:strVal val="#ppt_x"/>
                                              </p:val>
                                            </p:tav>
                                            <p:tav tm="100000">
                                              <p:val>
                                                <p:strVal val="#ppt_x"/>
                                              </p:val>
                                            </p:tav>
                                          </p:tavLst>
                                        </p:anim>
                                        <p:anim calcmode="lin" valueType="num" p14:bounceEnd="80000">
                                          <p:cBhvr additive="base">
                                            <p:cTn id="26" dur="1000" fill="hold"/>
                                            <p:tgtEl>
                                              <p:spTgt spid="18"/>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14:presetBounceEnd="80000">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14:bounceEnd="80000">
                                          <p:cBhvr additive="base">
                                            <p:cTn id="29" dur="1000" fill="hold"/>
                                            <p:tgtEl>
                                              <p:spTgt spid="20"/>
                                            </p:tgtEl>
                                            <p:attrNameLst>
                                              <p:attrName>ppt_x</p:attrName>
                                            </p:attrNameLst>
                                          </p:cBhvr>
                                          <p:tavLst>
                                            <p:tav tm="0">
                                              <p:val>
                                                <p:strVal val="#ppt_x"/>
                                              </p:val>
                                            </p:tav>
                                            <p:tav tm="100000">
                                              <p:val>
                                                <p:strVal val="#ppt_x"/>
                                              </p:val>
                                            </p:tav>
                                          </p:tavLst>
                                        </p:anim>
                                        <p:anim calcmode="lin" valueType="num" p14:bounceEnd="80000">
                                          <p:cBhvr additive="base">
                                            <p:cTn id="30" dur="1000" fill="hold"/>
                                            <p:tgtEl>
                                              <p:spTgt spid="20"/>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14:presetBounceEnd="80000">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14:bounceEnd="80000">
                                          <p:cBhvr additive="base">
                                            <p:cTn id="33" dur="1000" fill="hold"/>
                                            <p:tgtEl>
                                              <p:spTgt spid="19"/>
                                            </p:tgtEl>
                                            <p:attrNameLst>
                                              <p:attrName>ppt_x</p:attrName>
                                            </p:attrNameLst>
                                          </p:cBhvr>
                                          <p:tavLst>
                                            <p:tav tm="0">
                                              <p:val>
                                                <p:strVal val="#ppt_x"/>
                                              </p:val>
                                            </p:tav>
                                            <p:tav tm="100000">
                                              <p:val>
                                                <p:strVal val="#ppt_x"/>
                                              </p:val>
                                            </p:tav>
                                          </p:tavLst>
                                        </p:anim>
                                        <p:anim calcmode="lin" valueType="num" p14:bounceEnd="80000">
                                          <p:cBhvr additive="base">
                                            <p:cTn id="34" dur="1000" fill="hold"/>
                                            <p:tgtEl>
                                              <p:spTgt spid="19"/>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14:presetBounceEnd="80000">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14:bounceEnd="80000">
                                          <p:cBhvr additive="base">
                                            <p:cTn id="37" dur="1000" fill="hold"/>
                                            <p:tgtEl>
                                              <p:spTgt spid="21"/>
                                            </p:tgtEl>
                                            <p:attrNameLst>
                                              <p:attrName>ppt_x</p:attrName>
                                            </p:attrNameLst>
                                          </p:cBhvr>
                                          <p:tavLst>
                                            <p:tav tm="0">
                                              <p:val>
                                                <p:strVal val="#ppt_x"/>
                                              </p:val>
                                            </p:tav>
                                            <p:tav tm="100000">
                                              <p:val>
                                                <p:strVal val="#ppt_x"/>
                                              </p:val>
                                            </p:tav>
                                          </p:tavLst>
                                        </p:anim>
                                        <p:anim calcmode="lin" valueType="num" p14:bounceEnd="80000">
                                          <p:cBhvr additive="base">
                                            <p:cTn id="38" dur="1000" fill="hold"/>
                                            <p:tgtEl>
                                              <p:spTgt spid="21"/>
                                            </p:tgtEl>
                                            <p:attrNameLst>
                                              <p:attrName>ppt_y</p:attrName>
                                            </p:attrNameLst>
                                          </p:cBhvr>
                                          <p:tavLst>
                                            <p:tav tm="0">
                                              <p:val>
                                                <p:strVal val="0-#ppt_h/2"/>
                                              </p:val>
                                            </p:tav>
                                            <p:tav tm="100000">
                                              <p:val>
                                                <p:strVal val="#ppt_y"/>
                                              </p:val>
                                            </p:tav>
                                          </p:tavLst>
                                        </p:anim>
                                      </p:childTnLst>
                                    </p:cTn>
                                  </p:par>
                                  <p:par>
                                    <p:cTn id="39" presetID="8" presetClass="emph" presetSubtype="0" fill="hold" nodeType="withEffect" p14:presetBounceEnd="80000">
                                      <p:stCondLst>
                                        <p:cond delay="0"/>
                                      </p:stCondLst>
                                      <p:childTnLst>
                                        <p:animRot by="21600000" p14:bounceEnd="80000">
                                          <p:cBhvr>
                                            <p:cTn id="40" dur="1000" fill="hold"/>
                                            <p:tgtEl>
                                              <p:spTgt spid="18"/>
                                            </p:tgtEl>
                                            <p:attrNameLst>
                                              <p:attrName>r</p:attrName>
                                            </p:attrNameLst>
                                          </p:cBhvr>
                                        </p:animRot>
                                      </p:childTnLst>
                                    </p:cTn>
                                  </p:par>
                                  <p:par>
                                    <p:cTn id="41" presetID="8" presetClass="emph" presetSubtype="0" fill="hold" nodeType="withEffect">
                                      <p:stCondLst>
                                        <p:cond delay="0"/>
                                      </p:stCondLst>
                                      <p:childTnLst>
                                        <p:animRot by="21600000">
                                          <p:cBhvr>
                                            <p:cTn id="42" dur="1000" fill="hold"/>
                                            <p:tgtEl>
                                              <p:spTgt spid="20"/>
                                            </p:tgtEl>
                                            <p:attrNameLst>
                                              <p:attrName>r</p:attrName>
                                            </p:attrNameLst>
                                          </p:cBhvr>
                                        </p:animRot>
                                      </p:childTnLst>
                                    </p:cTn>
                                  </p:par>
                                  <p:par>
                                    <p:cTn id="43" presetID="8" presetClass="emph" presetSubtype="0" fill="hold" nodeType="withEffect">
                                      <p:stCondLst>
                                        <p:cond delay="0"/>
                                      </p:stCondLst>
                                      <p:childTnLst>
                                        <p:animRot by="21600000">
                                          <p:cBhvr>
                                            <p:cTn id="44" dur="1000" fill="hold"/>
                                            <p:tgtEl>
                                              <p:spTgt spid="19"/>
                                            </p:tgtEl>
                                            <p:attrNameLst>
                                              <p:attrName>r</p:attrName>
                                            </p:attrNameLst>
                                          </p:cBhvr>
                                        </p:animRot>
                                      </p:childTnLst>
                                    </p:cTn>
                                  </p:par>
                                  <p:par>
                                    <p:cTn id="45" presetID="8" presetClass="emph" presetSubtype="0" fill="hold" nodeType="withEffect">
                                      <p:stCondLst>
                                        <p:cond delay="0"/>
                                      </p:stCondLst>
                                      <p:childTnLst>
                                        <p:animRot by="21600000">
                                          <p:cBhvr>
                                            <p:cTn id="46" dur="1000" fill="hold"/>
                                            <p:tgtEl>
                                              <p:spTgt spid="21"/>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14:presetBounceEnd="50000">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14:bounceEnd="50000">
                                          <p:cBhvr additive="base">
                                            <p:cTn id="51"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52" dur="500" fill="hold"/>
                                            <p:tgtEl>
                                              <p:spTgt spid="14"/>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14:presetBounceEnd="50000">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14:bounceEnd="50000">
                                          <p:cBhvr additive="base">
                                            <p:cTn id="55"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56" dur="500" fill="hold"/>
                                            <p:tgtEl>
                                              <p:spTgt spid="14"/>
                                            </p:tgtEl>
                                            <p:attrNameLst>
                                              <p:attrName>ppt_y</p:attrName>
                                            </p:attrNameLst>
                                          </p:cBhvr>
                                          <p:tavLst>
                                            <p:tav tm="0">
                                              <p:val>
                                                <p:strVal val="1+#ppt_h/2"/>
                                              </p:val>
                                            </p:tav>
                                            <p:tav tm="100000">
                                              <p:val>
                                                <p:strVal val="#ppt_y"/>
                                              </p:val>
                                            </p:tav>
                                          </p:tavLst>
                                        </p:anim>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7">
                                                <p:txEl>
                                                  <p:pRg st="4" end="4"/>
                                                </p:txEl>
                                              </p:spTgt>
                                            </p:tgtEl>
                                            <p:attrNameLst>
                                              <p:attrName>style.visibility</p:attrName>
                                            </p:attrNameLst>
                                          </p:cBhvr>
                                          <p:to>
                                            <p:strVal val="visible"/>
                                          </p:to>
                                        </p:set>
                                        <p:animEffect transition="in" filter="fade">
                                          <p:cBhvr>
                                            <p:cTn id="60" dur="500"/>
                                            <p:tgtEl>
                                              <p:spTgt spid="7">
                                                <p:txEl>
                                                  <p:pRg st="4" end="4"/>
                                                </p:txEl>
                                              </p:spTgt>
                                            </p:tgtEl>
                                          </p:cBhvr>
                                        </p:animEffect>
                                      </p:childTnLst>
                                    </p:cTn>
                                  </p:par>
                                </p:childTnLst>
                              </p:cTn>
                            </p:par>
                            <p:par>
                              <p:cTn id="61" fill="hold">
                                <p:stCondLst>
                                  <p:cond delay="1000"/>
                                </p:stCondLst>
                                <p:childTnLst>
                                  <p:par>
                                    <p:cTn id="62" presetID="10" presetClass="entr" presetSubtype="0" fill="hold" nodeType="after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500"/>
                                            <p:tgtEl>
                                              <p:spTgt spid="22"/>
                                            </p:tgtEl>
                                          </p:cBhvr>
                                        </p:animEffect>
                                      </p:childTnLst>
                                    </p:cTn>
                                  </p:par>
                                </p:childTnLst>
                              </p:cTn>
                            </p:par>
                            <p:par>
                              <p:cTn id="65" fill="hold">
                                <p:stCondLst>
                                  <p:cond delay="1500"/>
                                </p:stCondLst>
                                <p:childTnLst>
                                  <p:par>
                                    <p:cTn id="66" presetID="10" presetClass="entr" presetSubtype="0" fill="hold" nodeType="afterEffect">
                                      <p:stCondLst>
                                        <p:cond delay="0"/>
                                      </p:stCondLst>
                                      <p:childTnLst>
                                        <p:set>
                                          <p:cBhvr>
                                            <p:cTn id="67" dur="1" fill="hold">
                                              <p:stCondLst>
                                                <p:cond delay="0"/>
                                              </p:stCondLst>
                                            </p:cTn>
                                            <p:tgtEl>
                                              <p:spTgt spid="7">
                                                <p:txEl>
                                                  <p:pRg st="6" end="6"/>
                                                </p:txEl>
                                              </p:spTgt>
                                            </p:tgtEl>
                                            <p:attrNameLst>
                                              <p:attrName>style.visibility</p:attrName>
                                            </p:attrNameLst>
                                          </p:cBhvr>
                                          <p:to>
                                            <p:strVal val="visible"/>
                                          </p:to>
                                        </p:set>
                                        <p:animEffect transition="in" filter="fade">
                                          <p:cBhvr>
                                            <p:cTn id="68" dur="500"/>
                                            <p:tgtEl>
                                              <p:spTgt spid="7">
                                                <p:txEl>
                                                  <p:pRg st="6" end="6"/>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14:presetBounceEnd="50000">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14:bounceEnd="50000">
                                          <p:cBhvr additive="base">
                                            <p:cTn id="73"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74" dur="500" fill="hold"/>
                                            <p:tgtEl>
                                              <p:spTgt spid="15"/>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14:presetBounceEnd="50000">
                                      <p:stCondLst>
                                        <p:cond delay="0"/>
                                      </p:stCondLst>
                                      <p:childTnLst>
                                        <p:set>
                                          <p:cBhvr>
                                            <p:cTn id="76" dur="1" fill="hold">
                                              <p:stCondLst>
                                                <p:cond delay="0"/>
                                              </p:stCondLst>
                                            </p:cTn>
                                            <p:tgtEl>
                                              <p:spTgt spid="15"/>
                                            </p:tgtEl>
                                            <p:attrNameLst>
                                              <p:attrName>style.visibility</p:attrName>
                                            </p:attrNameLst>
                                          </p:cBhvr>
                                          <p:to>
                                            <p:strVal val="visible"/>
                                          </p:to>
                                        </p:set>
                                        <p:anim calcmode="lin" valueType="num" p14:bounceEnd="50000">
                                          <p:cBhvr additive="base">
                                            <p:cTn id="77"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78" dur="500" fill="hold"/>
                                            <p:tgtEl>
                                              <p:spTgt spid="15"/>
                                            </p:tgtEl>
                                            <p:attrNameLst>
                                              <p:attrName>ppt_y</p:attrName>
                                            </p:attrNameLst>
                                          </p:cBhvr>
                                          <p:tavLst>
                                            <p:tav tm="0">
                                              <p:val>
                                                <p:strVal val="1+#ppt_h/2"/>
                                              </p:val>
                                            </p:tav>
                                            <p:tav tm="100000">
                                              <p:val>
                                                <p:strVal val="#ppt_y"/>
                                              </p:val>
                                            </p:tav>
                                          </p:tavLst>
                                        </p:anim>
                                      </p:childTnLst>
                                    </p:cTn>
                                  </p:par>
                                </p:childTnLst>
                              </p:cTn>
                            </p:par>
                            <p:par>
                              <p:cTn id="79" fill="hold">
                                <p:stCondLst>
                                  <p:cond delay="500"/>
                                </p:stCondLst>
                                <p:childTnLst>
                                  <p:par>
                                    <p:cTn id="80" presetID="10" presetClass="entr" presetSubtype="0" fill="hold" nodeType="afterEffect">
                                      <p:stCondLst>
                                        <p:cond delay="0"/>
                                      </p:stCondLst>
                                      <p:childTnLst>
                                        <p:set>
                                          <p:cBhvr>
                                            <p:cTn id="81" dur="1" fill="hold">
                                              <p:stCondLst>
                                                <p:cond delay="0"/>
                                              </p:stCondLst>
                                            </p:cTn>
                                            <p:tgtEl>
                                              <p:spTgt spid="7">
                                                <p:txEl>
                                                  <p:pRg st="7" end="7"/>
                                                </p:txEl>
                                              </p:spTgt>
                                            </p:tgtEl>
                                            <p:attrNameLst>
                                              <p:attrName>style.visibility</p:attrName>
                                            </p:attrNameLst>
                                          </p:cBhvr>
                                          <p:to>
                                            <p:strVal val="visible"/>
                                          </p:to>
                                        </p:set>
                                        <p:animEffect transition="in" filter="fade">
                                          <p:cBhvr>
                                            <p:cTn id="82" dur="500"/>
                                            <p:tgtEl>
                                              <p:spTgt spid="7">
                                                <p:txEl>
                                                  <p:pRg st="7" end="7"/>
                                                </p:txEl>
                                              </p:spTgt>
                                            </p:tgtEl>
                                          </p:cBhvr>
                                        </p:animEffect>
                                      </p:childTnLst>
                                    </p:cTn>
                                  </p:par>
                                </p:childTnLst>
                              </p:cTn>
                            </p:par>
                            <p:par>
                              <p:cTn id="83" fill="hold">
                                <p:stCondLst>
                                  <p:cond delay="1000"/>
                                </p:stCondLst>
                                <p:childTnLst>
                                  <p:par>
                                    <p:cTn id="84" presetID="2" presetClass="entr" presetSubtype="2" fill="hold" nodeType="afterEffect">
                                      <p:stCondLst>
                                        <p:cond delay="0"/>
                                      </p:stCondLst>
                                      <p:childTnLst>
                                        <p:set>
                                          <p:cBhvr>
                                            <p:cTn id="85" dur="1" fill="hold">
                                              <p:stCondLst>
                                                <p:cond delay="0"/>
                                              </p:stCondLst>
                                            </p:cTn>
                                            <p:tgtEl>
                                              <p:spTgt spid="23"/>
                                            </p:tgtEl>
                                            <p:attrNameLst>
                                              <p:attrName>style.visibility</p:attrName>
                                            </p:attrNameLst>
                                          </p:cBhvr>
                                          <p:to>
                                            <p:strVal val="visible"/>
                                          </p:to>
                                        </p:set>
                                        <p:anim calcmode="lin" valueType="num">
                                          <p:cBhvr additive="base">
                                            <p:cTn id="86" dur="1000" fill="hold"/>
                                            <p:tgtEl>
                                              <p:spTgt spid="23"/>
                                            </p:tgtEl>
                                            <p:attrNameLst>
                                              <p:attrName>ppt_x</p:attrName>
                                            </p:attrNameLst>
                                          </p:cBhvr>
                                          <p:tavLst>
                                            <p:tav tm="0">
                                              <p:val>
                                                <p:strVal val="1+#ppt_w/2"/>
                                              </p:val>
                                            </p:tav>
                                            <p:tav tm="100000">
                                              <p:val>
                                                <p:strVal val="#ppt_x"/>
                                              </p:val>
                                            </p:tav>
                                          </p:tavLst>
                                        </p:anim>
                                        <p:anim calcmode="lin" valueType="num">
                                          <p:cBhvr additive="base">
                                            <p:cTn id="87" dur="1000" fill="hold"/>
                                            <p:tgtEl>
                                              <p:spTgt spid="23"/>
                                            </p:tgtEl>
                                            <p:attrNameLst>
                                              <p:attrName>ppt_y</p:attrName>
                                            </p:attrNameLst>
                                          </p:cBhvr>
                                          <p:tavLst>
                                            <p:tav tm="0">
                                              <p:val>
                                                <p:strVal val="#ppt_y"/>
                                              </p:val>
                                            </p:tav>
                                            <p:tav tm="100000">
                                              <p:val>
                                                <p:strVal val="#ppt_y"/>
                                              </p:val>
                                            </p:tav>
                                          </p:tavLst>
                                        </p:anim>
                                      </p:childTnLst>
                                    </p:cTn>
                                  </p:par>
                                  <p:par>
                                    <p:cTn id="88" presetID="8" presetClass="emph" presetSubtype="0" fill="hold" nodeType="withEffect">
                                      <p:stCondLst>
                                        <p:cond delay="0"/>
                                      </p:stCondLst>
                                      <p:childTnLst>
                                        <p:animRot by="-21600000">
                                          <p:cBhvr>
                                            <p:cTn id="89" dur="1000" fill="hold"/>
                                            <p:tgtEl>
                                              <p:spTgt spid="23"/>
                                            </p:tgtEl>
                                            <p:attrNameLst>
                                              <p:attrName>r</p:attrName>
                                            </p:attrNameLst>
                                          </p:cBhvr>
                                        </p:animRot>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nodeType="clickEffect" p14:presetBounceEnd="50000">
                                      <p:stCondLst>
                                        <p:cond delay="0"/>
                                      </p:stCondLst>
                                      <p:childTnLst>
                                        <p:set>
                                          <p:cBhvr>
                                            <p:cTn id="93" dur="1" fill="hold">
                                              <p:stCondLst>
                                                <p:cond delay="0"/>
                                              </p:stCondLst>
                                            </p:cTn>
                                            <p:tgtEl>
                                              <p:spTgt spid="16"/>
                                            </p:tgtEl>
                                            <p:attrNameLst>
                                              <p:attrName>style.visibility</p:attrName>
                                            </p:attrNameLst>
                                          </p:cBhvr>
                                          <p:to>
                                            <p:strVal val="visible"/>
                                          </p:to>
                                        </p:set>
                                        <p:anim calcmode="lin" valueType="num" p14:bounceEnd="50000">
                                          <p:cBhvr additive="base">
                                            <p:cTn id="94"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95" dur="500" fill="hold"/>
                                            <p:tgtEl>
                                              <p:spTgt spid="16"/>
                                            </p:tgtEl>
                                            <p:attrNameLst>
                                              <p:attrName>ppt_y</p:attrName>
                                            </p:attrNameLst>
                                          </p:cBhvr>
                                          <p:tavLst>
                                            <p:tav tm="0">
                                              <p:val>
                                                <p:strVal val="1+#ppt_h/2"/>
                                              </p:val>
                                            </p:tav>
                                            <p:tav tm="100000">
                                              <p:val>
                                                <p:strVal val="#ppt_y"/>
                                              </p:val>
                                            </p:tav>
                                          </p:tavLst>
                                        </p:anim>
                                      </p:childTnLst>
                                    </p:cTn>
                                  </p:par>
                                  <p:par>
                                    <p:cTn id="96" presetID="2" presetClass="entr" presetSubtype="4" fill="hold" nodeType="withEffect" p14:presetBounceEnd="50000">
                                      <p:stCondLst>
                                        <p:cond delay="0"/>
                                      </p:stCondLst>
                                      <p:childTnLst>
                                        <p:set>
                                          <p:cBhvr>
                                            <p:cTn id="97" dur="1" fill="hold">
                                              <p:stCondLst>
                                                <p:cond delay="0"/>
                                              </p:stCondLst>
                                            </p:cTn>
                                            <p:tgtEl>
                                              <p:spTgt spid="16"/>
                                            </p:tgtEl>
                                            <p:attrNameLst>
                                              <p:attrName>style.visibility</p:attrName>
                                            </p:attrNameLst>
                                          </p:cBhvr>
                                          <p:to>
                                            <p:strVal val="visible"/>
                                          </p:to>
                                        </p:set>
                                        <p:anim calcmode="lin" valueType="num" p14:bounceEnd="50000">
                                          <p:cBhvr additive="base">
                                            <p:cTn id="98"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99" dur="500" fill="hold"/>
                                            <p:tgtEl>
                                              <p:spTgt spid="16"/>
                                            </p:tgtEl>
                                            <p:attrNameLst>
                                              <p:attrName>ppt_y</p:attrName>
                                            </p:attrNameLst>
                                          </p:cBhvr>
                                          <p:tavLst>
                                            <p:tav tm="0">
                                              <p:val>
                                                <p:strVal val="1+#ppt_h/2"/>
                                              </p:val>
                                            </p:tav>
                                            <p:tav tm="100000">
                                              <p:val>
                                                <p:strVal val="#ppt_y"/>
                                              </p:val>
                                            </p:tav>
                                          </p:tavLst>
                                        </p:anim>
                                      </p:childTnLst>
                                    </p:cTn>
                                  </p:par>
                                </p:childTnLst>
                              </p:cTn>
                            </p:par>
                            <p:par>
                              <p:cTn id="100" fill="hold">
                                <p:stCondLst>
                                  <p:cond delay="500"/>
                                </p:stCondLst>
                                <p:childTnLst>
                                  <p:par>
                                    <p:cTn id="101" presetID="10" presetClass="entr" presetSubtype="0" fill="hold" nodeType="afterEffect">
                                      <p:stCondLst>
                                        <p:cond delay="0"/>
                                      </p:stCondLst>
                                      <p:childTnLst>
                                        <p:set>
                                          <p:cBhvr>
                                            <p:cTn id="102" dur="1" fill="hold">
                                              <p:stCondLst>
                                                <p:cond delay="0"/>
                                              </p:stCondLst>
                                            </p:cTn>
                                            <p:tgtEl>
                                              <p:spTgt spid="7">
                                                <p:txEl>
                                                  <p:pRg st="10" end="10"/>
                                                </p:txEl>
                                              </p:spTgt>
                                            </p:tgtEl>
                                            <p:attrNameLst>
                                              <p:attrName>style.visibility</p:attrName>
                                            </p:attrNameLst>
                                          </p:cBhvr>
                                          <p:to>
                                            <p:strVal val="visible"/>
                                          </p:to>
                                        </p:set>
                                        <p:animEffect transition="in" filter="fade">
                                          <p:cBhvr>
                                            <p:cTn id="103" dur="500"/>
                                            <p:tgtEl>
                                              <p:spTgt spid="7">
                                                <p:txEl>
                                                  <p:pRg st="10" end="10"/>
                                                </p:txEl>
                                              </p:spTgt>
                                            </p:tgtEl>
                                          </p:cBhvr>
                                        </p:animEffect>
                                      </p:childTnLst>
                                    </p:cTn>
                                  </p:par>
                                </p:childTnLst>
                              </p:cTn>
                            </p:par>
                            <p:par>
                              <p:cTn id="104" fill="hold">
                                <p:stCondLst>
                                  <p:cond delay="1000"/>
                                </p:stCondLst>
                                <p:childTnLst>
                                  <p:par>
                                    <p:cTn id="105" presetID="2" presetClass="entr" presetSubtype="12" fill="hold" nodeType="afterEffect" p14:presetBounceEnd="80000">
                                      <p:stCondLst>
                                        <p:cond delay="0"/>
                                      </p:stCondLst>
                                      <p:childTnLst>
                                        <p:set>
                                          <p:cBhvr>
                                            <p:cTn id="106" dur="1" fill="hold">
                                              <p:stCondLst>
                                                <p:cond delay="0"/>
                                              </p:stCondLst>
                                            </p:cTn>
                                            <p:tgtEl>
                                              <p:spTgt spid="1026"/>
                                            </p:tgtEl>
                                            <p:attrNameLst>
                                              <p:attrName>style.visibility</p:attrName>
                                            </p:attrNameLst>
                                          </p:cBhvr>
                                          <p:to>
                                            <p:strVal val="visible"/>
                                          </p:to>
                                        </p:set>
                                        <p:anim calcmode="lin" valueType="num" p14:bounceEnd="80000">
                                          <p:cBhvr additive="base">
                                            <p:cTn id="107" dur="1000" fill="hold"/>
                                            <p:tgtEl>
                                              <p:spTgt spid="1026"/>
                                            </p:tgtEl>
                                            <p:attrNameLst>
                                              <p:attrName>ppt_x</p:attrName>
                                            </p:attrNameLst>
                                          </p:cBhvr>
                                          <p:tavLst>
                                            <p:tav tm="0">
                                              <p:val>
                                                <p:strVal val="0-#ppt_w/2"/>
                                              </p:val>
                                            </p:tav>
                                            <p:tav tm="100000">
                                              <p:val>
                                                <p:strVal val="#ppt_x"/>
                                              </p:val>
                                            </p:tav>
                                          </p:tavLst>
                                        </p:anim>
                                        <p:anim calcmode="lin" valueType="num" p14:bounceEnd="80000">
                                          <p:cBhvr additive="base">
                                            <p:cTn id="108" dur="1000" fill="hold"/>
                                            <p:tgtEl>
                                              <p:spTgt spid="1026"/>
                                            </p:tgtEl>
                                            <p:attrNameLst>
                                              <p:attrName>ppt_y</p:attrName>
                                            </p:attrNameLst>
                                          </p:cBhvr>
                                          <p:tavLst>
                                            <p:tav tm="0">
                                              <p:val>
                                                <p:strVal val="1+#ppt_h/2"/>
                                              </p:val>
                                            </p:tav>
                                            <p:tav tm="100000">
                                              <p:val>
                                                <p:strVal val="#ppt_y"/>
                                              </p:val>
                                            </p:tav>
                                          </p:tavLst>
                                        </p:anim>
                                      </p:childTnLst>
                                    </p:cTn>
                                  </p:par>
                                  <p:par>
                                    <p:cTn id="109" presetID="10" presetClass="entr" presetSubtype="0" fill="hold" nodeType="withEffect">
                                      <p:stCondLst>
                                        <p:cond delay="0"/>
                                      </p:stCondLst>
                                      <p:childTnLst>
                                        <p:set>
                                          <p:cBhvr>
                                            <p:cTn id="110" dur="1" fill="hold">
                                              <p:stCondLst>
                                                <p:cond delay="0"/>
                                              </p:stCondLst>
                                            </p:cTn>
                                            <p:tgtEl>
                                              <p:spTgt spid="1028"/>
                                            </p:tgtEl>
                                            <p:attrNameLst>
                                              <p:attrName>style.visibility</p:attrName>
                                            </p:attrNameLst>
                                          </p:cBhvr>
                                          <p:to>
                                            <p:strVal val="visible"/>
                                          </p:to>
                                        </p:set>
                                        <p:animEffect transition="in" filter="fade">
                                          <p:cBhvr>
                                            <p:cTn id="111" dur="500"/>
                                            <p:tgtEl>
                                              <p:spTgt spid="1028"/>
                                            </p:tgtEl>
                                          </p:cBhvr>
                                        </p:animEffect>
                                      </p:childTnLst>
                                    </p:cTn>
                                  </p:par>
                                </p:childTnLst>
                              </p:cTn>
                            </p:par>
                          </p:childTnLst>
                        </p:cTn>
                      </p:par>
                      <p:par>
                        <p:cTn id="112" fill="hold">
                          <p:stCondLst>
                            <p:cond delay="indefinite"/>
                          </p:stCondLst>
                          <p:childTnLst>
                            <p:par>
                              <p:cTn id="113" fill="hold">
                                <p:stCondLst>
                                  <p:cond delay="0"/>
                                </p:stCondLst>
                                <p:childTnLst>
                                  <p:par>
                                    <p:cTn id="114" presetID="2" presetClass="entr" presetSubtype="4" fill="hold" nodeType="clickEffect" p14:presetBounceEnd="50000">
                                      <p:stCondLst>
                                        <p:cond delay="0"/>
                                      </p:stCondLst>
                                      <p:childTnLst>
                                        <p:set>
                                          <p:cBhvr>
                                            <p:cTn id="115" dur="1" fill="hold">
                                              <p:stCondLst>
                                                <p:cond delay="0"/>
                                              </p:stCondLst>
                                            </p:cTn>
                                            <p:tgtEl>
                                              <p:spTgt spid="17"/>
                                            </p:tgtEl>
                                            <p:attrNameLst>
                                              <p:attrName>style.visibility</p:attrName>
                                            </p:attrNameLst>
                                          </p:cBhvr>
                                          <p:to>
                                            <p:strVal val="visible"/>
                                          </p:to>
                                        </p:set>
                                        <p:anim calcmode="lin" valueType="num" p14:bounceEnd="50000">
                                          <p:cBhvr additive="base">
                                            <p:cTn id="116"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117" dur="500" fill="hold"/>
                                            <p:tgtEl>
                                              <p:spTgt spid="17"/>
                                            </p:tgtEl>
                                            <p:attrNameLst>
                                              <p:attrName>ppt_y</p:attrName>
                                            </p:attrNameLst>
                                          </p:cBhvr>
                                          <p:tavLst>
                                            <p:tav tm="0">
                                              <p:val>
                                                <p:strVal val="1+#ppt_h/2"/>
                                              </p:val>
                                            </p:tav>
                                            <p:tav tm="100000">
                                              <p:val>
                                                <p:strVal val="#ppt_y"/>
                                              </p:val>
                                            </p:tav>
                                          </p:tavLst>
                                        </p:anim>
                                      </p:childTnLst>
                                    </p:cTn>
                                  </p:par>
                                  <p:par>
                                    <p:cTn id="118" presetID="2" presetClass="entr" presetSubtype="4" fill="hold" nodeType="withEffect" p14:presetBounceEnd="50000">
                                      <p:stCondLst>
                                        <p:cond delay="0"/>
                                      </p:stCondLst>
                                      <p:childTnLst>
                                        <p:set>
                                          <p:cBhvr>
                                            <p:cTn id="119" dur="1" fill="hold">
                                              <p:stCondLst>
                                                <p:cond delay="0"/>
                                              </p:stCondLst>
                                            </p:cTn>
                                            <p:tgtEl>
                                              <p:spTgt spid="17"/>
                                            </p:tgtEl>
                                            <p:attrNameLst>
                                              <p:attrName>style.visibility</p:attrName>
                                            </p:attrNameLst>
                                          </p:cBhvr>
                                          <p:to>
                                            <p:strVal val="visible"/>
                                          </p:to>
                                        </p:set>
                                        <p:anim calcmode="lin" valueType="num" p14:bounceEnd="50000">
                                          <p:cBhvr additive="base">
                                            <p:cTn id="120"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121" dur="500" fill="hold"/>
                                            <p:tgtEl>
                                              <p:spTgt spid="17"/>
                                            </p:tgtEl>
                                            <p:attrNameLst>
                                              <p:attrName>ppt_y</p:attrName>
                                            </p:attrNameLst>
                                          </p:cBhvr>
                                          <p:tavLst>
                                            <p:tav tm="0">
                                              <p:val>
                                                <p:strVal val="1+#ppt_h/2"/>
                                              </p:val>
                                            </p:tav>
                                            <p:tav tm="100000">
                                              <p:val>
                                                <p:strVal val="#ppt_y"/>
                                              </p:val>
                                            </p:tav>
                                          </p:tavLst>
                                        </p:anim>
                                      </p:childTnLst>
                                    </p:cTn>
                                  </p:par>
                                </p:childTnLst>
                              </p:cTn>
                            </p:par>
                            <p:par>
                              <p:cTn id="122" fill="hold">
                                <p:stCondLst>
                                  <p:cond delay="500"/>
                                </p:stCondLst>
                                <p:childTnLst>
                                  <p:par>
                                    <p:cTn id="123" presetID="10" presetClass="entr" presetSubtype="0" fill="hold" nodeType="afterEffect">
                                      <p:stCondLst>
                                        <p:cond delay="0"/>
                                      </p:stCondLst>
                                      <p:childTnLst>
                                        <p:set>
                                          <p:cBhvr>
                                            <p:cTn id="124" dur="1" fill="hold">
                                              <p:stCondLst>
                                                <p:cond delay="0"/>
                                              </p:stCondLst>
                                            </p:cTn>
                                            <p:tgtEl>
                                              <p:spTgt spid="7">
                                                <p:txEl>
                                                  <p:pRg st="13" end="13"/>
                                                </p:txEl>
                                              </p:spTgt>
                                            </p:tgtEl>
                                            <p:attrNameLst>
                                              <p:attrName>style.visibility</p:attrName>
                                            </p:attrNameLst>
                                          </p:cBhvr>
                                          <p:to>
                                            <p:strVal val="visible"/>
                                          </p:to>
                                        </p:set>
                                        <p:animEffect transition="in" filter="fade">
                                          <p:cBhvr>
                                            <p:cTn id="125" dur="500"/>
                                            <p:tgtEl>
                                              <p:spTgt spid="7">
                                                <p:txEl>
                                                  <p:pRg st="13" end="13"/>
                                                </p:txEl>
                                              </p:spTgt>
                                            </p:tgtEl>
                                          </p:cBhvr>
                                        </p:animEffect>
                                      </p:childTnLst>
                                    </p:cTn>
                                  </p:par>
                                </p:childTnLst>
                              </p:cTn>
                            </p:par>
                            <p:par>
                              <p:cTn id="126" fill="hold">
                                <p:stCondLst>
                                  <p:cond delay="1000"/>
                                </p:stCondLst>
                                <p:childTnLst>
                                  <p:par>
                                    <p:cTn id="127" presetID="10" presetClass="entr" presetSubtype="0" fill="hold" nodeType="afterEffect">
                                      <p:stCondLst>
                                        <p:cond delay="0"/>
                                      </p:stCondLst>
                                      <p:childTnLst>
                                        <p:set>
                                          <p:cBhvr>
                                            <p:cTn id="128" dur="1" fill="hold">
                                              <p:stCondLst>
                                                <p:cond delay="0"/>
                                              </p:stCondLst>
                                            </p:cTn>
                                            <p:tgtEl>
                                              <p:spTgt spid="1030"/>
                                            </p:tgtEl>
                                            <p:attrNameLst>
                                              <p:attrName>style.visibility</p:attrName>
                                            </p:attrNameLst>
                                          </p:cBhvr>
                                          <p:to>
                                            <p:strVal val="visible"/>
                                          </p:to>
                                        </p:set>
                                        <p:animEffect transition="in" filter="fade">
                                          <p:cBhvr>
                                            <p:cTn id="129" dur="500"/>
                                            <p:tgtEl>
                                              <p:spTgt spid="1030"/>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nodeType="clickEffect">
                                      <p:stCondLst>
                                        <p:cond delay="0"/>
                                      </p:stCondLst>
                                      <p:childTnLst>
                                        <p:set>
                                          <p:cBhvr>
                                            <p:cTn id="133" dur="1" fill="hold">
                                              <p:stCondLst>
                                                <p:cond delay="0"/>
                                              </p:stCondLst>
                                            </p:cTn>
                                            <p:tgtEl>
                                              <p:spTgt spid="7">
                                                <p:txEl>
                                                  <p:pRg st="16" end="16"/>
                                                </p:txEl>
                                              </p:spTgt>
                                            </p:tgtEl>
                                            <p:attrNameLst>
                                              <p:attrName>style.visibility</p:attrName>
                                            </p:attrNameLst>
                                          </p:cBhvr>
                                          <p:to>
                                            <p:strVal val="visible"/>
                                          </p:to>
                                        </p:set>
                                        <p:animEffect transition="in" filter="fade">
                                          <p:cBhvr>
                                            <p:cTn id="134" dur="500"/>
                                            <p:tgtEl>
                                              <p:spTgt spid="7">
                                                <p:txEl>
                                                  <p:pRg st="16" end="16"/>
                                                </p:txEl>
                                              </p:spTgt>
                                            </p:tgtEl>
                                          </p:cBhvr>
                                        </p:animEffect>
                                      </p:childTnLst>
                                    </p:cTn>
                                  </p:par>
                                  <p:par>
                                    <p:cTn id="135" presetID="10" presetClass="entr" presetSubtype="0" fill="hold" nodeType="withEffect">
                                      <p:stCondLst>
                                        <p:cond delay="0"/>
                                      </p:stCondLst>
                                      <p:childTnLst>
                                        <p:set>
                                          <p:cBhvr>
                                            <p:cTn id="136" dur="1" fill="hold">
                                              <p:stCondLst>
                                                <p:cond delay="0"/>
                                              </p:stCondLst>
                                            </p:cTn>
                                            <p:tgtEl>
                                              <p:spTgt spid="7">
                                                <p:txEl>
                                                  <p:pRg st="17" end="17"/>
                                                </p:txEl>
                                              </p:spTgt>
                                            </p:tgtEl>
                                            <p:attrNameLst>
                                              <p:attrName>style.visibility</p:attrName>
                                            </p:attrNameLst>
                                          </p:cBhvr>
                                          <p:to>
                                            <p:strVal val="visible"/>
                                          </p:to>
                                        </p:set>
                                        <p:animEffect transition="in" filter="fade">
                                          <p:cBhvr>
                                            <p:cTn id="137" dur="500"/>
                                            <p:tgtEl>
                                              <p:spTgt spid="7">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 calcmode="lin" valueType="num">
                                          <p:cBhvr additive="base">
                                            <p:cTn id="12" dur="500" fill="hold"/>
                                            <p:tgtEl>
                                              <p:spTgt spid="9218"/>
                                            </p:tgtEl>
                                            <p:attrNameLst>
                                              <p:attrName>ppt_x</p:attrName>
                                            </p:attrNameLst>
                                          </p:cBhvr>
                                          <p:tavLst>
                                            <p:tav tm="0">
                                              <p:val>
                                                <p:strVal val="#ppt_x"/>
                                              </p:val>
                                            </p:tav>
                                            <p:tav tm="100000">
                                              <p:val>
                                                <p:strVal val="#ppt_x"/>
                                              </p:val>
                                            </p:tav>
                                          </p:tavLst>
                                        </p:anim>
                                        <p:anim calcmode="lin" valueType="num">
                                          <p:cBhvr additive="base">
                                            <p:cTn id="13" dur="500" fill="hold"/>
                                            <p:tgtEl>
                                              <p:spTgt spid="921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218"/>
                                            </p:tgtEl>
                                            <p:attrNameLst>
                                              <p:attrName>style.visibility</p:attrName>
                                            </p:attrNameLst>
                                          </p:cBhvr>
                                          <p:to>
                                            <p:strVal val="visible"/>
                                          </p:to>
                                        </p:set>
                                        <p:anim calcmode="lin" valueType="num">
                                          <p:cBhvr additive="base">
                                            <p:cTn id="16" dur="500" fill="hold"/>
                                            <p:tgtEl>
                                              <p:spTgt spid="9218"/>
                                            </p:tgtEl>
                                            <p:attrNameLst>
                                              <p:attrName>ppt_x</p:attrName>
                                            </p:attrNameLst>
                                          </p:cBhvr>
                                          <p:tavLst>
                                            <p:tav tm="0">
                                              <p:val>
                                                <p:strVal val="#ppt_x"/>
                                              </p:val>
                                            </p:tav>
                                            <p:tav tm="100000">
                                              <p:val>
                                                <p:strVal val="#ppt_x"/>
                                              </p:val>
                                            </p:tav>
                                          </p:tavLst>
                                        </p:anim>
                                        <p:anim calcmode="lin" valueType="num">
                                          <p:cBhvr additive="base">
                                            <p:cTn id="17" dur="500" fill="hold"/>
                                            <p:tgtEl>
                                              <p:spTgt spid="9218"/>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500"/>
                                            <p:tgtEl>
                                              <p:spTgt spid="7">
                                                <p:txEl>
                                                  <p:pRg st="1" end="1"/>
                                                </p:txEl>
                                              </p:spTgt>
                                            </p:tgtEl>
                                          </p:cBhvr>
                                        </p:animEffect>
                                      </p:childTnLst>
                                    </p:cTn>
                                  </p:par>
                                </p:childTnLst>
                              </p:cTn>
                            </p:par>
                            <p:par>
                              <p:cTn id="22" fill="hold">
                                <p:stCondLst>
                                  <p:cond delay="1000"/>
                                </p:stCondLst>
                                <p:childTnLst>
                                  <p:par>
                                    <p:cTn id="23" presetID="2" presetClass="entr" presetSubtype="1"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1000" fill="hold"/>
                                            <p:tgtEl>
                                              <p:spTgt spid="18"/>
                                            </p:tgtEl>
                                            <p:attrNameLst>
                                              <p:attrName>ppt_x</p:attrName>
                                            </p:attrNameLst>
                                          </p:cBhvr>
                                          <p:tavLst>
                                            <p:tav tm="0">
                                              <p:val>
                                                <p:strVal val="#ppt_x"/>
                                              </p:val>
                                            </p:tav>
                                            <p:tav tm="100000">
                                              <p:val>
                                                <p:strVal val="#ppt_x"/>
                                              </p:val>
                                            </p:tav>
                                          </p:tavLst>
                                        </p:anim>
                                        <p:anim calcmode="lin" valueType="num">
                                          <p:cBhvr additive="base">
                                            <p:cTn id="26" dur="1000" fill="hold"/>
                                            <p:tgtEl>
                                              <p:spTgt spid="18"/>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1000" fill="hold"/>
                                            <p:tgtEl>
                                              <p:spTgt spid="20"/>
                                            </p:tgtEl>
                                            <p:attrNameLst>
                                              <p:attrName>ppt_x</p:attrName>
                                            </p:attrNameLst>
                                          </p:cBhvr>
                                          <p:tavLst>
                                            <p:tav tm="0">
                                              <p:val>
                                                <p:strVal val="#ppt_x"/>
                                              </p:val>
                                            </p:tav>
                                            <p:tav tm="100000">
                                              <p:val>
                                                <p:strVal val="#ppt_x"/>
                                              </p:val>
                                            </p:tav>
                                          </p:tavLst>
                                        </p:anim>
                                        <p:anim calcmode="lin" valueType="num">
                                          <p:cBhvr additive="base">
                                            <p:cTn id="30" dur="1000" fill="hold"/>
                                            <p:tgtEl>
                                              <p:spTgt spid="20"/>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1000" fill="hold"/>
                                            <p:tgtEl>
                                              <p:spTgt spid="19"/>
                                            </p:tgtEl>
                                            <p:attrNameLst>
                                              <p:attrName>ppt_x</p:attrName>
                                            </p:attrNameLst>
                                          </p:cBhvr>
                                          <p:tavLst>
                                            <p:tav tm="0">
                                              <p:val>
                                                <p:strVal val="#ppt_x"/>
                                              </p:val>
                                            </p:tav>
                                            <p:tav tm="100000">
                                              <p:val>
                                                <p:strVal val="#ppt_x"/>
                                              </p:val>
                                            </p:tav>
                                          </p:tavLst>
                                        </p:anim>
                                        <p:anim calcmode="lin" valueType="num">
                                          <p:cBhvr additive="base">
                                            <p:cTn id="34" dur="1000" fill="hold"/>
                                            <p:tgtEl>
                                              <p:spTgt spid="19"/>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1000" fill="hold"/>
                                            <p:tgtEl>
                                              <p:spTgt spid="21"/>
                                            </p:tgtEl>
                                            <p:attrNameLst>
                                              <p:attrName>ppt_x</p:attrName>
                                            </p:attrNameLst>
                                          </p:cBhvr>
                                          <p:tavLst>
                                            <p:tav tm="0">
                                              <p:val>
                                                <p:strVal val="#ppt_x"/>
                                              </p:val>
                                            </p:tav>
                                            <p:tav tm="100000">
                                              <p:val>
                                                <p:strVal val="#ppt_x"/>
                                              </p:val>
                                            </p:tav>
                                          </p:tavLst>
                                        </p:anim>
                                        <p:anim calcmode="lin" valueType="num">
                                          <p:cBhvr additive="base">
                                            <p:cTn id="38" dur="1000" fill="hold"/>
                                            <p:tgtEl>
                                              <p:spTgt spid="21"/>
                                            </p:tgtEl>
                                            <p:attrNameLst>
                                              <p:attrName>ppt_y</p:attrName>
                                            </p:attrNameLst>
                                          </p:cBhvr>
                                          <p:tavLst>
                                            <p:tav tm="0">
                                              <p:val>
                                                <p:strVal val="0-#ppt_h/2"/>
                                              </p:val>
                                            </p:tav>
                                            <p:tav tm="100000">
                                              <p:val>
                                                <p:strVal val="#ppt_y"/>
                                              </p:val>
                                            </p:tav>
                                          </p:tavLst>
                                        </p:anim>
                                      </p:childTnLst>
                                    </p:cTn>
                                  </p:par>
                                  <p:par>
                                    <p:cTn id="39" presetID="8" presetClass="emph" presetSubtype="0" fill="hold" nodeType="withEffect">
                                      <p:stCondLst>
                                        <p:cond delay="0"/>
                                      </p:stCondLst>
                                      <p:childTnLst>
                                        <p:animRot by="21600000">
                                          <p:cBhvr>
                                            <p:cTn id="40" dur="1000" fill="hold"/>
                                            <p:tgtEl>
                                              <p:spTgt spid="18"/>
                                            </p:tgtEl>
                                            <p:attrNameLst>
                                              <p:attrName>r</p:attrName>
                                            </p:attrNameLst>
                                          </p:cBhvr>
                                        </p:animRot>
                                      </p:childTnLst>
                                    </p:cTn>
                                  </p:par>
                                  <p:par>
                                    <p:cTn id="41" presetID="8" presetClass="emph" presetSubtype="0" fill="hold" nodeType="withEffect">
                                      <p:stCondLst>
                                        <p:cond delay="0"/>
                                      </p:stCondLst>
                                      <p:childTnLst>
                                        <p:animRot by="21600000">
                                          <p:cBhvr>
                                            <p:cTn id="42" dur="1000" fill="hold"/>
                                            <p:tgtEl>
                                              <p:spTgt spid="20"/>
                                            </p:tgtEl>
                                            <p:attrNameLst>
                                              <p:attrName>r</p:attrName>
                                            </p:attrNameLst>
                                          </p:cBhvr>
                                        </p:animRot>
                                      </p:childTnLst>
                                    </p:cTn>
                                  </p:par>
                                  <p:par>
                                    <p:cTn id="43" presetID="8" presetClass="emph" presetSubtype="0" fill="hold" nodeType="withEffect">
                                      <p:stCondLst>
                                        <p:cond delay="0"/>
                                      </p:stCondLst>
                                      <p:childTnLst>
                                        <p:animRot by="21600000">
                                          <p:cBhvr>
                                            <p:cTn id="44" dur="1000" fill="hold"/>
                                            <p:tgtEl>
                                              <p:spTgt spid="19"/>
                                            </p:tgtEl>
                                            <p:attrNameLst>
                                              <p:attrName>r</p:attrName>
                                            </p:attrNameLst>
                                          </p:cBhvr>
                                        </p:animRot>
                                      </p:childTnLst>
                                    </p:cTn>
                                  </p:par>
                                  <p:par>
                                    <p:cTn id="45" presetID="8" presetClass="emph" presetSubtype="0" fill="hold" nodeType="withEffect">
                                      <p:stCondLst>
                                        <p:cond delay="0"/>
                                      </p:stCondLst>
                                      <p:childTnLst>
                                        <p:animRot by="21600000">
                                          <p:cBhvr>
                                            <p:cTn id="46" dur="1000" fill="hold"/>
                                            <p:tgtEl>
                                              <p:spTgt spid="21"/>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7">
                                                <p:txEl>
                                                  <p:pRg st="4" end="4"/>
                                                </p:txEl>
                                              </p:spTgt>
                                            </p:tgtEl>
                                            <p:attrNameLst>
                                              <p:attrName>style.visibility</p:attrName>
                                            </p:attrNameLst>
                                          </p:cBhvr>
                                          <p:to>
                                            <p:strVal val="visible"/>
                                          </p:to>
                                        </p:set>
                                        <p:animEffect transition="in" filter="fade">
                                          <p:cBhvr>
                                            <p:cTn id="60" dur="500"/>
                                            <p:tgtEl>
                                              <p:spTgt spid="7">
                                                <p:txEl>
                                                  <p:pRg st="4" end="4"/>
                                                </p:txEl>
                                              </p:spTgt>
                                            </p:tgtEl>
                                          </p:cBhvr>
                                        </p:animEffect>
                                      </p:childTnLst>
                                    </p:cTn>
                                  </p:par>
                                </p:childTnLst>
                              </p:cTn>
                            </p:par>
                            <p:par>
                              <p:cTn id="61" fill="hold">
                                <p:stCondLst>
                                  <p:cond delay="1000"/>
                                </p:stCondLst>
                                <p:childTnLst>
                                  <p:par>
                                    <p:cTn id="62" presetID="10" presetClass="entr" presetSubtype="0" fill="hold" nodeType="after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500"/>
                                            <p:tgtEl>
                                              <p:spTgt spid="22"/>
                                            </p:tgtEl>
                                          </p:cBhvr>
                                        </p:animEffect>
                                      </p:childTnLst>
                                    </p:cTn>
                                  </p:par>
                                </p:childTnLst>
                              </p:cTn>
                            </p:par>
                            <p:par>
                              <p:cTn id="65" fill="hold">
                                <p:stCondLst>
                                  <p:cond delay="1500"/>
                                </p:stCondLst>
                                <p:childTnLst>
                                  <p:par>
                                    <p:cTn id="66" presetID="10" presetClass="entr" presetSubtype="0" fill="hold" nodeType="afterEffect">
                                      <p:stCondLst>
                                        <p:cond delay="0"/>
                                      </p:stCondLst>
                                      <p:childTnLst>
                                        <p:set>
                                          <p:cBhvr>
                                            <p:cTn id="67" dur="1" fill="hold">
                                              <p:stCondLst>
                                                <p:cond delay="0"/>
                                              </p:stCondLst>
                                            </p:cTn>
                                            <p:tgtEl>
                                              <p:spTgt spid="7">
                                                <p:txEl>
                                                  <p:pRg st="6" end="6"/>
                                                </p:txEl>
                                              </p:spTgt>
                                            </p:tgtEl>
                                            <p:attrNameLst>
                                              <p:attrName>style.visibility</p:attrName>
                                            </p:attrNameLst>
                                          </p:cBhvr>
                                          <p:to>
                                            <p:strVal val="visible"/>
                                          </p:to>
                                        </p:set>
                                        <p:animEffect transition="in" filter="fade">
                                          <p:cBhvr>
                                            <p:cTn id="68" dur="500"/>
                                            <p:tgtEl>
                                              <p:spTgt spid="7">
                                                <p:txEl>
                                                  <p:pRg st="6" end="6"/>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additive="base">
                                            <p:cTn id="73" dur="500" fill="hold"/>
                                            <p:tgtEl>
                                              <p:spTgt spid="15"/>
                                            </p:tgtEl>
                                            <p:attrNameLst>
                                              <p:attrName>ppt_x</p:attrName>
                                            </p:attrNameLst>
                                          </p:cBhvr>
                                          <p:tavLst>
                                            <p:tav tm="0">
                                              <p:val>
                                                <p:strVal val="#ppt_x"/>
                                              </p:val>
                                            </p:tav>
                                            <p:tav tm="100000">
                                              <p:val>
                                                <p:strVal val="#ppt_x"/>
                                              </p:val>
                                            </p:tav>
                                          </p:tavLst>
                                        </p:anim>
                                        <p:anim calcmode="lin" valueType="num">
                                          <p:cBhvr additive="base">
                                            <p:cTn id="74" dur="500" fill="hold"/>
                                            <p:tgtEl>
                                              <p:spTgt spid="15"/>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15"/>
                                            </p:tgtEl>
                                            <p:attrNameLst>
                                              <p:attrName>style.visibility</p:attrName>
                                            </p:attrNameLst>
                                          </p:cBhvr>
                                          <p:to>
                                            <p:strVal val="visible"/>
                                          </p:to>
                                        </p:set>
                                        <p:anim calcmode="lin" valueType="num">
                                          <p:cBhvr additive="base">
                                            <p:cTn id="77" dur="500" fill="hold"/>
                                            <p:tgtEl>
                                              <p:spTgt spid="15"/>
                                            </p:tgtEl>
                                            <p:attrNameLst>
                                              <p:attrName>ppt_x</p:attrName>
                                            </p:attrNameLst>
                                          </p:cBhvr>
                                          <p:tavLst>
                                            <p:tav tm="0">
                                              <p:val>
                                                <p:strVal val="#ppt_x"/>
                                              </p:val>
                                            </p:tav>
                                            <p:tav tm="100000">
                                              <p:val>
                                                <p:strVal val="#ppt_x"/>
                                              </p:val>
                                            </p:tav>
                                          </p:tavLst>
                                        </p:anim>
                                        <p:anim calcmode="lin" valueType="num">
                                          <p:cBhvr additive="base">
                                            <p:cTn id="78" dur="500" fill="hold"/>
                                            <p:tgtEl>
                                              <p:spTgt spid="15"/>
                                            </p:tgtEl>
                                            <p:attrNameLst>
                                              <p:attrName>ppt_y</p:attrName>
                                            </p:attrNameLst>
                                          </p:cBhvr>
                                          <p:tavLst>
                                            <p:tav tm="0">
                                              <p:val>
                                                <p:strVal val="1+#ppt_h/2"/>
                                              </p:val>
                                            </p:tav>
                                            <p:tav tm="100000">
                                              <p:val>
                                                <p:strVal val="#ppt_y"/>
                                              </p:val>
                                            </p:tav>
                                          </p:tavLst>
                                        </p:anim>
                                      </p:childTnLst>
                                    </p:cTn>
                                  </p:par>
                                </p:childTnLst>
                              </p:cTn>
                            </p:par>
                            <p:par>
                              <p:cTn id="79" fill="hold">
                                <p:stCondLst>
                                  <p:cond delay="500"/>
                                </p:stCondLst>
                                <p:childTnLst>
                                  <p:par>
                                    <p:cTn id="80" presetID="10" presetClass="entr" presetSubtype="0" fill="hold" nodeType="afterEffect">
                                      <p:stCondLst>
                                        <p:cond delay="0"/>
                                      </p:stCondLst>
                                      <p:childTnLst>
                                        <p:set>
                                          <p:cBhvr>
                                            <p:cTn id="81" dur="1" fill="hold">
                                              <p:stCondLst>
                                                <p:cond delay="0"/>
                                              </p:stCondLst>
                                            </p:cTn>
                                            <p:tgtEl>
                                              <p:spTgt spid="7">
                                                <p:txEl>
                                                  <p:pRg st="7" end="7"/>
                                                </p:txEl>
                                              </p:spTgt>
                                            </p:tgtEl>
                                            <p:attrNameLst>
                                              <p:attrName>style.visibility</p:attrName>
                                            </p:attrNameLst>
                                          </p:cBhvr>
                                          <p:to>
                                            <p:strVal val="visible"/>
                                          </p:to>
                                        </p:set>
                                        <p:animEffect transition="in" filter="fade">
                                          <p:cBhvr>
                                            <p:cTn id="82" dur="500"/>
                                            <p:tgtEl>
                                              <p:spTgt spid="7">
                                                <p:txEl>
                                                  <p:pRg st="7" end="7"/>
                                                </p:txEl>
                                              </p:spTgt>
                                            </p:tgtEl>
                                          </p:cBhvr>
                                        </p:animEffect>
                                      </p:childTnLst>
                                    </p:cTn>
                                  </p:par>
                                </p:childTnLst>
                              </p:cTn>
                            </p:par>
                            <p:par>
                              <p:cTn id="83" fill="hold">
                                <p:stCondLst>
                                  <p:cond delay="1000"/>
                                </p:stCondLst>
                                <p:childTnLst>
                                  <p:par>
                                    <p:cTn id="84" presetID="2" presetClass="entr" presetSubtype="2" fill="hold" nodeType="afterEffect">
                                      <p:stCondLst>
                                        <p:cond delay="0"/>
                                      </p:stCondLst>
                                      <p:childTnLst>
                                        <p:set>
                                          <p:cBhvr>
                                            <p:cTn id="85" dur="1" fill="hold">
                                              <p:stCondLst>
                                                <p:cond delay="0"/>
                                              </p:stCondLst>
                                            </p:cTn>
                                            <p:tgtEl>
                                              <p:spTgt spid="23"/>
                                            </p:tgtEl>
                                            <p:attrNameLst>
                                              <p:attrName>style.visibility</p:attrName>
                                            </p:attrNameLst>
                                          </p:cBhvr>
                                          <p:to>
                                            <p:strVal val="visible"/>
                                          </p:to>
                                        </p:set>
                                        <p:anim calcmode="lin" valueType="num">
                                          <p:cBhvr additive="base">
                                            <p:cTn id="86" dur="1000" fill="hold"/>
                                            <p:tgtEl>
                                              <p:spTgt spid="23"/>
                                            </p:tgtEl>
                                            <p:attrNameLst>
                                              <p:attrName>ppt_x</p:attrName>
                                            </p:attrNameLst>
                                          </p:cBhvr>
                                          <p:tavLst>
                                            <p:tav tm="0">
                                              <p:val>
                                                <p:strVal val="1+#ppt_w/2"/>
                                              </p:val>
                                            </p:tav>
                                            <p:tav tm="100000">
                                              <p:val>
                                                <p:strVal val="#ppt_x"/>
                                              </p:val>
                                            </p:tav>
                                          </p:tavLst>
                                        </p:anim>
                                        <p:anim calcmode="lin" valueType="num">
                                          <p:cBhvr additive="base">
                                            <p:cTn id="87" dur="1000" fill="hold"/>
                                            <p:tgtEl>
                                              <p:spTgt spid="23"/>
                                            </p:tgtEl>
                                            <p:attrNameLst>
                                              <p:attrName>ppt_y</p:attrName>
                                            </p:attrNameLst>
                                          </p:cBhvr>
                                          <p:tavLst>
                                            <p:tav tm="0">
                                              <p:val>
                                                <p:strVal val="#ppt_y"/>
                                              </p:val>
                                            </p:tav>
                                            <p:tav tm="100000">
                                              <p:val>
                                                <p:strVal val="#ppt_y"/>
                                              </p:val>
                                            </p:tav>
                                          </p:tavLst>
                                        </p:anim>
                                      </p:childTnLst>
                                    </p:cTn>
                                  </p:par>
                                  <p:par>
                                    <p:cTn id="88" presetID="8" presetClass="emph" presetSubtype="0" fill="hold" nodeType="withEffect">
                                      <p:stCondLst>
                                        <p:cond delay="0"/>
                                      </p:stCondLst>
                                      <p:childTnLst>
                                        <p:animRot by="-21600000">
                                          <p:cBhvr>
                                            <p:cTn id="89" dur="1000" fill="hold"/>
                                            <p:tgtEl>
                                              <p:spTgt spid="23"/>
                                            </p:tgtEl>
                                            <p:attrNameLst>
                                              <p:attrName>r</p:attrName>
                                            </p:attrNameLst>
                                          </p:cBhvr>
                                        </p:animRot>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nodeType="clickEffect">
                                      <p:stCondLst>
                                        <p:cond delay="0"/>
                                      </p:stCondLst>
                                      <p:childTnLst>
                                        <p:set>
                                          <p:cBhvr>
                                            <p:cTn id="93" dur="1" fill="hold">
                                              <p:stCondLst>
                                                <p:cond delay="0"/>
                                              </p:stCondLst>
                                            </p:cTn>
                                            <p:tgtEl>
                                              <p:spTgt spid="16"/>
                                            </p:tgtEl>
                                            <p:attrNameLst>
                                              <p:attrName>style.visibility</p:attrName>
                                            </p:attrNameLst>
                                          </p:cBhvr>
                                          <p:to>
                                            <p:strVal val="visible"/>
                                          </p:to>
                                        </p:set>
                                        <p:anim calcmode="lin" valueType="num">
                                          <p:cBhvr additive="base">
                                            <p:cTn id="94" dur="500" fill="hold"/>
                                            <p:tgtEl>
                                              <p:spTgt spid="16"/>
                                            </p:tgtEl>
                                            <p:attrNameLst>
                                              <p:attrName>ppt_x</p:attrName>
                                            </p:attrNameLst>
                                          </p:cBhvr>
                                          <p:tavLst>
                                            <p:tav tm="0">
                                              <p:val>
                                                <p:strVal val="#ppt_x"/>
                                              </p:val>
                                            </p:tav>
                                            <p:tav tm="100000">
                                              <p:val>
                                                <p:strVal val="#ppt_x"/>
                                              </p:val>
                                            </p:tav>
                                          </p:tavLst>
                                        </p:anim>
                                        <p:anim calcmode="lin" valueType="num">
                                          <p:cBhvr additive="base">
                                            <p:cTn id="95" dur="500" fill="hold"/>
                                            <p:tgtEl>
                                              <p:spTgt spid="16"/>
                                            </p:tgtEl>
                                            <p:attrNameLst>
                                              <p:attrName>ppt_y</p:attrName>
                                            </p:attrNameLst>
                                          </p:cBhvr>
                                          <p:tavLst>
                                            <p:tav tm="0">
                                              <p:val>
                                                <p:strVal val="1+#ppt_h/2"/>
                                              </p:val>
                                            </p:tav>
                                            <p:tav tm="100000">
                                              <p:val>
                                                <p:strVal val="#ppt_y"/>
                                              </p:val>
                                            </p:tav>
                                          </p:tavLst>
                                        </p:anim>
                                      </p:childTnLst>
                                    </p:cTn>
                                  </p:par>
                                  <p:par>
                                    <p:cTn id="96" presetID="2" presetClass="entr" presetSubtype="4" fill="hold" nodeType="withEffect">
                                      <p:stCondLst>
                                        <p:cond delay="0"/>
                                      </p:stCondLst>
                                      <p:childTnLst>
                                        <p:set>
                                          <p:cBhvr>
                                            <p:cTn id="97" dur="1" fill="hold">
                                              <p:stCondLst>
                                                <p:cond delay="0"/>
                                              </p:stCondLst>
                                            </p:cTn>
                                            <p:tgtEl>
                                              <p:spTgt spid="16"/>
                                            </p:tgtEl>
                                            <p:attrNameLst>
                                              <p:attrName>style.visibility</p:attrName>
                                            </p:attrNameLst>
                                          </p:cBhvr>
                                          <p:to>
                                            <p:strVal val="visible"/>
                                          </p:to>
                                        </p:set>
                                        <p:anim calcmode="lin" valueType="num">
                                          <p:cBhvr additive="base">
                                            <p:cTn id="98" dur="500" fill="hold"/>
                                            <p:tgtEl>
                                              <p:spTgt spid="16"/>
                                            </p:tgtEl>
                                            <p:attrNameLst>
                                              <p:attrName>ppt_x</p:attrName>
                                            </p:attrNameLst>
                                          </p:cBhvr>
                                          <p:tavLst>
                                            <p:tav tm="0">
                                              <p:val>
                                                <p:strVal val="#ppt_x"/>
                                              </p:val>
                                            </p:tav>
                                            <p:tav tm="100000">
                                              <p:val>
                                                <p:strVal val="#ppt_x"/>
                                              </p:val>
                                            </p:tav>
                                          </p:tavLst>
                                        </p:anim>
                                        <p:anim calcmode="lin" valueType="num">
                                          <p:cBhvr additive="base">
                                            <p:cTn id="99" dur="500" fill="hold"/>
                                            <p:tgtEl>
                                              <p:spTgt spid="16"/>
                                            </p:tgtEl>
                                            <p:attrNameLst>
                                              <p:attrName>ppt_y</p:attrName>
                                            </p:attrNameLst>
                                          </p:cBhvr>
                                          <p:tavLst>
                                            <p:tav tm="0">
                                              <p:val>
                                                <p:strVal val="1+#ppt_h/2"/>
                                              </p:val>
                                            </p:tav>
                                            <p:tav tm="100000">
                                              <p:val>
                                                <p:strVal val="#ppt_y"/>
                                              </p:val>
                                            </p:tav>
                                          </p:tavLst>
                                        </p:anim>
                                      </p:childTnLst>
                                    </p:cTn>
                                  </p:par>
                                </p:childTnLst>
                              </p:cTn>
                            </p:par>
                            <p:par>
                              <p:cTn id="100" fill="hold">
                                <p:stCondLst>
                                  <p:cond delay="500"/>
                                </p:stCondLst>
                                <p:childTnLst>
                                  <p:par>
                                    <p:cTn id="101" presetID="10" presetClass="entr" presetSubtype="0" fill="hold" nodeType="afterEffect">
                                      <p:stCondLst>
                                        <p:cond delay="0"/>
                                      </p:stCondLst>
                                      <p:childTnLst>
                                        <p:set>
                                          <p:cBhvr>
                                            <p:cTn id="102" dur="1" fill="hold">
                                              <p:stCondLst>
                                                <p:cond delay="0"/>
                                              </p:stCondLst>
                                            </p:cTn>
                                            <p:tgtEl>
                                              <p:spTgt spid="7">
                                                <p:txEl>
                                                  <p:pRg st="10" end="10"/>
                                                </p:txEl>
                                              </p:spTgt>
                                            </p:tgtEl>
                                            <p:attrNameLst>
                                              <p:attrName>style.visibility</p:attrName>
                                            </p:attrNameLst>
                                          </p:cBhvr>
                                          <p:to>
                                            <p:strVal val="visible"/>
                                          </p:to>
                                        </p:set>
                                        <p:animEffect transition="in" filter="fade">
                                          <p:cBhvr>
                                            <p:cTn id="103" dur="500"/>
                                            <p:tgtEl>
                                              <p:spTgt spid="7">
                                                <p:txEl>
                                                  <p:pRg st="10" end="10"/>
                                                </p:txEl>
                                              </p:spTgt>
                                            </p:tgtEl>
                                          </p:cBhvr>
                                        </p:animEffect>
                                      </p:childTnLst>
                                    </p:cTn>
                                  </p:par>
                                </p:childTnLst>
                              </p:cTn>
                            </p:par>
                            <p:par>
                              <p:cTn id="104" fill="hold">
                                <p:stCondLst>
                                  <p:cond delay="1000"/>
                                </p:stCondLst>
                                <p:childTnLst>
                                  <p:par>
                                    <p:cTn id="105" presetID="2" presetClass="entr" presetSubtype="12" fill="hold" nodeType="afterEffect">
                                      <p:stCondLst>
                                        <p:cond delay="0"/>
                                      </p:stCondLst>
                                      <p:childTnLst>
                                        <p:set>
                                          <p:cBhvr>
                                            <p:cTn id="106" dur="1" fill="hold">
                                              <p:stCondLst>
                                                <p:cond delay="0"/>
                                              </p:stCondLst>
                                            </p:cTn>
                                            <p:tgtEl>
                                              <p:spTgt spid="1026"/>
                                            </p:tgtEl>
                                            <p:attrNameLst>
                                              <p:attrName>style.visibility</p:attrName>
                                            </p:attrNameLst>
                                          </p:cBhvr>
                                          <p:to>
                                            <p:strVal val="visible"/>
                                          </p:to>
                                        </p:set>
                                        <p:anim calcmode="lin" valueType="num">
                                          <p:cBhvr additive="base">
                                            <p:cTn id="107" dur="1000" fill="hold"/>
                                            <p:tgtEl>
                                              <p:spTgt spid="1026"/>
                                            </p:tgtEl>
                                            <p:attrNameLst>
                                              <p:attrName>ppt_x</p:attrName>
                                            </p:attrNameLst>
                                          </p:cBhvr>
                                          <p:tavLst>
                                            <p:tav tm="0">
                                              <p:val>
                                                <p:strVal val="0-#ppt_w/2"/>
                                              </p:val>
                                            </p:tav>
                                            <p:tav tm="100000">
                                              <p:val>
                                                <p:strVal val="#ppt_x"/>
                                              </p:val>
                                            </p:tav>
                                          </p:tavLst>
                                        </p:anim>
                                        <p:anim calcmode="lin" valueType="num">
                                          <p:cBhvr additive="base">
                                            <p:cTn id="108" dur="1000" fill="hold"/>
                                            <p:tgtEl>
                                              <p:spTgt spid="1026"/>
                                            </p:tgtEl>
                                            <p:attrNameLst>
                                              <p:attrName>ppt_y</p:attrName>
                                            </p:attrNameLst>
                                          </p:cBhvr>
                                          <p:tavLst>
                                            <p:tav tm="0">
                                              <p:val>
                                                <p:strVal val="1+#ppt_h/2"/>
                                              </p:val>
                                            </p:tav>
                                            <p:tav tm="100000">
                                              <p:val>
                                                <p:strVal val="#ppt_y"/>
                                              </p:val>
                                            </p:tav>
                                          </p:tavLst>
                                        </p:anim>
                                      </p:childTnLst>
                                    </p:cTn>
                                  </p:par>
                                  <p:par>
                                    <p:cTn id="109" presetID="10" presetClass="entr" presetSubtype="0" fill="hold" nodeType="withEffect">
                                      <p:stCondLst>
                                        <p:cond delay="0"/>
                                      </p:stCondLst>
                                      <p:childTnLst>
                                        <p:set>
                                          <p:cBhvr>
                                            <p:cTn id="110" dur="1" fill="hold">
                                              <p:stCondLst>
                                                <p:cond delay="0"/>
                                              </p:stCondLst>
                                            </p:cTn>
                                            <p:tgtEl>
                                              <p:spTgt spid="1028"/>
                                            </p:tgtEl>
                                            <p:attrNameLst>
                                              <p:attrName>style.visibility</p:attrName>
                                            </p:attrNameLst>
                                          </p:cBhvr>
                                          <p:to>
                                            <p:strVal val="visible"/>
                                          </p:to>
                                        </p:set>
                                        <p:animEffect transition="in" filter="fade">
                                          <p:cBhvr>
                                            <p:cTn id="111" dur="500"/>
                                            <p:tgtEl>
                                              <p:spTgt spid="1028"/>
                                            </p:tgtEl>
                                          </p:cBhvr>
                                        </p:animEffect>
                                      </p:childTnLst>
                                    </p:cTn>
                                  </p:par>
                                </p:childTnLst>
                              </p:cTn>
                            </p:par>
                          </p:childTnLst>
                        </p:cTn>
                      </p:par>
                      <p:par>
                        <p:cTn id="112" fill="hold">
                          <p:stCondLst>
                            <p:cond delay="indefinite"/>
                          </p:stCondLst>
                          <p:childTnLst>
                            <p:par>
                              <p:cTn id="113" fill="hold">
                                <p:stCondLst>
                                  <p:cond delay="0"/>
                                </p:stCondLst>
                                <p:childTnLst>
                                  <p:par>
                                    <p:cTn id="114" presetID="2" presetClass="entr" presetSubtype="4" fill="hold" nodeType="clickEffect">
                                      <p:stCondLst>
                                        <p:cond delay="0"/>
                                      </p:stCondLst>
                                      <p:childTnLst>
                                        <p:set>
                                          <p:cBhvr>
                                            <p:cTn id="115" dur="1" fill="hold">
                                              <p:stCondLst>
                                                <p:cond delay="0"/>
                                              </p:stCondLst>
                                            </p:cTn>
                                            <p:tgtEl>
                                              <p:spTgt spid="17"/>
                                            </p:tgtEl>
                                            <p:attrNameLst>
                                              <p:attrName>style.visibility</p:attrName>
                                            </p:attrNameLst>
                                          </p:cBhvr>
                                          <p:to>
                                            <p:strVal val="visible"/>
                                          </p:to>
                                        </p:set>
                                        <p:anim calcmode="lin" valueType="num">
                                          <p:cBhvr additive="base">
                                            <p:cTn id="116" dur="500" fill="hold"/>
                                            <p:tgtEl>
                                              <p:spTgt spid="17"/>
                                            </p:tgtEl>
                                            <p:attrNameLst>
                                              <p:attrName>ppt_x</p:attrName>
                                            </p:attrNameLst>
                                          </p:cBhvr>
                                          <p:tavLst>
                                            <p:tav tm="0">
                                              <p:val>
                                                <p:strVal val="#ppt_x"/>
                                              </p:val>
                                            </p:tav>
                                            <p:tav tm="100000">
                                              <p:val>
                                                <p:strVal val="#ppt_x"/>
                                              </p:val>
                                            </p:tav>
                                          </p:tavLst>
                                        </p:anim>
                                        <p:anim calcmode="lin" valueType="num">
                                          <p:cBhvr additive="base">
                                            <p:cTn id="117" dur="500" fill="hold"/>
                                            <p:tgtEl>
                                              <p:spTgt spid="17"/>
                                            </p:tgtEl>
                                            <p:attrNameLst>
                                              <p:attrName>ppt_y</p:attrName>
                                            </p:attrNameLst>
                                          </p:cBhvr>
                                          <p:tavLst>
                                            <p:tav tm="0">
                                              <p:val>
                                                <p:strVal val="1+#ppt_h/2"/>
                                              </p:val>
                                            </p:tav>
                                            <p:tav tm="100000">
                                              <p:val>
                                                <p:strVal val="#ppt_y"/>
                                              </p:val>
                                            </p:tav>
                                          </p:tavLst>
                                        </p:anim>
                                      </p:childTnLst>
                                    </p:cTn>
                                  </p:par>
                                  <p:par>
                                    <p:cTn id="118" presetID="2" presetClass="entr" presetSubtype="4" fill="hold" nodeType="withEffect">
                                      <p:stCondLst>
                                        <p:cond delay="0"/>
                                      </p:stCondLst>
                                      <p:childTnLst>
                                        <p:set>
                                          <p:cBhvr>
                                            <p:cTn id="119" dur="1" fill="hold">
                                              <p:stCondLst>
                                                <p:cond delay="0"/>
                                              </p:stCondLst>
                                            </p:cTn>
                                            <p:tgtEl>
                                              <p:spTgt spid="17"/>
                                            </p:tgtEl>
                                            <p:attrNameLst>
                                              <p:attrName>style.visibility</p:attrName>
                                            </p:attrNameLst>
                                          </p:cBhvr>
                                          <p:to>
                                            <p:strVal val="visible"/>
                                          </p:to>
                                        </p:set>
                                        <p:anim calcmode="lin" valueType="num">
                                          <p:cBhvr additive="base">
                                            <p:cTn id="120" dur="500" fill="hold"/>
                                            <p:tgtEl>
                                              <p:spTgt spid="17"/>
                                            </p:tgtEl>
                                            <p:attrNameLst>
                                              <p:attrName>ppt_x</p:attrName>
                                            </p:attrNameLst>
                                          </p:cBhvr>
                                          <p:tavLst>
                                            <p:tav tm="0">
                                              <p:val>
                                                <p:strVal val="#ppt_x"/>
                                              </p:val>
                                            </p:tav>
                                            <p:tav tm="100000">
                                              <p:val>
                                                <p:strVal val="#ppt_x"/>
                                              </p:val>
                                            </p:tav>
                                          </p:tavLst>
                                        </p:anim>
                                        <p:anim calcmode="lin" valueType="num">
                                          <p:cBhvr additive="base">
                                            <p:cTn id="121" dur="500" fill="hold"/>
                                            <p:tgtEl>
                                              <p:spTgt spid="17"/>
                                            </p:tgtEl>
                                            <p:attrNameLst>
                                              <p:attrName>ppt_y</p:attrName>
                                            </p:attrNameLst>
                                          </p:cBhvr>
                                          <p:tavLst>
                                            <p:tav tm="0">
                                              <p:val>
                                                <p:strVal val="1+#ppt_h/2"/>
                                              </p:val>
                                            </p:tav>
                                            <p:tav tm="100000">
                                              <p:val>
                                                <p:strVal val="#ppt_y"/>
                                              </p:val>
                                            </p:tav>
                                          </p:tavLst>
                                        </p:anim>
                                      </p:childTnLst>
                                    </p:cTn>
                                  </p:par>
                                </p:childTnLst>
                              </p:cTn>
                            </p:par>
                            <p:par>
                              <p:cTn id="122" fill="hold">
                                <p:stCondLst>
                                  <p:cond delay="500"/>
                                </p:stCondLst>
                                <p:childTnLst>
                                  <p:par>
                                    <p:cTn id="123" presetID="10" presetClass="entr" presetSubtype="0" fill="hold" nodeType="afterEffect">
                                      <p:stCondLst>
                                        <p:cond delay="0"/>
                                      </p:stCondLst>
                                      <p:childTnLst>
                                        <p:set>
                                          <p:cBhvr>
                                            <p:cTn id="124" dur="1" fill="hold">
                                              <p:stCondLst>
                                                <p:cond delay="0"/>
                                              </p:stCondLst>
                                            </p:cTn>
                                            <p:tgtEl>
                                              <p:spTgt spid="7">
                                                <p:txEl>
                                                  <p:pRg st="13" end="13"/>
                                                </p:txEl>
                                              </p:spTgt>
                                            </p:tgtEl>
                                            <p:attrNameLst>
                                              <p:attrName>style.visibility</p:attrName>
                                            </p:attrNameLst>
                                          </p:cBhvr>
                                          <p:to>
                                            <p:strVal val="visible"/>
                                          </p:to>
                                        </p:set>
                                        <p:animEffect transition="in" filter="fade">
                                          <p:cBhvr>
                                            <p:cTn id="125" dur="500"/>
                                            <p:tgtEl>
                                              <p:spTgt spid="7">
                                                <p:txEl>
                                                  <p:pRg st="13" end="13"/>
                                                </p:txEl>
                                              </p:spTgt>
                                            </p:tgtEl>
                                          </p:cBhvr>
                                        </p:animEffect>
                                      </p:childTnLst>
                                    </p:cTn>
                                  </p:par>
                                </p:childTnLst>
                              </p:cTn>
                            </p:par>
                            <p:par>
                              <p:cTn id="126" fill="hold">
                                <p:stCondLst>
                                  <p:cond delay="1000"/>
                                </p:stCondLst>
                                <p:childTnLst>
                                  <p:par>
                                    <p:cTn id="127" presetID="10" presetClass="entr" presetSubtype="0" fill="hold" nodeType="afterEffect">
                                      <p:stCondLst>
                                        <p:cond delay="0"/>
                                      </p:stCondLst>
                                      <p:childTnLst>
                                        <p:set>
                                          <p:cBhvr>
                                            <p:cTn id="128" dur="1" fill="hold">
                                              <p:stCondLst>
                                                <p:cond delay="0"/>
                                              </p:stCondLst>
                                            </p:cTn>
                                            <p:tgtEl>
                                              <p:spTgt spid="1030"/>
                                            </p:tgtEl>
                                            <p:attrNameLst>
                                              <p:attrName>style.visibility</p:attrName>
                                            </p:attrNameLst>
                                          </p:cBhvr>
                                          <p:to>
                                            <p:strVal val="visible"/>
                                          </p:to>
                                        </p:set>
                                        <p:animEffect transition="in" filter="fade">
                                          <p:cBhvr>
                                            <p:cTn id="129" dur="500"/>
                                            <p:tgtEl>
                                              <p:spTgt spid="1030"/>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nodeType="clickEffect">
                                      <p:stCondLst>
                                        <p:cond delay="0"/>
                                      </p:stCondLst>
                                      <p:childTnLst>
                                        <p:set>
                                          <p:cBhvr>
                                            <p:cTn id="133" dur="1" fill="hold">
                                              <p:stCondLst>
                                                <p:cond delay="0"/>
                                              </p:stCondLst>
                                            </p:cTn>
                                            <p:tgtEl>
                                              <p:spTgt spid="7">
                                                <p:txEl>
                                                  <p:pRg st="16" end="16"/>
                                                </p:txEl>
                                              </p:spTgt>
                                            </p:tgtEl>
                                            <p:attrNameLst>
                                              <p:attrName>style.visibility</p:attrName>
                                            </p:attrNameLst>
                                          </p:cBhvr>
                                          <p:to>
                                            <p:strVal val="visible"/>
                                          </p:to>
                                        </p:set>
                                        <p:animEffect transition="in" filter="fade">
                                          <p:cBhvr>
                                            <p:cTn id="134" dur="500"/>
                                            <p:tgtEl>
                                              <p:spTgt spid="7">
                                                <p:txEl>
                                                  <p:pRg st="16" end="16"/>
                                                </p:txEl>
                                              </p:spTgt>
                                            </p:tgtEl>
                                          </p:cBhvr>
                                        </p:animEffect>
                                      </p:childTnLst>
                                    </p:cTn>
                                  </p:par>
                                  <p:par>
                                    <p:cTn id="135" presetID="10" presetClass="entr" presetSubtype="0" fill="hold" nodeType="withEffect">
                                      <p:stCondLst>
                                        <p:cond delay="0"/>
                                      </p:stCondLst>
                                      <p:childTnLst>
                                        <p:set>
                                          <p:cBhvr>
                                            <p:cTn id="136" dur="1" fill="hold">
                                              <p:stCondLst>
                                                <p:cond delay="0"/>
                                              </p:stCondLst>
                                            </p:cTn>
                                            <p:tgtEl>
                                              <p:spTgt spid="7">
                                                <p:txEl>
                                                  <p:pRg st="17" end="17"/>
                                                </p:txEl>
                                              </p:spTgt>
                                            </p:tgtEl>
                                            <p:attrNameLst>
                                              <p:attrName>style.visibility</p:attrName>
                                            </p:attrNameLst>
                                          </p:cBhvr>
                                          <p:to>
                                            <p:strVal val="visible"/>
                                          </p:to>
                                        </p:set>
                                        <p:animEffect transition="in" filter="fade">
                                          <p:cBhvr>
                                            <p:cTn id="137" dur="500"/>
                                            <p:tgtEl>
                                              <p:spTgt spid="7">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sparta symbo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3763" y="764704"/>
            <a:ext cx="2088232" cy="2088232"/>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2555776" y="1268760"/>
            <a:ext cx="5899064"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3600" b="1" dirty="0" smtClean="0">
                <a:solidFill>
                  <a:schemeClr val="bg1"/>
                </a:solidFill>
                <a:effectLst>
                  <a:outerShdw blurRad="38100" dist="38100" dir="2700000" algn="tl">
                    <a:srgbClr val="000000"/>
                  </a:outerShdw>
                </a:effectLst>
                <a:latin typeface="Castellar" panose="020A0402060406010301" pitchFamily="18" charset="0"/>
                <a:cs typeface="Times New Roman"/>
              </a:rPr>
              <a:t>9.</a:t>
            </a:r>
            <a:r>
              <a:rPr lang="en-GB" sz="3600" b="1" dirty="0" smtClean="0">
                <a:solidFill>
                  <a:schemeClr val="bg1"/>
                </a:solidFill>
                <a:effectLst>
                  <a:outerShdw blurRad="38100" dist="38100" dir="2700000" algn="tl">
                    <a:srgbClr val="000000"/>
                  </a:outerShdw>
                </a:effectLst>
                <a:latin typeface="Times New Roman"/>
                <a:cs typeface="Times New Roman"/>
              </a:rPr>
              <a:t> </a:t>
            </a:r>
            <a:r>
              <a:rPr lang="en-GB" sz="3600" b="1" dirty="0" smtClean="0">
                <a:solidFill>
                  <a:schemeClr val="bg1"/>
                </a:solidFill>
                <a:effectLst>
                  <a:outerShdw blurRad="38100" dist="38100" dir="2700000" algn="tl">
                    <a:srgbClr val="000000"/>
                  </a:outerShdw>
                </a:effectLst>
                <a:latin typeface="Castellar" panose="020A0402060406010301" pitchFamily="18" charset="0"/>
              </a:rPr>
              <a:t>What did the </a:t>
            </a:r>
            <a:r>
              <a:rPr lang="en-GB" sz="3600" b="1" dirty="0" smtClean="0">
                <a:solidFill>
                  <a:srgbClr val="FF0000"/>
                </a:solidFill>
                <a:effectLst>
                  <a:outerShdw blurRad="38100" dist="38100" dir="2700000" algn="tl">
                    <a:srgbClr val="000000"/>
                  </a:outerShdw>
                </a:effectLst>
                <a:latin typeface="Castellar" panose="020A0402060406010301" pitchFamily="18" charset="0"/>
              </a:rPr>
              <a:t>Spartans</a:t>
            </a:r>
            <a:r>
              <a:rPr lang="en-GB" sz="3600" b="1" dirty="0" smtClean="0">
                <a:solidFill>
                  <a:schemeClr val="bg1"/>
                </a:solidFill>
                <a:effectLst>
                  <a:outerShdw blurRad="38100" dist="38100" dir="2700000" algn="tl">
                    <a:srgbClr val="000000"/>
                  </a:outerShdw>
                </a:effectLst>
                <a:latin typeface="Castellar" panose="020A0402060406010301" pitchFamily="18" charset="0"/>
              </a:rPr>
              <a:t> let girls do that no other Greeks did? </a:t>
            </a:r>
          </a:p>
        </p:txBody>
      </p:sp>
      <p:sp>
        <p:nvSpPr>
          <p:cNvPr id="5" name="Title 1"/>
          <p:cNvSpPr txBox="1">
            <a:spLocks/>
          </p:cNvSpPr>
          <p:nvPr/>
        </p:nvSpPr>
        <p:spPr>
          <a:xfrm>
            <a:off x="519962" y="2852936"/>
            <a:ext cx="1811114"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dirty="0" smtClean="0">
                <a:solidFill>
                  <a:schemeClr val="bg1"/>
                </a:solidFill>
                <a:effectLst>
                  <a:outerShdw blurRad="38100" dist="38100" dir="2700000" algn="tl">
                    <a:srgbClr val="000000"/>
                  </a:outerShdw>
                </a:effectLst>
                <a:latin typeface="Times New Roman"/>
                <a:cs typeface="Times New Roman"/>
              </a:rPr>
              <a:t>α</a:t>
            </a:r>
            <a:r>
              <a:rPr lang="en-GB" sz="28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Vote</a:t>
            </a:r>
          </a:p>
        </p:txBody>
      </p:sp>
      <p:sp>
        <p:nvSpPr>
          <p:cNvPr id="6" name="Title 1"/>
          <p:cNvSpPr txBox="1">
            <a:spLocks/>
          </p:cNvSpPr>
          <p:nvPr/>
        </p:nvSpPr>
        <p:spPr>
          <a:xfrm>
            <a:off x="2386867" y="3078088"/>
            <a:ext cx="2211393"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dirty="0" smtClean="0">
                <a:solidFill>
                  <a:schemeClr val="bg1"/>
                </a:solidFill>
                <a:effectLst>
                  <a:outerShdw blurRad="38100" dist="38100" dir="2700000" algn="tl">
                    <a:srgbClr val="000000"/>
                  </a:outerShdw>
                </a:effectLst>
                <a:latin typeface="Times New Roman"/>
                <a:cs typeface="Times New Roman"/>
              </a:rPr>
              <a:t>β</a:t>
            </a:r>
            <a:r>
              <a:rPr lang="en-GB" sz="28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Go To School</a:t>
            </a:r>
          </a:p>
        </p:txBody>
      </p:sp>
      <p:sp>
        <p:nvSpPr>
          <p:cNvPr id="7" name="Title 1"/>
          <p:cNvSpPr txBox="1">
            <a:spLocks/>
          </p:cNvSpPr>
          <p:nvPr/>
        </p:nvSpPr>
        <p:spPr>
          <a:xfrm>
            <a:off x="4201046" y="2852936"/>
            <a:ext cx="274721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800" b="1" dirty="0">
                <a:solidFill>
                  <a:schemeClr val="bg1"/>
                </a:solidFill>
                <a:effectLst>
                  <a:outerShdw blurRad="38100" dist="38100" dir="2700000" algn="tl">
                    <a:srgbClr val="000000"/>
                  </a:outerShdw>
                </a:effectLst>
                <a:latin typeface="Times New Roman"/>
                <a:cs typeface="Times New Roman"/>
              </a:rPr>
              <a:t>c</a:t>
            </a:r>
            <a:r>
              <a:rPr lang="en-GB" sz="28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Fight</a:t>
            </a:r>
          </a:p>
        </p:txBody>
      </p:sp>
      <p:sp>
        <p:nvSpPr>
          <p:cNvPr id="8" name="Title 1"/>
          <p:cNvSpPr txBox="1">
            <a:spLocks/>
          </p:cNvSpPr>
          <p:nvPr/>
        </p:nvSpPr>
        <p:spPr>
          <a:xfrm>
            <a:off x="6156176" y="3062975"/>
            <a:ext cx="274721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dirty="0">
                <a:solidFill>
                  <a:schemeClr val="bg1"/>
                </a:solidFill>
                <a:effectLst>
                  <a:outerShdw blurRad="38100" dist="38100" dir="2700000" algn="tl">
                    <a:srgbClr val="000000"/>
                  </a:outerShdw>
                </a:effectLst>
                <a:latin typeface="Times New Roman"/>
                <a:cs typeface="Times New Roman"/>
              </a:rPr>
              <a:t>δ</a:t>
            </a:r>
            <a:r>
              <a:rPr lang="en-GB" sz="28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Act On Stage</a:t>
            </a:r>
          </a:p>
        </p:txBody>
      </p:sp>
      <p:pic>
        <p:nvPicPr>
          <p:cNvPr id="2052" name="Picture 4" descr="Image result for greek ostraka">
            <a:hlinkClick r:id="rId4"/>
          </p:cNvPr>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9990" b="92507" l="9995" r="89979"/>
                    </a14:imgEffect>
                  </a14:imgLayer>
                </a14:imgProps>
              </a:ext>
              <a:ext uri="{28A0092B-C50C-407E-A947-70E740481C1C}">
                <a14:useLocalDpi xmlns:a14="http://schemas.microsoft.com/office/drawing/2010/main"/>
              </a:ext>
            </a:extLst>
          </a:blip>
          <a:srcRect/>
          <a:stretch>
            <a:fillRect/>
          </a:stretch>
        </p:blipFill>
        <p:spPr bwMode="auto">
          <a:xfrm>
            <a:off x="425119" y="4348621"/>
            <a:ext cx="2130657" cy="1733229"/>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0" name="Picture 6" descr="Image result for ancient greek writing implements"/>
          <p:cNvPicPr>
            <a:picLocks noChangeAspect="1" noChangeArrowheads="1"/>
          </p:cNvPicPr>
          <p:nvPr/>
        </p:nvPicPr>
        <p:blipFill>
          <a:blip r:embed="rId7" cstate="email">
            <a:extLst>
              <a:ext uri="{BEBA8EAE-BF5A-486C-A8C5-ECC9F3942E4B}">
                <a14:imgProps xmlns:a14="http://schemas.microsoft.com/office/drawing/2010/main">
                  <a14:imgLayer r:embed="rId8">
                    <a14:imgEffect>
                      <a14:backgroundRemoval t="10000" b="90000" l="10000" r="90000">
                        <a14:backgroundMark x1="83250" y1="17000" x2="84750" y2="80000"/>
                        <a14:backgroundMark x1="82917" y1="15875" x2="83417" y2="36250"/>
                        <a14:backgroundMark x1="82917" y1="50625" x2="84333" y2="50750"/>
                        <a14:backgroundMark x1="13583" y1="49625" x2="14500" y2="49875"/>
                        <a14:backgroundMark x1="48250" y1="33000" x2="48583" y2="49875"/>
                        <a14:backgroundMark x1="48250" y1="57000" x2="48917" y2="66500"/>
                        <a14:backgroundMark x1="47500" y1="19375" x2="47500" y2="21625"/>
                        <a14:backgroundMark x1="47667" y1="26875" x2="47833" y2="21625"/>
                      </a14:backgroundRemoval>
                    </a14:imgEffect>
                  </a14:imgLayer>
                </a14:imgProps>
              </a:ext>
              <a:ext uri="{28A0092B-C50C-407E-A947-70E740481C1C}">
                <a14:useLocalDpi xmlns:a14="http://schemas.microsoft.com/office/drawing/2010/main"/>
              </a:ext>
            </a:extLst>
          </a:blip>
          <a:srcRect/>
          <a:stretch>
            <a:fillRect/>
          </a:stretch>
        </p:blipFill>
        <p:spPr bwMode="auto">
          <a:xfrm>
            <a:off x="2289885" y="4149080"/>
            <a:ext cx="2405355" cy="2132312"/>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056" name="Picture 8" descr="Image result for greek theatre masks">
            <a:hlinkClick r:id="rId9"/>
          </p:cNvPr>
          <p:cNvPicPr>
            <a:picLocks noChangeAspect="1" noChangeArrowheads="1"/>
          </p:cNvPicPr>
          <p:nvPr/>
        </p:nvPicPr>
        <p:blipFill rotWithShape="1">
          <a:blip r:embed="rId10" cstate="email">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6675671" y="4293096"/>
            <a:ext cx="1121250" cy="1416036"/>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054" name="Picture 6" descr="Image result for greek theatre masks">
            <a:hlinkClick r:id="rId9"/>
          </p:cNvPr>
          <p:cNvPicPr>
            <a:picLocks noChangeAspect="1" noChangeArrowheads="1"/>
          </p:cNvPicPr>
          <p:nvPr/>
        </p:nvPicPr>
        <p:blipFill rotWithShape="1">
          <a:blip r:embed="rId12" cstate="email">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a:ext>
            </a:extLst>
          </a:blip>
          <a:srcRect/>
          <a:stretch/>
        </p:blipFill>
        <p:spPr bwMode="auto">
          <a:xfrm rot="673581">
            <a:off x="7357547" y="4768877"/>
            <a:ext cx="1151797" cy="1358804"/>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058" name="Picture 10" descr="Image result for real spartan helmet">
            <a:hlinkClick r:id="rId14"/>
          </p:cNvPr>
          <p:cNvPicPr>
            <a:picLocks noChangeAspect="1" noChangeArrowheads="1"/>
          </p:cNvPicPr>
          <p:nvPr/>
        </p:nvPicPr>
        <p:blipFill rotWithShape="1">
          <a:blip r:embed="rId15" cstate="email">
            <a:extLst>
              <a:ext uri="{BEBA8EAE-BF5A-486C-A8C5-ECC9F3942E4B}">
                <a14:imgProps xmlns:a14="http://schemas.microsoft.com/office/drawing/2010/main">
                  <a14:imgLayer r:embed="rId16">
                    <a14:imgEffect>
                      <a14:backgroundRemoval t="0" b="100000" l="0" r="100000">
                        <a14:backgroundMark x1="32271" y1="40155" x2="32271" y2="40155"/>
                      </a14:backgroundRemoval>
                    </a14:imgEffect>
                  </a14:imgLayer>
                </a14:imgProps>
              </a:ext>
              <a:ext uri="{28A0092B-C50C-407E-A947-70E740481C1C}">
                <a14:useLocalDpi xmlns:a14="http://schemas.microsoft.com/office/drawing/2010/main"/>
              </a:ext>
            </a:extLst>
          </a:blip>
          <a:srcRect/>
          <a:stretch/>
        </p:blipFill>
        <p:spPr bwMode="auto">
          <a:xfrm>
            <a:off x="4901299" y="3997524"/>
            <a:ext cx="1346711" cy="2073134"/>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4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2052"/>
                                        </p:tgtEl>
                                        <p:attrNameLst>
                                          <p:attrName>style.visibility</p:attrName>
                                        </p:attrNameLst>
                                      </p:cBhvr>
                                      <p:to>
                                        <p:strVal val="visible"/>
                                      </p:to>
                                    </p:set>
                                    <p:animEffect transition="in" filter="fade">
                                      <p:cBhvr>
                                        <p:cTn id="25" dur="500"/>
                                        <p:tgtEl>
                                          <p:spTgt spid="2052"/>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nodeType="withEffect">
                                  <p:stCondLst>
                                    <p:cond delay="0"/>
                                  </p:stCondLst>
                                  <p:childTnLst>
                                    <p:set>
                                      <p:cBhvr>
                                        <p:cTn id="30" dur="1" fill="hold">
                                          <p:stCondLst>
                                            <p:cond delay="0"/>
                                          </p:stCondLst>
                                        </p:cTn>
                                        <p:tgtEl>
                                          <p:spTgt spid="2056"/>
                                        </p:tgtEl>
                                        <p:attrNameLst>
                                          <p:attrName>style.visibility</p:attrName>
                                        </p:attrNameLst>
                                      </p:cBhvr>
                                      <p:to>
                                        <p:strVal val="visible"/>
                                      </p:to>
                                    </p:set>
                                    <p:animEffect transition="in" filter="fade">
                                      <p:cBhvr>
                                        <p:cTn id="31" dur="500"/>
                                        <p:tgtEl>
                                          <p:spTgt spid="2056"/>
                                        </p:tgtEl>
                                      </p:cBhvr>
                                    </p:animEffect>
                                  </p:childTnLst>
                                </p:cTn>
                              </p:par>
                              <p:par>
                                <p:cTn id="32" presetID="10" presetClass="entr" presetSubtype="0" fill="hold" nodeType="withEffect">
                                  <p:stCondLst>
                                    <p:cond delay="0"/>
                                  </p:stCondLst>
                                  <p:childTnLst>
                                    <p:set>
                                      <p:cBhvr>
                                        <p:cTn id="33" dur="1" fill="hold">
                                          <p:stCondLst>
                                            <p:cond delay="0"/>
                                          </p:stCondLst>
                                        </p:cTn>
                                        <p:tgtEl>
                                          <p:spTgt spid="2054"/>
                                        </p:tgtEl>
                                        <p:attrNameLst>
                                          <p:attrName>style.visibility</p:attrName>
                                        </p:attrNameLst>
                                      </p:cBhvr>
                                      <p:to>
                                        <p:strVal val="visible"/>
                                      </p:to>
                                    </p:set>
                                    <p:animEffect transition="in" filter="fade">
                                      <p:cBhvr>
                                        <p:cTn id="34" dur="500"/>
                                        <p:tgtEl>
                                          <p:spTgt spid="2054"/>
                                        </p:tgtEl>
                                      </p:cBhvr>
                                    </p:animEffect>
                                  </p:childTnLst>
                                </p:cTn>
                              </p:par>
                              <p:par>
                                <p:cTn id="35" presetID="10" presetClass="entr" presetSubtype="0" fill="hold" nodeType="withEffect">
                                  <p:stCondLst>
                                    <p:cond delay="0"/>
                                  </p:stCondLst>
                                  <p:childTnLst>
                                    <p:set>
                                      <p:cBhvr>
                                        <p:cTn id="36" dur="1" fill="hold">
                                          <p:stCondLst>
                                            <p:cond delay="0"/>
                                          </p:stCondLst>
                                        </p:cTn>
                                        <p:tgtEl>
                                          <p:spTgt spid="2058"/>
                                        </p:tgtEl>
                                        <p:attrNameLst>
                                          <p:attrName>style.visibility</p:attrName>
                                        </p:attrNameLst>
                                      </p:cBhvr>
                                      <p:to>
                                        <p:strVal val="visible"/>
                                      </p:to>
                                    </p:set>
                                    <p:animEffect transition="in" filter="fade">
                                      <p:cBhvr>
                                        <p:cTn id="37" dur="5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Related im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Related image"/>
          <p:cNvPicPr>
            <a:picLocks noChangeAspect="1" noChangeArrowheads="1"/>
          </p:cNvPicPr>
          <p:nvPr/>
        </p:nvPicPr>
        <p:blipFill>
          <a:blip r:embed="rId3" cstate="email">
            <a:duotone>
              <a:prstClr val="black"/>
              <a:schemeClr val="accent3">
                <a:tint val="45000"/>
                <a:satMod val="400000"/>
              </a:schemeClr>
            </a:duotone>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6997433" y="2372959"/>
            <a:ext cx="1475472" cy="1901089"/>
          </a:xfrm>
          <a:prstGeom prst="rect">
            <a:avLst/>
          </a:prstGeom>
          <a:noFill/>
          <a:effectLst>
            <a:outerShdw blurRad="50800" dist="50800" dir="5400000" algn="ctr" rotWithShape="0">
              <a:srgbClr val="000000">
                <a:alpha val="0"/>
              </a:srgbClr>
            </a:outerShdw>
          </a:effectLst>
          <a:extLst>
            <a:ext uri="{909E8E84-426E-40DD-AFC4-6F175D3DCCD1}">
              <a14:hiddenFill xmlns:a14="http://schemas.microsoft.com/office/drawing/2010/main">
                <a:solidFill>
                  <a:srgbClr val="FFFFFF"/>
                </a:solidFill>
              </a14:hiddenFill>
            </a:ext>
          </a:extLst>
        </p:spPr>
      </p:pic>
      <p:sp>
        <p:nvSpPr>
          <p:cNvPr id="25" name="Title 1"/>
          <p:cNvSpPr txBox="1">
            <a:spLocks/>
          </p:cNvSpPr>
          <p:nvPr/>
        </p:nvSpPr>
        <p:spPr>
          <a:xfrm>
            <a:off x="683568" y="1277888"/>
            <a:ext cx="7704855"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800" b="1" dirty="0" smtClean="0">
                <a:solidFill>
                  <a:schemeClr val="bg1"/>
                </a:solidFill>
                <a:effectLst>
                  <a:outerShdw blurRad="38100" dist="38100" dir="2700000" algn="tl">
                    <a:srgbClr val="000000"/>
                  </a:outerShdw>
                </a:effectLst>
                <a:latin typeface="Castellar" panose="020A0402060406010301" pitchFamily="18" charset="0"/>
              </a:rPr>
              <a:t>3. Which of the characters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in the play do experts say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have the tragic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downfall?</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(Two answers)</a:t>
            </a:r>
          </a:p>
        </p:txBody>
      </p:sp>
      <p:pic>
        <p:nvPicPr>
          <p:cNvPr id="4098" name="Picture 2" descr="Image result for ancient greek sword png"/>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4167" b="93167" l="1667" r="94167"/>
                    </a14:imgEffect>
                  </a14:imgLayer>
                </a14:imgProps>
              </a:ext>
              <a:ext uri="{28A0092B-C50C-407E-A947-70E740481C1C}">
                <a14:useLocalDpi xmlns:a14="http://schemas.microsoft.com/office/drawing/2010/main"/>
              </a:ext>
            </a:extLst>
          </a:blip>
          <a:srcRect/>
          <a:stretch>
            <a:fillRect/>
          </a:stretch>
        </p:blipFill>
        <p:spPr bwMode="auto">
          <a:xfrm rot="18843673">
            <a:off x="1869969" y="4183352"/>
            <a:ext cx="1642031" cy="164203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4100" name="Picture 4" descr="Image result for clay bottle pn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42" b="94786" l="9867" r="89967">
                        <a14:foregroundMark x1="57711" y1="9744" x2="52902" y2="16325"/>
                        <a14:backgroundMark x1="27612" y1="55385" x2="28773" y2="67863"/>
                        <a14:backgroundMark x1="62355" y1="39402" x2="70149" y2="41197"/>
                        <a14:backgroundMark x1="38889" y1="16752" x2="42040" y2="19487"/>
                        <a14:backgroundMark x1="21393" y1="77692" x2="39386" y2="95983"/>
                        <a14:backgroundMark x1="29436" y1="75897" x2="31592" y2="82051"/>
                        <a14:backgroundMark x1="38474" y1="91880" x2="60862" y2="96838"/>
                        <a14:backgroundMark x1="68159" y1="90513" x2="61028" y2="94615"/>
                        <a14:backgroundMark x1="65920" y1="90513" x2="71725" y2="82308"/>
                      </a14:backgroundRemoval>
                    </a14:imgEffect>
                  </a14:imgLayer>
                </a14:imgProps>
              </a:ext>
              <a:ext uri="{28A0092B-C50C-407E-A947-70E740481C1C}">
                <a14:useLocalDpi xmlns:a14="http://schemas.microsoft.com/office/drawing/2010/main" val="0"/>
              </a:ext>
            </a:extLst>
          </a:blip>
          <a:srcRect/>
          <a:stretch>
            <a:fillRect/>
          </a:stretch>
        </p:blipFill>
        <p:spPr bwMode="auto">
          <a:xfrm>
            <a:off x="6484289" y="3916807"/>
            <a:ext cx="2179161" cy="1976064"/>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4102" name="Picture 6" descr="Image result for ancient greek writing implements"/>
          <p:cNvPicPr>
            <a:picLocks noChangeAspect="1" noChangeArrowheads="1"/>
          </p:cNvPicPr>
          <p:nvPr/>
        </p:nvPicPr>
        <p:blipFill>
          <a:blip r:embed="rId9" cstate="email">
            <a:extLst>
              <a:ext uri="{BEBA8EAE-BF5A-486C-A8C5-ECC9F3942E4B}">
                <a14:imgProps xmlns:a14="http://schemas.microsoft.com/office/drawing/2010/main">
                  <a14:imgLayer r:embed="rId10">
                    <a14:imgEffect>
                      <a14:backgroundRemoval t="10000" b="90000" l="10000" r="90000">
                        <a14:backgroundMark x1="83250" y1="17000" x2="84750" y2="80000"/>
                        <a14:backgroundMark x1="82917" y1="15875" x2="83417" y2="36250"/>
                        <a14:backgroundMark x1="82917" y1="50625" x2="84333" y2="50750"/>
                        <a14:backgroundMark x1="13583" y1="49625" x2="14500" y2="49875"/>
                        <a14:backgroundMark x1="48250" y1="33000" x2="48583" y2="49875"/>
                        <a14:backgroundMark x1="48250" y1="57000" x2="48917" y2="66500"/>
                        <a14:backgroundMark x1="47500" y1="19375" x2="47500" y2="21625"/>
                        <a14:backgroundMark x1="47667" y1="26875" x2="47833" y2="21625"/>
                      </a14:backgroundRemoval>
                    </a14:imgEffect>
                  </a14:imgLayer>
                </a14:imgProps>
              </a:ext>
              <a:ext uri="{28A0092B-C50C-407E-A947-70E740481C1C}">
                <a14:useLocalDpi xmlns:a14="http://schemas.microsoft.com/office/drawing/2010/main"/>
              </a:ext>
            </a:extLst>
          </a:blip>
          <a:srcRect/>
          <a:stretch>
            <a:fillRect/>
          </a:stretch>
        </p:blipFill>
        <p:spPr bwMode="auto">
          <a:xfrm>
            <a:off x="3297789" y="4261552"/>
            <a:ext cx="2066299" cy="1831744"/>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4104" name="Picture 8" descr="Image result for veil 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rot="16200000">
            <a:off x="7369642" y="4894839"/>
            <a:ext cx="505943" cy="1700583"/>
          </a:xfrm>
          <a:prstGeom prst="rect">
            <a:avLst/>
          </a:prstGeom>
          <a:noFill/>
          <a:effectLst>
            <a:outerShdw blurRad="50800" dist="50800" dir="5400000" algn="ctr" rotWithShape="0">
              <a:srgbClr val="000000">
                <a:alpha val="28000"/>
              </a:srgbClr>
            </a:outerShdw>
          </a:effectLst>
          <a:extLst>
            <a:ext uri="{909E8E84-426E-40DD-AFC4-6F175D3DCCD1}">
              <a14:hiddenFill xmlns:a14="http://schemas.microsoft.com/office/drawing/2010/main">
                <a:solidFill>
                  <a:srgbClr val="FFFFFF"/>
                </a:solidFill>
              </a14:hiddenFill>
            </a:ext>
          </a:extLst>
        </p:spPr>
      </p:pic>
      <p:pic>
        <p:nvPicPr>
          <p:cNvPr id="4106" name="Picture 10" descr="Image result for ancient greek wreath png"/>
          <p:cNvPicPr>
            <a:picLocks noChangeAspect="1" noChangeArrowheads="1"/>
          </p:cNvPicPr>
          <p:nvPr/>
        </p:nvPicPr>
        <p:blipFill>
          <a:blip r:embed="rId12" cstate="email">
            <a:extLst>
              <a:ext uri="{BEBA8EAE-BF5A-486C-A8C5-ECC9F3942E4B}">
                <a14:imgProps xmlns:a14="http://schemas.microsoft.com/office/drawing/2010/main">
                  <a14:imgLayer r:embed="rId13">
                    <a14:imgEffect>
                      <a14:backgroundRemoval t="9909" b="90244" l="3315" r="98232"/>
                    </a14:imgEffect>
                  </a14:imgLayer>
                </a14:imgProps>
              </a:ext>
              <a:ext uri="{28A0092B-C50C-407E-A947-70E740481C1C}">
                <a14:useLocalDpi xmlns:a14="http://schemas.microsoft.com/office/drawing/2010/main"/>
              </a:ext>
            </a:extLst>
          </a:blip>
          <a:srcRect/>
          <a:stretch>
            <a:fillRect/>
          </a:stretch>
        </p:blipFill>
        <p:spPr bwMode="auto">
          <a:xfrm>
            <a:off x="596852" y="3048319"/>
            <a:ext cx="1526876" cy="2142470"/>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56630" y="2141984"/>
            <a:ext cx="1811114"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dirty="0" smtClean="0">
                <a:solidFill>
                  <a:schemeClr val="bg1"/>
                </a:solidFill>
                <a:effectLst>
                  <a:outerShdw blurRad="38100" dist="38100" dir="2700000" algn="tl">
                    <a:srgbClr val="000000"/>
                  </a:outerShdw>
                </a:effectLst>
                <a:latin typeface="Times New Roman"/>
                <a:cs typeface="Times New Roman"/>
              </a:rPr>
              <a:t>α</a:t>
            </a:r>
            <a:r>
              <a:rPr lang="en-GB" sz="24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400" b="1" dirty="0" smtClean="0">
                <a:solidFill>
                  <a:schemeClr val="bg1"/>
                </a:solidFill>
                <a:effectLst>
                  <a:outerShdw blurRad="38100" dist="38100" dir="2700000" algn="tl">
                    <a:srgbClr val="000000"/>
                  </a:outerShdw>
                </a:effectLst>
                <a:latin typeface="Castellar" panose="020A0402060406010301" pitchFamily="18" charset="0"/>
              </a:rPr>
              <a:t>King </a:t>
            </a:r>
            <a:r>
              <a:rPr lang="en-GB" sz="2400" b="1" dirty="0" err="1" smtClean="0">
                <a:solidFill>
                  <a:schemeClr val="bg1"/>
                </a:solidFill>
                <a:effectLst>
                  <a:outerShdw blurRad="38100" dist="38100" dir="2700000" algn="tl">
                    <a:srgbClr val="000000"/>
                  </a:outerShdw>
                </a:effectLst>
                <a:latin typeface="Castellar" panose="020A0402060406010301" pitchFamily="18" charset="0"/>
              </a:rPr>
              <a:t>creon</a:t>
            </a:r>
            <a:endParaRPr lang="en-GB" sz="2400" b="1" dirty="0" smtClean="0">
              <a:solidFill>
                <a:schemeClr val="bg1"/>
              </a:solidFill>
              <a:effectLst>
                <a:outerShdw blurRad="38100" dist="38100" dir="2700000" algn="tl">
                  <a:srgbClr val="000000"/>
                </a:outerShdw>
              </a:effectLst>
              <a:latin typeface="Castellar" panose="020A0402060406010301" pitchFamily="18" charset="0"/>
            </a:endParaRPr>
          </a:p>
        </p:txBody>
      </p:sp>
      <p:sp>
        <p:nvSpPr>
          <p:cNvPr id="12" name="Title 1"/>
          <p:cNvSpPr txBox="1">
            <a:spLocks/>
          </p:cNvSpPr>
          <p:nvPr/>
        </p:nvSpPr>
        <p:spPr>
          <a:xfrm>
            <a:off x="1585287" y="2852936"/>
            <a:ext cx="2211393"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dirty="0" smtClean="0">
                <a:solidFill>
                  <a:schemeClr val="bg1"/>
                </a:solidFill>
                <a:effectLst>
                  <a:outerShdw blurRad="38100" dist="38100" dir="2700000" algn="tl">
                    <a:srgbClr val="000000"/>
                  </a:outerShdw>
                </a:effectLst>
                <a:latin typeface="Times New Roman"/>
                <a:cs typeface="Times New Roman"/>
              </a:rPr>
              <a:t>β</a:t>
            </a:r>
            <a:r>
              <a:rPr lang="en-GB" sz="24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400" b="1" dirty="0" err="1" smtClean="0">
                <a:solidFill>
                  <a:schemeClr val="bg1"/>
                </a:solidFill>
                <a:effectLst>
                  <a:outerShdw blurRad="38100" dist="38100" dir="2700000" algn="tl">
                    <a:srgbClr val="000000"/>
                  </a:outerShdw>
                </a:effectLst>
                <a:latin typeface="Castellar" panose="020A0402060406010301" pitchFamily="18" charset="0"/>
              </a:rPr>
              <a:t>jason</a:t>
            </a:r>
            <a:endParaRPr lang="en-GB" sz="2400" b="1" dirty="0" smtClean="0">
              <a:solidFill>
                <a:schemeClr val="bg1"/>
              </a:solidFill>
              <a:effectLst>
                <a:outerShdw blurRad="38100" dist="38100" dir="2700000" algn="tl">
                  <a:srgbClr val="000000"/>
                </a:outerShdw>
              </a:effectLst>
              <a:latin typeface="Castellar" panose="020A0402060406010301" pitchFamily="18" charset="0"/>
            </a:endParaRPr>
          </a:p>
        </p:txBody>
      </p:sp>
      <p:sp>
        <p:nvSpPr>
          <p:cNvPr id="13" name="Title 1"/>
          <p:cNvSpPr txBox="1">
            <a:spLocks/>
          </p:cNvSpPr>
          <p:nvPr/>
        </p:nvSpPr>
        <p:spPr>
          <a:xfrm>
            <a:off x="3419872" y="3431229"/>
            <a:ext cx="1800200" cy="9314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400" b="1" dirty="0">
                <a:solidFill>
                  <a:schemeClr val="bg1"/>
                </a:solidFill>
                <a:effectLst>
                  <a:outerShdw blurRad="38100" dist="38100" dir="2700000" algn="tl">
                    <a:srgbClr val="000000"/>
                  </a:outerShdw>
                </a:effectLst>
                <a:latin typeface="Times New Roman"/>
                <a:cs typeface="Times New Roman"/>
              </a:rPr>
              <a:t>c</a:t>
            </a:r>
            <a:r>
              <a:rPr lang="en-GB" sz="24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400" b="1" dirty="0" smtClean="0">
                <a:solidFill>
                  <a:schemeClr val="bg1"/>
                </a:solidFill>
                <a:effectLst>
                  <a:outerShdw blurRad="38100" dist="38100" dir="2700000" algn="tl">
                    <a:srgbClr val="000000"/>
                  </a:outerShdw>
                </a:effectLst>
                <a:latin typeface="Castellar" panose="020A0402060406010301" pitchFamily="18" charset="0"/>
              </a:rPr>
              <a:t>tutor</a:t>
            </a:r>
          </a:p>
        </p:txBody>
      </p:sp>
      <p:sp>
        <p:nvSpPr>
          <p:cNvPr id="14" name="Title 1"/>
          <p:cNvSpPr txBox="1">
            <a:spLocks/>
          </p:cNvSpPr>
          <p:nvPr/>
        </p:nvSpPr>
        <p:spPr>
          <a:xfrm>
            <a:off x="5148064" y="2996952"/>
            <a:ext cx="2016224"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dirty="0">
                <a:solidFill>
                  <a:schemeClr val="bg1"/>
                </a:solidFill>
                <a:effectLst>
                  <a:outerShdw blurRad="38100" dist="38100" dir="2700000" algn="tl">
                    <a:srgbClr val="000000"/>
                  </a:outerShdw>
                </a:effectLst>
                <a:latin typeface="Times New Roman"/>
                <a:cs typeface="Times New Roman"/>
              </a:rPr>
              <a:t>δ</a:t>
            </a:r>
            <a:r>
              <a:rPr lang="en-GB" sz="24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400" b="1" dirty="0" smtClean="0">
                <a:solidFill>
                  <a:schemeClr val="bg1"/>
                </a:solidFill>
                <a:effectLst>
                  <a:outerShdw blurRad="38100" dist="38100" dir="2700000" algn="tl">
                    <a:srgbClr val="000000"/>
                  </a:outerShdw>
                </a:effectLst>
                <a:latin typeface="Castellar" panose="020A0402060406010301" pitchFamily="18" charset="0"/>
              </a:rPr>
              <a:t>Princess </a:t>
            </a:r>
            <a:r>
              <a:rPr lang="en-GB" sz="2400" b="1" dirty="0" err="1" smtClean="0">
                <a:solidFill>
                  <a:schemeClr val="bg1"/>
                </a:solidFill>
                <a:effectLst>
                  <a:outerShdw blurRad="38100" dist="38100" dir="2700000" algn="tl">
                    <a:srgbClr val="000000"/>
                  </a:outerShdw>
                </a:effectLst>
                <a:latin typeface="Castellar" panose="020A0402060406010301" pitchFamily="18" charset="0"/>
              </a:rPr>
              <a:t>Glauce</a:t>
            </a:r>
            <a:endParaRPr lang="en-GB" sz="2400" b="1" dirty="0" smtClean="0">
              <a:solidFill>
                <a:schemeClr val="bg1"/>
              </a:solidFill>
              <a:effectLst>
                <a:outerShdw blurRad="38100" dist="38100" dir="2700000" algn="tl">
                  <a:srgbClr val="000000"/>
                </a:outerShdw>
              </a:effectLst>
              <a:latin typeface="Castellar" panose="020A0402060406010301" pitchFamily="18" charset="0"/>
            </a:endParaRPr>
          </a:p>
        </p:txBody>
      </p:sp>
      <p:sp>
        <p:nvSpPr>
          <p:cNvPr id="15" name="Title 1"/>
          <p:cNvSpPr txBox="1">
            <a:spLocks/>
          </p:cNvSpPr>
          <p:nvPr/>
        </p:nvSpPr>
        <p:spPr>
          <a:xfrm>
            <a:off x="6497294" y="2141984"/>
            <a:ext cx="274721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dirty="0" smtClean="0">
                <a:solidFill>
                  <a:schemeClr val="bg1"/>
                </a:solidFill>
                <a:effectLst>
                  <a:outerShdw blurRad="38100" dist="38100" dir="2700000" algn="tl">
                    <a:srgbClr val="000000"/>
                  </a:outerShdw>
                </a:effectLst>
                <a:latin typeface="Times New Roman"/>
                <a:cs typeface="Times New Roman"/>
              </a:rPr>
              <a:t>ε</a:t>
            </a:r>
            <a:r>
              <a:rPr lang="en-GB" sz="24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400" b="1" dirty="0" err="1" smtClean="0">
                <a:solidFill>
                  <a:schemeClr val="bg1"/>
                </a:solidFill>
                <a:effectLst>
                  <a:outerShdw blurRad="38100" dist="38100" dir="2700000" algn="tl">
                    <a:srgbClr val="000000"/>
                  </a:outerShdw>
                </a:effectLst>
                <a:latin typeface="Castellar" panose="020A0402060406010301" pitchFamily="18" charset="0"/>
              </a:rPr>
              <a:t>medea</a:t>
            </a:r>
            <a:endParaRPr lang="en-GB" sz="2400" b="1" dirty="0" smtClean="0">
              <a:solidFill>
                <a:schemeClr val="bg1"/>
              </a:solidFill>
              <a:effectLst>
                <a:outerShdw blurRad="38100" dist="38100" dir="2700000" algn="tl">
                  <a:srgbClr val="000000"/>
                </a:outerShdw>
              </a:effectLst>
              <a:latin typeface="Castellar" panose="020A0402060406010301" pitchFamily="18" charset="0"/>
            </a:endParaRPr>
          </a:p>
        </p:txBody>
      </p:sp>
      <p:pic>
        <p:nvPicPr>
          <p:cNvPr id="3074" name="Picture 2" descr="Image result for ancient greek princess crown"/>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2300" r="93800">
                        <a14:backgroundMark x1="78500" y1="30600" x2="77800" y2="37400"/>
                        <a14:backgroundMark x1="65500" y1="53100" x2="64100" y2="56300"/>
                        <a14:backgroundMark x1="60200" y1="62000" x2="60000" y2="60200"/>
                        <a14:backgroundMark x1="68700" y1="53600" x2="68900" y2="52700"/>
                        <a14:backgroundMark x1="49500" y1="31000" x2="51400" y2="30600"/>
                        <a14:backgroundMark x1="58200" y1="31700" x2="59600" y2="32800"/>
                      </a14:backgroundRemoval>
                    </a14:imgEffect>
                    <a14:imgEffect>
                      <a14:brightnessContrast bright="-5000" contrast="75000"/>
                    </a14:imgEffect>
                  </a14:imgLayer>
                </a14:imgProps>
              </a:ext>
              <a:ext uri="{28A0092B-C50C-407E-A947-70E740481C1C}">
                <a14:useLocalDpi xmlns:a14="http://schemas.microsoft.com/office/drawing/2010/main" val="0"/>
              </a:ext>
            </a:extLst>
          </a:blip>
          <a:srcRect/>
          <a:stretch>
            <a:fillRect/>
          </a:stretch>
        </p:blipFill>
        <p:spPr bwMode="auto">
          <a:xfrm>
            <a:off x="5380141" y="4021117"/>
            <a:ext cx="1712139" cy="1712139"/>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1645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500"/>
                                </p:stCondLst>
                                <p:childTnLst>
                                  <p:par>
                                    <p:cTn id="14" presetID="21" presetClass="entr" presetSubtype="1" fill="hold" nodeType="afterEffect">
                                      <p:stCondLst>
                                        <p:cond delay="0"/>
                                      </p:stCondLst>
                                      <p:childTnLst>
                                        <p:set>
                                          <p:cBhvr>
                                            <p:cTn id="15" dur="1" fill="hold">
                                              <p:stCondLst>
                                                <p:cond delay="0"/>
                                              </p:stCondLst>
                                            </p:cTn>
                                            <p:tgtEl>
                                              <p:spTgt spid="4106"/>
                                            </p:tgtEl>
                                            <p:attrNameLst>
                                              <p:attrName>style.visibility</p:attrName>
                                            </p:attrNameLst>
                                          </p:cBhvr>
                                          <p:to>
                                            <p:strVal val="visible"/>
                                          </p:to>
                                        </p:set>
                                        <p:animEffect transition="in" filter="wheel(1)">
                                          <p:cBhvr>
                                            <p:cTn id="16" dur="1000"/>
                                            <p:tgtEl>
                                              <p:spTgt spid="410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500"/>
                                </p:stCondLst>
                                <p:childTnLst>
                                  <p:par>
                                    <p:cTn id="23" presetID="2" presetClass="entr" presetSubtype="1" fill="hold" nodeType="afterEffect" p14:presetBounceEnd="50000">
                                      <p:stCondLst>
                                        <p:cond delay="0"/>
                                      </p:stCondLst>
                                      <p:childTnLst>
                                        <p:set>
                                          <p:cBhvr>
                                            <p:cTn id="24" dur="1" fill="hold">
                                              <p:stCondLst>
                                                <p:cond delay="0"/>
                                              </p:stCondLst>
                                            </p:cTn>
                                            <p:tgtEl>
                                              <p:spTgt spid="4098"/>
                                            </p:tgtEl>
                                            <p:attrNameLst>
                                              <p:attrName>style.visibility</p:attrName>
                                            </p:attrNameLst>
                                          </p:cBhvr>
                                          <p:to>
                                            <p:strVal val="visible"/>
                                          </p:to>
                                        </p:set>
                                        <p:anim calcmode="lin" valueType="num" p14:bounceEnd="50000">
                                          <p:cBhvr additive="base">
                                            <p:cTn id="25" dur="500" fill="hold"/>
                                            <p:tgtEl>
                                              <p:spTgt spid="4098"/>
                                            </p:tgtEl>
                                            <p:attrNameLst>
                                              <p:attrName>ppt_x</p:attrName>
                                            </p:attrNameLst>
                                          </p:cBhvr>
                                          <p:tavLst>
                                            <p:tav tm="0">
                                              <p:val>
                                                <p:strVal val="#ppt_x"/>
                                              </p:val>
                                            </p:tav>
                                            <p:tav tm="100000">
                                              <p:val>
                                                <p:strVal val="#ppt_x"/>
                                              </p:val>
                                            </p:tav>
                                          </p:tavLst>
                                        </p:anim>
                                        <p:anim calcmode="lin" valueType="num" p14:bounceEnd="50000">
                                          <p:cBhvr additive="base">
                                            <p:cTn id="26" dur="500" fill="hold"/>
                                            <p:tgtEl>
                                              <p:spTgt spid="4098"/>
                                            </p:tgtEl>
                                            <p:attrNameLst>
                                              <p:attrName>ppt_y</p:attrName>
                                            </p:attrNameLst>
                                          </p:cBhvr>
                                          <p:tavLst>
                                            <p:tav tm="0">
                                              <p:val>
                                                <p:strVal val="0-#ppt_h/2"/>
                                              </p:val>
                                            </p:tav>
                                            <p:tav tm="100000">
                                              <p:val>
                                                <p:strVal val="#ppt_y"/>
                                              </p:val>
                                            </p:tav>
                                          </p:tavLst>
                                        </p:anim>
                                      </p:childTnLst>
                                    </p:cTn>
                                  </p:par>
                                </p:childTnLst>
                              </p:cTn>
                            </p:par>
                            <p:par>
                              <p:cTn id="27" fill="hold">
                                <p:stCondLst>
                                  <p:cond delay="1000"/>
                                </p:stCondLst>
                                <p:childTnLst>
                                  <p:par>
                                    <p:cTn id="28" presetID="32" presetClass="emph" presetSubtype="0" fill="hold" nodeType="afterEffect">
                                      <p:stCondLst>
                                        <p:cond delay="0"/>
                                      </p:stCondLst>
                                      <p:childTnLst>
                                        <p:animRot by="120000">
                                          <p:cBhvr>
                                            <p:cTn id="29" dur="50" fill="hold">
                                              <p:stCondLst>
                                                <p:cond delay="0"/>
                                              </p:stCondLst>
                                            </p:cTn>
                                            <p:tgtEl>
                                              <p:spTgt spid="4098"/>
                                            </p:tgtEl>
                                            <p:attrNameLst>
                                              <p:attrName>r</p:attrName>
                                            </p:attrNameLst>
                                          </p:cBhvr>
                                        </p:animRot>
                                        <p:animRot by="-240000">
                                          <p:cBhvr>
                                            <p:cTn id="30" dur="100" fill="hold">
                                              <p:stCondLst>
                                                <p:cond delay="100"/>
                                              </p:stCondLst>
                                            </p:cTn>
                                            <p:tgtEl>
                                              <p:spTgt spid="4098"/>
                                            </p:tgtEl>
                                            <p:attrNameLst>
                                              <p:attrName>r</p:attrName>
                                            </p:attrNameLst>
                                          </p:cBhvr>
                                        </p:animRot>
                                        <p:animRot by="240000">
                                          <p:cBhvr>
                                            <p:cTn id="31" dur="100" fill="hold">
                                              <p:stCondLst>
                                                <p:cond delay="200"/>
                                              </p:stCondLst>
                                            </p:cTn>
                                            <p:tgtEl>
                                              <p:spTgt spid="4098"/>
                                            </p:tgtEl>
                                            <p:attrNameLst>
                                              <p:attrName>r</p:attrName>
                                            </p:attrNameLst>
                                          </p:cBhvr>
                                        </p:animRot>
                                        <p:animRot by="-240000">
                                          <p:cBhvr>
                                            <p:cTn id="32" dur="100" fill="hold">
                                              <p:stCondLst>
                                                <p:cond delay="300"/>
                                              </p:stCondLst>
                                            </p:cTn>
                                            <p:tgtEl>
                                              <p:spTgt spid="4098"/>
                                            </p:tgtEl>
                                            <p:attrNameLst>
                                              <p:attrName>r</p:attrName>
                                            </p:attrNameLst>
                                          </p:cBhvr>
                                        </p:animRot>
                                        <p:animRot by="120000">
                                          <p:cBhvr>
                                            <p:cTn id="33" dur="100" fill="hold">
                                              <p:stCondLst>
                                                <p:cond delay="400"/>
                                              </p:stCondLst>
                                            </p:cTn>
                                            <p:tgtEl>
                                              <p:spTgt spid="4098"/>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4102"/>
                                            </p:tgtEl>
                                            <p:attrNameLst>
                                              <p:attrName>style.visibility</p:attrName>
                                            </p:attrNameLst>
                                          </p:cBhvr>
                                          <p:to>
                                            <p:strVal val="visible"/>
                                          </p:to>
                                        </p:set>
                                        <p:animEffect transition="in" filter="fade">
                                          <p:cBhvr>
                                            <p:cTn id="42" dur="500"/>
                                            <p:tgtEl>
                                              <p:spTgt spid="410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par>
                              <p:cTn id="48" fill="hold">
                                <p:stCondLst>
                                  <p:cond delay="500"/>
                                </p:stCondLst>
                                <p:childTnLst>
                                  <p:par>
                                    <p:cTn id="49" presetID="21" presetClass="entr" presetSubtype="1" fill="hold" nodeType="afterEffect">
                                      <p:stCondLst>
                                        <p:cond delay="0"/>
                                      </p:stCondLst>
                                      <p:childTnLst>
                                        <p:set>
                                          <p:cBhvr>
                                            <p:cTn id="50" dur="1" fill="hold">
                                              <p:stCondLst>
                                                <p:cond delay="0"/>
                                              </p:stCondLst>
                                            </p:cTn>
                                            <p:tgtEl>
                                              <p:spTgt spid="3074"/>
                                            </p:tgtEl>
                                            <p:attrNameLst>
                                              <p:attrName>style.visibility</p:attrName>
                                            </p:attrNameLst>
                                          </p:cBhvr>
                                          <p:to>
                                            <p:strVal val="visible"/>
                                          </p:to>
                                        </p:set>
                                        <p:animEffect transition="in" filter="wheel(1)">
                                          <p:cBhvr>
                                            <p:cTn id="51" dur="1000"/>
                                            <p:tgtEl>
                                              <p:spTgt spid="307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4100"/>
                                            </p:tgtEl>
                                            <p:attrNameLst>
                                              <p:attrName>style.visibility</p:attrName>
                                            </p:attrNameLst>
                                          </p:cBhvr>
                                          <p:to>
                                            <p:strVal val="visible"/>
                                          </p:to>
                                        </p:set>
                                        <p:animEffect transition="in" filter="fade">
                                          <p:cBhvr>
                                            <p:cTn id="60" dur="500"/>
                                            <p:tgtEl>
                                              <p:spTgt spid="4100"/>
                                            </p:tgtEl>
                                          </p:cBhvr>
                                        </p:animEffect>
                                      </p:childTnLst>
                                    </p:cTn>
                                  </p:par>
                                  <p:par>
                                    <p:cTn id="61" presetID="10" presetClass="entr" presetSubtype="0" fill="hold" nodeType="withEffect">
                                      <p:stCondLst>
                                        <p:cond delay="0"/>
                                      </p:stCondLst>
                                      <p:childTnLst>
                                        <p:set>
                                          <p:cBhvr>
                                            <p:cTn id="62" dur="1" fill="hold">
                                              <p:stCondLst>
                                                <p:cond delay="0"/>
                                              </p:stCondLst>
                                            </p:cTn>
                                            <p:tgtEl>
                                              <p:spTgt spid="4104"/>
                                            </p:tgtEl>
                                            <p:attrNameLst>
                                              <p:attrName>style.visibility</p:attrName>
                                            </p:attrNameLst>
                                          </p:cBhvr>
                                          <p:to>
                                            <p:strVal val="visible"/>
                                          </p:to>
                                        </p:set>
                                        <p:animEffect transition="in" filter="fade">
                                          <p:cBhvr>
                                            <p:cTn id="63" dur="500"/>
                                            <p:tgtEl>
                                              <p:spTgt spid="4104"/>
                                            </p:tgtEl>
                                          </p:cBhvr>
                                        </p:animEffect>
                                      </p:childTnLst>
                                    </p:cTn>
                                  </p:par>
                                </p:childTnLst>
                              </p:cTn>
                            </p:par>
                            <p:par>
                              <p:cTn id="64" fill="hold">
                                <p:stCondLst>
                                  <p:cond delay="1000"/>
                                </p:stCondLst>
                                <p:childTnLst>
                                  <p:par>
                                    <p:cTn id="65" presetID="22" presetClass="entr" presetSubtype="4" fill="hold" nodeType="afterEffect">
                                      <p:stCondLst>
                                        <p:cond delay="0"/>
                                      </p:stCondLst>
                                      <p:childTnLst>
                                        <p:set>
                                          <p:cBhvr>
                                            <p:cTn id="66" dur="1" fill="hold">
                                              <p:stCondLst>
                                                <p:cond delay="0"/>
                                              </p:stCondLst>
                                            </p:cTn>
                                            <p:tgtEl>
                                              <p:spTgt spid="4108"/>
                                            </p:tgtEl>
                                            <p:attrNameLst>
                                              <p:attrName>style.visibility</p:attrName>
                                            </p:attrNameLst>
                                          </p:cBhvr>
                                          <p:to>
                                            <p:strVal val="visible"/>
                                          </p:to>
                                        </p:set>
                                        <p:animEffect transition="in" filter="wipe(down)">
                                          <p:cBhvr>
                                            <p:cTn id="67" dur="2000"/>
                                            <p:tgtEl>
                                              <p:spTgt spid="4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1" grpId="0"/>
          <p:bldP spid="12" grpId="0"/>
          <p:bldP spid="13" grpId="0"/>
          <p:bldP spid="14" grpId="0"/>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500"/>
                                </p:stCondLst>
                                <p:childTnLst>
                                  <p:par>
                                    <p:cTn id="14" presetID="21" presetClass="entr" presetSubtype="1" fill="hold" nodeType="afterEffect">
                                      <p:stCondLst>
                                        <p:cond delay="0"/>
                                      </p:stCondLst>
                                      <p:childTnLst>
                                        <p:set>
                                          <p:cBhvr>
                                            <p:cTn id="15" dur="1" fill="hold">
                                              <p:stCondLst>
                                                <p:cond delay="0"/>
                                              </p:stCondLst>
                                            </p:cTn>
                                            <p:tgtEl>
                                              <p:spTgt spid="4106"/>
                                            </p:tgtEl>
                                            <p:attrNameLst>
                                              <p:attrName>style.visibility</p:attrName>
                                            </p:attrNameLst>
                                          </p:cBhvr>
                                          <p:to>
                                            <p:strVal val="visible"/>
                                          </p:to>
                                        </p:set>
                                        <p:animEffect transition="in" filter="wheel(1)">
                                          <p:cBhvr>
                                            <p:cTn id="16" dur="1000"/>
                                            <p:tgtEl>
                                              <p:spTgt spid="410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500"/>
                                </p:stCondLst>
                                <p:childTnLst>
                                  <p:par>
                                    <p:cTn id="23" presetID="2" presetClass="entr" presetSubtype="1" fill="hold" nodeType="afterEffect">
                                      <p:stCondLst>
                                        <p:cond delay="0"/>
                                      </p:stCondLst>
                                      <p:childTnLst>
                                        <p:set>
                                          <p:cBhvr>
                                            <p:cTn id="24" dur="1" fill="hold">
                                              <p:stCondLst>
                                                <p:cond delay="0"/>
                                              </p:stCondLst>
                                            </p:cTn>
                                            <p:tgtEl>
                                              <p:spTgt spid="4098"/>
                                            </p:tgtEl>
                                            <p:attrNameLst>
                                              <p:attrName>style.visibility</p:attrName>
                                            </p:attrNameLst>
                                          </p:cBhvr>
                                          <p:to>
                                            <p:strVal val="visible"/>
                                          </p:to>
                                        </p:set>
                                        <p:anim calcmode="lin" valueType="num">
                                          <p:cBhvr additive="base">
                                            <p:cTn id="25" dur="500" fill="hold"/>
                                            <p:tgtEl>
                                              <p:spTgt spid="4098"/>
                                            </p:tgtEl>
                                            <p:attrNameLst>
                                              <p:attrName>ppt_x</p:attrName>
                                            </p:attrNameLst>
                                          </p:cBhvr>
                                          <p:tavLst>
                                            <p:tav tm="0">
                                              <p:val>
                                                <p:strVal val="#ppt_x"/>
                                              </p:val>
                                            </p:tav>
                                            <p:tav tm="100000">
                                              <p:val>
                                                <p:strVal val="#ppt_x"/>
                                              </p:val>
                                            </p:tav>
                                          </p:tavLst>
                                        </p:anim>
                                        <p:anim calcmode="lin" valueType="num">
                                          <p:cBhvr additive="base">
                                            <p:cTn id="26" dur="500" fill="hold"/>
                                            <p:tgtEl>
                                              <p:spTgt spid="4098"/>
                                            </p:tgtEl>
                                            <p:attrNameLst>
                                              <p:attrName>ppt_y</p:attrName>
                                            </p:attrNameLst>
                                          </p:cBhvr>
                                          <p:tavLst>
                                            <p:tav tm="0">
                                              <p:val>
                                                <p:strVal val="0-#ppt_h/2"/>
                                              </p:val>
                                            </p:tav>
                                            <p:tav tm="100000">
                                              <p:val>
                                                <p:strVal val="#ppt_y"/>
                                              </p:val>
                                            </p:tav>
                                          </p:tavLst>
                                        </p:anim>
                                      </p:childTnLst>
                                    </p:cTn>
                                  </p:par>
                                </p:childTnLst>
                              </p:cTn>
                            </p:par>
                            <p:par>
                              <p:cTn id="27" fill="hold">
                                <p:stCondLst>
                                  <p:cond delay="1000"/>
                                </p:stCondLst>
                                <p:childTnLst>
                                  <p:par>
                                    <p:cTn id="28" presetID="32" presetClass="emph" presetSubtype="0" fill="hold" nodeType="afterEffect">
                                      <p:stCondLst>
                                        <p:cond delay="0"/>
                                      </p:stCondLst>
                                      <p:childTnLst>
                                        <p:animRot by="120000">
                                          <p:cBhvr>
                                            <p:cTn id="29" dur="50" fill="hold">
                                              <p:stCondLst>
                                                <p:cond delay="0"/>
                                              </p:stCondLst>
                                            </p:cTn>
                                            <p:tgtEl>
                                              <p:spTgt spid="4098"/>
                                            </p:tgtEl>
                                            <p:attrNameLst>
                                              <p:attrName>r</p:attrName>
                                            </p:attrNameLst>
                                          </p:cBhvr>
                                        </p:animRot>
                                        <p:animRot by="-240000">
                                          <p:cBhvr>
                                            <p:cTn id="30" dur="100" fill="hold">
                                              <p:stCondLst>
                                                <p:cond delay="100"/>
                                              </p:stCondLst>
                                            </p:cTn>
                                            <p:tgtEl>
                                              <p:spTgt spid="4098"/>
                                            </p:tgtEl>
                                            <p:attrNameLst>
                                              <p:attrName>r</p:attrName>
                                            </p:attrNameLst>
                                          </p:cBhvr>
                                        </p:animRot>
                                        <p:animRot by="240000">
                                          <p:cBhvr>
                                            <p:cTn id="31" dur="100" fill="hold">
                                              <p:stCondLst>
                                                <p:cond delay="200"/>
                                              </p:stCondLst>
                                            </p:cTn>
                                            <p:tgtEl>
                                              <p:spTgt spid="4098"/>
                                            </p:tgtEl>
                                            <p:attrNameLst>
                                              <p:attrName>r</p:attrName>
                                            </p:attrNameLst>
                                          </p:cBhvr>
                                        </p:animRot>
                                        <p:animRot by="-240000">
                                          <p:cBhvr>
                                            <p:cTn id="32" dur="100" fill="hold">
                                              <p:stCondLst>
                                                <p:cond delay="300"/>
                                              </p:stCondLst>
                                            </p:cTn>
                                            <p:tgtEl>
                                              <p:spTgt spid="4098"/>
                                            </p:tgtEl>
                                            <p:attrNameLst>
                                              <p:attrName>r</p:attrName>
                                            </p:attrNameLst>
                                          </p:cBhvr>
                                        </p:animRot>
                                        <p:animRot by="120000">
                                          <p:cBhvr>
                                            <p:cTn id="33" dur="100" fill="hold">
                                              <p:stCondLst>
                                                <p:cond delay="400"/>
                                              </p:stCondLst>
                                            </p:cTn>
                                            <p:tgtEl>
                                              <p:spTgt spid="4098"/>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4102"/>
                                            </p:tgtEl>
                                            <p:attrNameLst>
                                              <p:attrName>style.visibility</p:attrName>
                                            </p:attrNameLst>
                                          </p:cBhvr>
                                          <p:to>
                                            <p:strVal val="visible"/>
                                          </p:to>
                                        </p:set>
                                        <p:animEffect transition="in" filter="fade">
                                          <p:cBhvr>
                                            <p:cTn id="42" dur="500"/>
                                            <p:tgtEl>
                                              <p:spTgt spid="410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par>
                              <p:cTn id="48" fill="hold">
                                <p:stCondLst>
                                  <p:cond delay="500"/>
                                </p:stCondLst>
                                <p:childTnLst>
                                  <p:par>
                                    <p:cTn id="49" presetID="21" presetClass="entr" presetSubtype="1" fill="hold" nodeType="afterEffect">
                                      <p:stCondLst>
                                        <p:cond delay="0"/>
                                      </p:stCondLst>
                                      <p:childTnLst>
                                        <p:set>
                                          <p:cBhvr>
                                            <p:cTn id="50" dur="1" fill="hold">
                                              <p:stCondLst>
                                                <p:cond delay="0"/>
                                              </p:stCondLst>
                                            </p:cTn>
                                            <p:tgtEl>
                                              <p:spTgt spid="3074"/>
                                            </p:tgtEl>
                                            <p:attrNameLst>
                                              <p:attrName>style.visibility</p:attrName>
                                            </p:attrNameLst>
                                          </p:cBhvr>
                                          <p:to>
                                            <p:strVal val="visible"/>
                                          </p:to>
                                        </p:set>
                                        <p:animEffect transition="in" filter="wheel(1)">
                                          <p:cBhvr>
                                            <p:cTn id="51" dur="1000"/>
                                            <p:tgtEl>
                                              <p:spTgt spid="307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4100"/>
                                            </p:tgtEl>
                                            <p:attrNameLst>
                                              <p:attrName>style.visibility</p:attrName>
                                            </p:attrNameLst>
                                          </p:cBhvr>
                                          <p:to>
                                            <p:strVal val="visible"/>
                                          </p:to>
                                        </p:set>
                                        <p:animEffect transition="in" filter="fade">
                                          <p:cBhvr>
                                            <p:cTn id="60" dur="500"/>
                                            <p:tgtEl>
                                              <p:spTgt spid="4100"/>
                                            </p:tgtEl>
                                          </p:cBhvr>
                                        </p:animEffect>
                                      </p:childTnLst>
                                    </p:cTn>
                                  </p:par>
                                  <p:par>
                                    <p:cTn id="61" presetID="10" presetClass="entr" presetSubtype="0" fill="hold" nodeType="withEffect">
                                      <p:stCondLst>
                                        <p:cond delay="0"/>
                                      </p:stCondLst>
                                      <p:childTnLst>
                                        <p:set>
                                          <p:cBhvr>
                                            <p:cTn id="62" dur="1" fill="hold">
                                              <p:stCondLst>
                                                <p:cond delay="0"/>
                                              </p:stCondLst>
                                            </p:cTn>
                                            <p:tgtEl>
                                              <p:spTgt spid="4104"/>
                                            </p:tgtEl>
                                            <p:attrNameLst>
                                              <p:attrName>style.visibility</p:attrName>
                                            </p:attrNameLst>
                                          </p:cBhvr>
                                          <p:to>
                                            <p:strVal val="visible"/>
                                          </p:to>
                                        </p:set>
                                        <p:animEffect transition="in" filter="fade">
                                          <p:cBhvr>
                                            <p:cTn id="63" dur="500"/>
                                            <p:tgtEl>
                                              <p:spTgt spid="4104"/>
                                            </p:tgtEl>
                                          </p:cBhvr>
                                        </p:animEffect>
                                      </p:childTnLst>
                                    </p:cTn>
                                  </p:par>
                                </p:childTnLst>
                              </p:cTn>
                            </p:par>
                            <p:par>
                              <p:cTn id="64" fill="hold">
                                <p:stCondLst>
                                  <p:cond delay="1000"/>
                                </p:stCondLst>
                                <p:childTnLst>
                                  <p:par>
                                    <p:cTn id="65" presetID="22" presetClass="entr" presetSubtype="4" fill="hold" nodeType="afterEffect">
                                      <p:stCondLst>
                                        <p:cond delay="0"/>
                                      </p:stCondLst>
                                      <p:childTnLst>
                                        <p:set>
                                          <p:cBhvr>
                                            <p:cTn id="66" dur="1" fill="hold">
                                              <p:stCondLst>
                                                <p:cond delay="0"/>
                                              </p:stCondLst>
                                            </p:cTn>
                                            <p:tgtEl>
                                              <p:spTgt spid="4108"/>
                                            </p:tgtEl>
                                            <p:attrNameLst>
                                              <p:attrName>style.visibility</p:attrName>
                                            </p:attrNameLst>
                                          </p:cBhvr>
                                          <p:to>
                                            <p:strVal val="visible"/>
                                          </p:to>
                                        </p:set>
                                        <p:animEffect transition="in" filter="wipe(down)">
                                          <p:cBhvr>
                                            <p:cTn id="67" dur="2000"/>
                                            <p:tgtEl>
                                              <p:spTgt spid="4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1" grpId="0"/>
          <p:bldP spid="12" grpId="0"/>
          <p:bldP spid="13" grpId="0"/>
          <p:bldP spid="14" grpId="0"/>
          <p:bldP spid="15" grpId="0"/>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lated im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539552" y="1997968"/>
            <a:ext cx="8065807"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200" b="1" dirty="0">
                <a:solidFill>
                  <a:schemeClr val="bg1"/>
                </a:solidFill>
                <a:effectLst>
                  <a:outerShdw blurRad="38100" dist="38100" dir="2700000" algn="tl">
                    <a:srgbClr val="000000"/>
                  </a:outerShdw>
                </a:effectLst>
                <a:latin typeface="Times New Roman"/>
                <a:cs typeface="Times New Roman"/>
              </a:rPr>
              <a:t>β</a:t>
            </a:r>
            <a:r>
              <a:rPr lang="en-GB" sz="2200" b="1" dirty="0">
                <a:solidFill>
                  <a:schemeClr val="bg1"/>
                </a:solidFill>
                <a:effectLst>
                  <a:outerShdw blurRad="38100" dist="38100" dir="2700000" algn="tl">
                    <a:srgbClr val="000000"/>
                  </a:outerShdw>
                </a:effectLst>
                <a:latin typeface="Castellar" panose="020A0402060406010301" pitchFamily="18" charset="0"/>
              </a:rPr>
              <a:t>.</a:t>
            </a:r>
            <a:r>
              <a:rPr lang="en-GB" sz="2200" b="1" dirty="0" smtClean="0">
                <a:solidFill>
                  <a:schemeClr val="bg1"/>
                </a:solidFill>
                <a:effectLst>
                  <a:outerShdw blurRad="38100" dist="38100" dir="2700000" algn="tl">
                    <a:srgbClr val="000000"/>
                  </a:outerShdw>
                </a:effectLst>
                <a:latin typeface="Castellar" panose="020A0402060406010301" pitchFamily="18" charset="0"/>
              </a:rPr>
              <a:t> Go to school –</a:t>
            </a:r>
          </a:p>
          <a:p>
            <a:r>
              <a:rPr lang="en-GB" sz="2200" b="1" dirty="0" smtClean="0">
                <a:solidFill>
                  <a:schemeClr val="bg1"/>
                </a:solidFill>
                <a:effectLst>
                  <a:outerShdw blurRad="38100" dist="38100" dir="2700000" algn="tl">
                    <a:srgbClr val="000000"/>
                  </a:outerShdw>
                </a:effectLst>
                <a:latin typeface="Castellar" panose="020A0402060406010301" pitchFamily="18" charset="0"/>
                <a:cs typeface="Times New Roman"/>
              </a:rPr>
              <a:t>Other Greeks thought that this was very strange, as they thought that girls needed to know was how to look after a home. </a:t>
            </a:r>
            <a:r>
              <a:rPr lang="en-GB" sz="2200" b="1" dirty="0" smtClean="0">
                <a:solidFill>
                  <a:srgbClr val="FF0000"/>
                </a:solidFill>
                <a:effectLst>
                  <a:outerShdw blurRad="38100" dist="38100" dir="2700000" algn="tl">
                    <a:srgbClr val="000000"/>
                  </a:outerShdw>
                </a:effectLst>
                <a:latin typeface="Castellar" panose="020A0402060406010301" pitchFamily="18" charset="0"/>
                <a:cs typeface="Times New Roman"/>
              </a:rPr>
              <a:t>Spartan</a:t>
            </a:r>
            <a:r>
              <a:rPr lang="en-GB" sz="2200" b="1" dirty="0" smtClean="0">
                <a:solidFill>
                  <a:schemeClr val="bg1"/>
                </a:solidFill>
                <a:effectLst>
                  <a:outerShdw blurRad="38100" dist="38100" dir="2700000" algn="tl">
                    <a:srgbClr val="000000"/>
                  </a:outerShdw>
                </a:effectLst>
                <a:latin typeface="Castellar" panose="020A0402060406010301" pitchFamily="18" charset="0"/>
                <a:cs typeface="Times New Roman"/>
              </a:rPr>
              <a:t> women also had more rights, in some way – they could own their own property and even (shock, Horror!) tell a man off in public without penalty. </a:t>
            </a:r>
            <a:r>
              <a:rPr lang="en-GB" sz="2200" b="1" dirty="0" smtClean="0">
                <a:solidFill>
                  <a:srgbClr val="FF0000"/>
                </a:solidFill>
                <a:effectLst>
                  <a:outerShdw blurRad="38100" dist="38100" dir="2700000" algn="tl">
                    <a:srgbClr val="000000"/>
                  </a:outerShdw>
                </a:effectLst>
                <a:latin typeface="Castellar" panose="020A0402060406010301" pitchFamily="18" charset="0"/>
                <a:cs typeface="Times New Roman"/>
              </a:rPr>
              <a:t>Spartans </a:t>
            </a:r>
            <a:r>
              <a:rPr lang="en-GB" sz="2200" b="1" dirty="0" smtClean="0">
                <a:solidFill>
                  <a:schemeClr val="bg1"/>
                </a:solidFill>
                <a:effectLst>
                  <a:outerShdw blurRad="38100" dist="38100" dir="2700000" algn="tl">
                    <a:srgbClr val="000000"/>
                  </a:outerShdw>
                </a:effectLst>
                <a:latin typeface="Castellar" panose="020A0402060406010301" pitchFamily="18" charset="0"/>
                <a:cs typeface="Times New Roman"/>
              </a:rPr>
              <a:t>believed that the fitter and healthier their women were, the healthier their children would be,  </a:t>
            </a:r>
            <a:endParaRPr lang="en-GB" sz="2200" b="1" dirty="0" smtClean="0">
              <a:solidFill>
                <a:schemeClr val="bg1"/>
              </a:solidFill>
              <a:effectLst>
                <a:outerShdw blurRad="38100" dist="38100" dir="2700000" algn="tl">
                  <a:srgbClr val="000000"/>
                </a:outerShdw>
              </a:effectLst>
              <a:latin typeface="Castellar" panose="020A0402060406010301" pitchFamily="18" charset="0"/>
            </a:endParaRPr>
          </a:p>
        </p:txBody>
      </p:sp>
      <p:pic>
        <p:nvPicPr>
          <p:cNvPr id="1026" name="Picture 2" descr="Related image"/>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0" b="100000" l="0" r="100000">
                        <a14:backgroundMark x1="35000" y1="94444" x2="58182" y2="93254"/>
                        <a14:backgroundMark x1="21364" y1="89286" x2="24091" y2="99603"/>
                      </a14:backgroundRemoval>
                    </a14:imgEffect>
                  </a14:imgLayer>
                </a14:imgProps>
              </a:ext>
              <a:ext uri="{28A0092B-C50C-407E-A947-70E740481C1C}">
                <a14:useLocalDpi xmlns:a14="http://schemas.microsoft.com/office/drawing/2010/main"/>
              </a:ext>
            </a:extLst>
          </a:blip>
          <a:srcRect/>
          <a:stretch>
            <a:fillRect/>
          </a:stretch>
        </p:blipFill>
        <p:spPr bwMode="auto">
          <a:xfrm>
            <a:off x="3888378" y="4451099"/>
            <a:ext cx="1368153" cy="1567158"/>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8190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611560" y="692696"/>
            <a:ext cx="784328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600" b="1" dirty="0" smtClean="0">
                <a:solidFill>
                  <a:schemeClr val="bg1"/>
                </a:solidFill>
                <a:effectLst>
                  <a:outerShdw blurRad="38100" dist="38100" dir="2700000" algn="tl">
                    <a:srgbClr val="000000"/>
                  </a:outerShdw>
                </a:effectLst>
                <a:latin typeface="Castellar" panose="020A0402060406010301" pitchFamily="18" charset="0"/>
                <a:cs typeface="Times New Roman"/>
              </a:rPr>
              <a:t>10.</a:t>
            </a:r>
            <a:r>
              <a:rPr lang="en-GB" sz="3600" b="1" dirty="0" smtClean="0">
                <a:solidFill>
                  <a:schemeClr val="bg1"/>
                </a:solidFill>
                <a:effectLst>
                  <a:outerShdw blurRad="38100" dist="38100" dir="2700000" algn="tl">
                    <a:srgbClr val="000000"/>
                  </a:outerShdw>
                </a:effectLst>
                <a:latin typeface="Times New Roman"/>
                <a:cs typeface="Times New Roman"/>
              </a:rPr>
              <a:t> </a:t>
            </a:r>
            <a:r>
              <a:rPr lang="en-GB" sz="3600" b="1" dirty="0" smtClean="0">
                <a:solidFill>
                  <a:schemeClr val="bg1"/>
                </a:solidFill>
                <a:effectLst>
                  <a:outerShdw blurRad="38100" dist="38100" dir="2700000" algn="tl">
                    <a:srgbClr val="000000"/>
                  </a:outerShdw>
                </a:effectLst>
                <a:latin typeface="Castellar" panose="020A0402060406010301" pitchFamily="18" charset="0"/>
              </a:rPr>
              <a:t>What is the </a:t>
            </a:r>
            <a:r>
              <a:rPr lang="en-GB" sz="3600" b="1" dirty="0" smtClean="0">
                <a:solidFill>
                  <a:srgbClr val="FF0000"/>
                </a:solidFill>
                <a:effectLst>
                  <a:outerShdw blurRad="38100" dist="38100" dir="2700000" algn="tl">
                    <a:srgbClr val="000000"/>
                  </a:outerShdw>
                </a:effectLst>
                <a:latin typeface="Castellar" panose="020A0402060406010301" pitchFamily="18" charset="0"/>
              </a:rPr>
              <a:t>base</a:t>
            </a:r>
            <a:r>
              <a:rPr lang="en-GB" sz="3600" b="1" dirty="0" smtClean="0">
                <a:solidFill>
                  <a:schemeClr val="bg1"/>
                </a:solidFill>
                <a:effectLst>
                  <a:outerShdw blurRad="38100" dist="38100" dir="2700000" algn="tl">
                    <a:srgbClr val="000000"/>
                  </a:outerShdw>
                </a:effectLst>
                <a:latin typeface="Castellar" panose="020A0402060406010301" pitchFamily="18" charset="0"/>
              </a:rPr>
              <a:t> of a temple called? </a:t>
            </a:r>
          </a:p>
        </p:txBody>
      </p:sp>
      <p:sp>
        <p:nvSpPr>
          <p:cNvPr id="5" name="Title 1"/>
          <p:cNvSpPr txBox="1">
            <a:spLocks/>
          </p:cNvSpPr>
          <p:nvPr/>
        </p:nvSpPr>
        <p:spPr>
          <a:xfrm>
            <a:off x="611560" y="1906881"/>
            <a:ext cx="318794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dirty="0" smtClean="0">
                <a:solidFill>
                  <a:schemeClr val="bg1"/>
                </a:solidFill>
                <a:effectLst>
                  <a:outerShdw blurRad="38100" dist="38100" dir="2700000" algn="tl">
                    <a:srgbClr val="000000"/>
                  </a:outerShdw>
                </a:effectLst>
                <a:latin typeface="Times New Roman"/>
                <a:cs typeface="Times New Roman"/>
              </a:rPr>
              <a:t>α</a:t>
            </a:r>
            <a:r>
              <a:rPr lang="en-GB" sz="28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Entablature</a:t>
            </a:r>
          </a:p>
        </p:txBody>
      </p:sp>
      <p:sp>
        <p:nvSpPr>
          <p:cNvPr id="6" name="Title 1"/>
          <p:cNvSpPr txBox="1">
            <a:spLocks/>
          </p:cNvSpPr>
          <p:nvPr/>
        </p:nvSpPr>
        <p:spPr>
          <a:xfrm>
            <a:off x="904488" y="4797152"/>
            <a:ext cx="2602083"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dirty="0" smtClean="0">
                <a:solidFill>
                  <a:schemeClr val="bg1"/>
                </a:solidFill>
                <a:effectLst>
                  <a:outerShdw blurRad="38100" dist="38100" dir="2700000" algn="tl">
                    <a:srgbClr val="000000"/>
                  </a:outerShdw>
                </a:effectLst>
                <a:latin typeface="Times New Roman"/>
                <a:cs typeface="Times New Roman"/>
              </a:rPr>
              <a:t>β</a:t>
            </a:r>
            <a:r>
              <a:rPr lang="en-GB" sz="28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800" b="1" dirty="0" err="1" smtClean="0">
                <a:solidFill>
                  <a:schemeClr val="bg1"/>
                </a:solidFill>
                <a:effectLst>
                  <a:outerShdw blurRad="38100" dist="38100" dir="2700000" algn="tl">
                    <a:srgbClr val="000000"/>
                  </a:outerShdw>
                </a:effectLst>
                <a:latin typeface="Castellar" panose="020A0402060406010301" pitchFamily="18" charset="0"/>
              </a:rPr>
              <a:t>Stylobate</a:t>
            </a:r>
            <a:endParaRPr lang="en-GB" sz="2800" b="1" dirty="0" smtClean="0">
              <a:solidFill>
                <a:schemeClr val="bg1"/>
              </a:solidFill>
              <a:effectLst>
                <a:outerShdw blurRad="38100" dist="38100" dir="2700000" algn="tl">
                  <a:srgbClr val="000000"/>
                </a:outerShdw>
              </a:effectLst>
              <a:latin typeface="Castellar" panose="020A0402060406010301" pitchFamily="18" charset="0"/>
            </a:endParaRPr>
          </a:p>
        </p:txBody>
      </p:sp>
      <p:sp>
        <p:nvSpPr>
          <p:cNvPr id="7" name="Title 1"/>
          <p:cNvSpPr txBox="1">
            <a:spLocks/>
          </p:cNvSpPr>
          <p:nvPr/>
        </p:nvSpPr>
        <p:spPr>
          <a:xfrm>
            <a:off x="5508104" y="1906881"/>
            <a:ext cx="274721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800" b="1" dirty="0">
                <a:solidFill>
                  <a:schemeClr val="bg1"/>
                </a:solidFill>
                <a:effectLst>
                  <a:outerShdw blurRad="38100" dist="38100" dir="2700000" algn="tl">
                    <a:srgbClr val="000000"/>
                  </a:outerShdw>
                </a:effectLst>
                <a:latin typeface="Times New Roman"/>
                <a:cs typeface="Times New Roman"/>
              </a:rPr>
              <a:t>c</a:t>
            </a:r>
            <a:r>
              <a:rPr lang="en-GB" sz="28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Column</a:t>
            </a:r>
          </a:p>
        </p:txBody>
      </p:sp>
      <p:sp>
        <p:nvSpPr>
          <p:cNvPr id="8" name="Title 1"/>
          <p:cNvSpPr txBox="1">
            <a:spLocks/>
          </p:cNvSpPr>
          <p:nvPr/>
        </p:nvSpPr>
        <p:spPr>
          <a:xfrm>
            <a:off x="5508104" y="4811354"/>
            <a:ext cx="274721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dirty="0">
                <a:solidFill>
                  <a:schemeClr val="bg1"/>
                </a:solidFill>
                <a:effectLst>
                  <a:outerShdw blurRad="38100" dist="38100" dir="2700000" algn="tl">
                    <a:srgbClr val="000000"/>
                  </a:outerShdw>
                </a:effectLst>
                <a:latin typeface="Times New Roman"/>
                <a:cs typeface="Times New Roman"/>
              </a:rPr>
              <a:t>δ</a:t>
            </a:r>
            <a:r>
              <a:rPr lang="en-GB" sz="28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Pediment</a:t>
            </a:r>
          </a:p>
        </p:txBody>
      </p:sp>
      <p:pic>
        <p:nvPicPr>
          <p:cNvPr id="18" name="Picture 4" descr="Related image">
            <a:hlinkClick r:id="rId3"/>
          </p:cNvPr>
          <p:cNvPicPr>
            <a:picLocks noChangeAspect="1" noChangeArrowheads="1"/>
          </p:cNvPicPr>
          <p:nvPr/>
        </p:nvPicPr>
        <p:blipFill>
          <a:blip r:embed="rId4" cstate="email">
            <a:extLst>
              <a:ext uri="{BEBA8EAE-BF5A-486C-A8C5-ECC9F3942E4B}">
                <a14:imgProps xmlns:a14="http://schemas.microsoft.com/office/drawing/2010/main">
                  <a14:imgLayer r:embed="rId5">
                    <a14:imgEffect>
                      <a14:backgroundRemoval t="0" b="100000" l="0" r="100000">
                        <a14:foregroundMark x1="7922" y1="48833" x2="7202" y2="89167"/>
                        <a14:foregroundMark x1="19650" y1="50667" x2="20062" y2="85833"/>
                        <a14:foregroundMark x1="32819" y1="50500" x2="31996" y2="85333"/>
                        <a14:foregroundMark x1="44033" y1="50667" x2="44239" y2="85167"/>
                        <a14:foregroundMark x1="33128" y1="49500" x2="93313" y2="48333"/>
                        <a14:foregroundMark x1="57305" y1="53667" x2="56790" y2="89167"/>
                        <a14:foregroundMark x1="69444" y1="54833" x2="69444" y2="89000"/>
                        <a14:foregroundMark x1="82407" y1="56667" x2="80144" y2="91333"/>
                        <a14:foregroundMark x1="91358" y1="52167" x2="93416" y2="88000"/>
                        <a14:foregroundMark x1="6379" y1="94833" x2="93004" y2="94833"/>
                        <a14:foregroundMark x1="93004" y1="55667" x2="95473" y2="53667"/>
                        <a14:foregroundMark x1="95988" y1="36000" x2="97737" y2="34500"/>
                        <a14:foregroundMark x1="3627" y1="29572" x2="49482" y2="5837"/>
                        <a14:backgroundMark x1="22280" y1="41634" x2="22280" y2="41634"/>
                        <a14:backgroundMark x1="27979" y1="39300" x2="27979" y2="39300"/>
                        <a14:backgroundMark x1="35751" y1="39300" x2="35751" y2="39300"/>
                        <a14:backgroundMark x1="41192" y1="41245" x2="41192" y2="41245"/>
                        <a14:backgroundMark x1="53627" y1="41245" x2="53627" y2="41245"/>
                        <a14:backgroundMark x1="60104" y1="40078" x2="60104" y2="40078"/>
                        <a14:backgroundMark x1="66062" y1="40467" x2="66062" y2="40467"/>
                        <a14:backgroundMark x1="71503" y1="41245" x2="71503" y2="41245"/>
                        <a14:backgroundMark x1="77979" y1="40856" x2="77979" y2="40856"/>
                        <a14:backgroundMark x1="84456" y1="39689" x2="84456" y2="39689"/>
                        <a14:backgroundMark x1="76425" y1="61868" x2="76425" y2="61868"/>
                      </a14:backgroundRemoval>
                    </a14:imgEffect>
                  </a14:imgLayer>
                </a14:imgProps>
              </a:ext>
              <a:ext uri="{28A0092B-C50C-407E-A947-70E740481C1C}">
                <a14:useLocalDpi xmlns:a14="http://schemas.microsoft.com/office/drawing/2010/main"/>
              </a:ext>
            </a:extLst>
          </a:blip>
          <a:srcRect/>
          <a:stretch>
            <a:fillRect/>
          </a:stretch>
        </p:blipFill>
        <p:spPr bwMode="auto">
          <a:xfrm>
            <a:off x="2735796" y="2708920"/>
            <a:ext cx="3672408" cy="2448272"/>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257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056" name="Picture 8" descr="Image result for ancient greek temple"/>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5152"/>
          <a:stretch/>
        </p:blipFill>
        <p:spPr bwMode="auto">
          <a:xfrm>
            <a:off x="-1304" y="-2573317"/>
            <a:ext cx="9142696" cy="78745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lated image"/>
          <p:cNvPicPr>
            <a:picLocks noChangeAspect="1" noChangeArrowheads="1"/>
          </p:cNvPicPr>
          <p:nvPr/>
        </p:nvPicPr>
        <p:blipFill>
          <a:blip r:embed="rId3" cstate="email">
            <a:duotone>
              <a:prstClr val="black"/>
              <a:schemeClr val="accent6">
                <a:tint val="45000"/>
                <a:satMod val="400000"/>
              </a:schemeClr>
            </a:duotone>
            <a:extLst>
              <a:ext uri="{BEBA8EAE-BF5A-486C-A8C5-ECC9F3942E4B}">
                <a14:imgProps xmlns:a14="http://schemas.microsoft.com/office/drawing/2010/main">
                  <a14:imgLayer r:embed="rId4">
                    <a14:imgEffect>
                      <a14:colorTemperature colorTemp="11500"/>
                    </a14:imgEffect>
                    <a14:imgEffect>
                      <a14:saturation sat="400000"/>
                    </a14:imgEffect>
                    <a14:imgEffect>
                      <a14:brightnessContrast bright="-5000"/>
                    </a14:imgEffect>
                  </a14:imgLayer>
                </a14:imgProps>
              </a:ext>
              <a:ext uri="{28A0092B-C50C-407E-A947-70E740481C1C}">
                <a14:useLocalDpi xmlns:a14="http://schemas.microsoft.com/office/drawing/2010/main"/>
              </a:ext>
            </a:extLst>
          </a:blip>
          <a:srcRect/>
          <a:stretch>
            <a:fillRect/>
          </a:stretch>
        </p:blipFill>
        <p:spPr bwMode="auto">
          <a:xfrm>
            <a:off x="-1304" y="3861048"/>
            <a:ext cx="9144000" cy="576064"/>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6" name="Picture 2" descr="Related image"/>
          <p:cNvPicPr>
            <a:picLocks noChangeAspect="1" noChangeArrowheads="1"/>
          </p:cNvPicPr>
          <p:nvPr/>
        </p:nvPicPr>
        <p:blipFill>
          <a:blip r:embed="rId5" cstate="email">
            <a:duotone>
              <a:prstClr val="black"/>
              <a:schemeClr val="accent6">
                <a:tint val="45000"/>
                <a:satMod val="400000"/>
              </a:schemeClr>
            </a:duotone>
            <a:extLst>
              <a:ext uri="{BEBA8EAE-BF5A-486C-A8C5-ECC9F3942E4B}">
                <a14:imgProps xmlns:a14="http://schemas.microsoft.com/office/drawing/2010/main">
                  <a14:imgLayer r:embed="rId6">
                    <a14:imgEffect>
                      <a14:colorTemperature colorTemp="11500"/>
                    </a14:imgEffect>
                    <a14:imgEffect>
                      <a14:saturation sat="400000"/>
                    </a14:imgEffect>
                    <a14:imgEffect>
                      <a14:brightnessContrast bright="-25000"/>
                    </a14:imgEffect>
                  </a14:imgLayer>
                </a14:imgProps>
              </a:ext>
              <a:ext uri="{28A0092B-C50C-407E-A947-70E740481C1C}">
                <a14:useLocalDpi xmlns:a14="http://schemas.microsoft.com/office/drawing/2010/main"/>
              </a:ext>
            </a:extLst>
          </a:blip>
          <a:srcRect/>
          <a:stretch>
            <a:fillRect/>
          </a:stretch>
        </p:blipFill>
        <p:spPr bwMode="auto">
          <a:xfrm>
            <a:off x="0" y="4409728"/>
            <a:ext cx="9144000" cy="675456"/>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5" name="Picture 2" descr="Related image"/>
          <p:cNvPicPr>
            <a:picLocks noChangeAspect="1" noChangeArrowheads="1"/>
          </p:cNvPicPr>
          <p:nvPr/>
        </p:nvPicPr>
        <p:blipFill>
          <a:blip r:embed="rId7" cstate="email">
            <a:duotone>
              <a:prstClr val="black"/>
              <a:schemeClr val="accent6">
                <a:tint val="45000"/>
                <a:satMod val="400000"/>
              </a:schemeClr>
            </a:duotone>
            <a:extLst>
              <a:ext uri="{BEBA8EAE-BF5A-486C-A8C5-ECC9F3942E4B}">
                <a14:imgProps xmlns:a14="http://schemas.microsoft.com/office/drawing/2010/main">
                  <a14:imgLayer r:embed="rId8">
                    <a14:imgEffect>
                      <a14:colorTemperature colorTemp="11500"/>
                    </a14:imgEffect>
                    <a14:imgEffect>
                      <a14:saturation sat="400000"/>
                    </a14:imgEffect>
                    <a14:imgEffect>
                      <a14:brightnessContrast bright="-35000"/>
                    </a14:imgEffect>
                  </a14:imgLayer>
                </a14:imgProps>
              </a:ext>
              <a:ext uri="{28A0092B-C50C-407E-A947-70E740481C1C}">
                <a14:useLocalDpi xmlns:a14="http://schemas.microsoft.com/office/drawing/2010/main"/>
              </a:ext>
            </a:extLst>
          </a:blip>
          <a:srcRect/>
          <a:stretch>
            <a:fillRect/>
          </a:stretch>
        </p:blipFill>
        <p:spPr bwMode="auto">
          <a:xfrm>
            <a:off x="0" y="5013176"/>
            <a:ext cx="9144000" cy="864096"/>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2050" name="Picture 2" descr="Related image"/>
          <p:cNvPicPr>
            <a:picLocks noChangeAspect="1" noChangeArrowheads="1"/>
          </p:cNvPicPr>
          <p:nvPr/>
        </p:nvPicPr>
        <p:blipFill>
          <a:blip r:embed="rId9" cstate="email">
            <a:duotone>
              <a:prstClr val="black"/>
              <a:schemeClr val="accent6">
                <a:tint val="45000"/>
                <a:satMod val="400000"/>
              </a:schemeClr>
            </a:duotone>
            <a:extLst>
              <a:ext uri="{BEBA8EAE-BF5A-486C-A8C5-ECC9F3942E4B}">
                <a14:imgProps xmlns:a14="http://schemas.microsoft.com/office/drawing/2010/main">
                  <a14:imgLayer r:embed="rId10">
                    <a14:imgEffect>
                      <a14:colorTemperature colorTemp="11500"/>
                    </a14:imgEffect>
                    <a14:imgEffect>
                      <a14:saturation sat="400000"/>
                    </a14:imgEffect>
                    <a14:imgEffect>
                      <a14:brightnessContrast bright="-45000"/>
                    </a14:imgEffect>
                  </a14:imgLayer>
                </a14:imgProps>
              </a:ext>
              <a:ext uri="{28A0092B-C50C-407E-A947-70E740481C1C}">
                <a14:useLocalDpi xmlns:a14="http://schemas.microsoft.com/office/drawing/2010/main"/>
              </a:ext>
            </a:extLst>
          </a:blip>
          <a:srcRect/>
          <a:stretch>
            <a:fillRect/>
          </a:stretch>
        </p:blipFill>
        <p:spPr bwMode="auto">
          <a:xfrm>
            <a:off x="0" y="5805264"/>
            <a:ext cx="9144000" cy="1052736"/>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323528" y="4302224"/>
            <a:ext cx="8496944"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dirty="0">
                <a:effectLst>
                  <a:outerShdw blurRad="38100" dist="38100" dir="2700000" algn="tl">
                    <a:srgbClr val="000000"/>
                  </a:outerShdw>
                </a:effectLst>
                <a:latin typeface="Times New Roman"/>
                <a:cs typeface="Times New Roman"/>
              </a:rPr>
              <a:t>δ</a:t>
            </a:r>
            <a:r>
              <a:rPr lang="en-GB" sz="2800" b="1" dirty="0">
                <a:effectLst>
                  <a:outerShdw blurRad="38100" dist="38100" dir="2700000" algn="tl">
                    <a:srgbClr val="000000"/>
                  </a:outerShdw>
                </a:effectLst>
                <a:latin typeface="Castellar" panose="020A0402060406010301" pitchFamily="18" charset="0"/>
              </a:rPr>
              <a:t>.</a:t>
            </a:r>
            <a:r>
              <a:rPr lang="en-GB" sz="2400" b="1" dirty="0" smtClean="0">
                <a:effectLst>
                  <a:outerShdw blurRad="38100" dist="38100" dir="2700000" algn="tl">
                    <a:srgbClr val="000000"/>
                  </a:outerShdw>
                </a:effectLst>
                <a:latin typeface="Castellar" panose="020A0402060406010301" pitchFamily="18" charset="0"/>
              </a:rPr>
              <a:t> pediment–</a:t>
            </a:r>
          </a:p>
          <a:p>
            <a:pPr>
              <a:lnSpc>
                <a:spcPct val="150000"/>
              </a:lnSpc>
            </a:pPr>
            <a:r>
              <a:rPr lang="en-GB" sz="2800" b="1" dirty="0" smtClean="0">
                <a:effectLst>
                  <a:outerShdw blurRad="38100" dist="38100" dir="2700000" algn="tl">
                    <a:srgbClr val="000000"/>
                  </a:outerShdw>
                </a:effectLst>
                <a:latin typeface="Castellar" panose="020A0402060406010301" pitchFamily="18" charset="0"/>
              </a:rPr>
              <a:t>A Tall, stepped platform to have the </a:t>
            </a:r>
            <a:r>
              <a:rPr lang="en-GB" sz="3200" b="1" dirty="0" smtClean="0">
                <a:effectLst>
                  <a:outerShdw blurRad="38100" dist="38100" dir="2700000" algn="tl">
                    <a:srgbClr val="000000"/>
                  </a:outerShdw>
                </a:effectLst>
                <a:latin typeface="Castellar" panose="020A0402060406010301" pitchFamily="18" charset="0"/>
              </a:rPr>
              <a:t>temples on, so that it looked</a:t>
            </a:r>
          </a:p>
        </p:txBody>
      </p:sp>
      <p:sp>
        <p:nvSpPr>
          <p:cNvPr id="9" name="Title 1"/>
          <p:cNvSpPr txBox="1">
            <a:spLocks/>
          </p:cNvSpPr>
          <p:nvPr/>
        </p:nvSpPr>
        <p:spPr>
          <a:xfrm>
            <a:off x="539096" y="5814392"/>
            <a:ext cx="8065807"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600" b="1" dirty="0" smtClean="0">
                <a:effectLst>
                  <a:outerShdw blurRad="38100" dist="38100" dir="2700000" algn="tl">
                    <a:srgbClr val="000000"/>
                  </a:outerShdw>
                </a:effectLst>
                <a:latin typeface="Castellar" panose="020A0402060406010301" pitchFamily="18" charset="0"/>
              </a:rPr>
              <a:t>more impressive, basically!</a:t>
            </a:r>
          </a:p>
        </p:txBody>
      </p:sp>
    </p:spTree>
    <p:extLst>
      <p:ext uri="{BB962C8B-B14F-4D97-AF65-F5344CB8AC3E}">
        <p14:creationId xmlns:p14="http://schemas.microsoft.com/office/powerpoint/2010/main" val="3992508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2056"/>
                                        </p:tgtEl>
                                        <p:attrNameLst>
                                          <p:attrName>style.visibility</p:attrName>
                                        </p:attrNameLst>
                                      </p:cBhvr>
                                      <p:to>
                                        <p:strVal val="visible"/>
                                      </p:to>
                                    </p:set>
                                    <p:anim calcmode="lin" valueType="num">
                                      <p:cBhvr additive="base">
                                        <p:cTn id="27" dur="1000" fill="hold"/>
                                        <p:tgtEl>
                                          <p:spTgt spid="2056"/>
                                        </p:tgtEl>
                                        <p:attrNameLst>
                                          <p:attrName>ppt_x</p:attrName>
                                        </p:attrNameLst>
                                      </p:cBhvr>
                                      <p:tavLst>
                                        <p:tav tm="0">
                                          <p:val>
                                            <p:strVal val="#ppt_x"/>
                                          </p:val>
                                        </p:tav>
                                        <p:tav tm="100000">
                                          <p:val>
                                            <p:strVal val="#ppt_x"/>
                                          </p:val>
                                        </p:tav>
                                      </p:tavLst>
                                    </p:anim>
                                    <p:anim calcmode="lin" valueType="num">
                                      <p:cBhvr additive="base">
                                        <p:cTn id="28" dur="1000" fill="hold"/>
                                        <p:tgtEl>
                                          <p:spTgt spid="2056"/>
                                        </p:tgtEl>
                                        <p:attrNameLst>
                                          <p:attrName>ppt_y</p:attrName>
                                        </p:attrNameLst>
                                      </p:cBhvr>
                                      <p:tavLst>
                                        <p:tav tm="0">
                                          <p:val>
                                            <p:strVal val="1+#ppt_h/2"/>
                                          </p:val>
                                        </p:tav>
                                        <p:tav tm="100000">
                                          <p:val>
                                            <p:strVal val="#ppt_y"/>
                                          </p:val>
                                        </p:tav>
                                      </p:tavLst>
                                    </p:anim>
                                  </p:childTnLst>
                                </p:cTn>
                              </p:par>
                            </p:childTnLst>
                          </p:cTn>
                        </p:par>
                        <p:par>
                          <p:cTn id="29" fill="hold">
                            <p:stCondLst>
                              <p:cond delay="3000"/>
                            </p:stCondLst>
                            <p:childTnLst>
                              <p:par>
                                <p:cTn id="30" presetID="22" presetClass="entr" presetSubtype="4"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par>
                          <p:cTn id="33" fill="hold">
                            <p:stCondLst>
                              <p:cond delay="3500"/>
                            </p:stCondLst>
                            <p:childTnLst>
                              <p:par>
                                <p:cTn id="34" presetID="22" presetClass="entr" presetSubtype="4"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down)">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asclepio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1"/>
            <a:ext cx="9169897"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251520" y="2708920"/>
            <a:ext cx="433342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dirty="0" smtClean="0">
                <a:solidFill>
                  <a:schemeClr val="bg1"/>
                </a:solidFill>
                <a:effectLst>
                  <a:outerShdw blurRad="38100" dist="38100" dir="2700000" algn="tl">
                    <a:srgbClr val="000000"/>
                  </a:outerShdw>
                </a:effectLst>
                <a:latin typeface="Castellar" panose="020A0402060406010301" pitchFamily="18" charset="0"/>
              </a:rPr>
              <a:t>11. Name a Symbol of Asclepios, God of Healing.</a:t>
            </a:r>
          </a:p>
          <a:p>
            <a:pPr algn="l"/>
            <a:r>
              <a:rPr lang="en-GB" b="1" dirty="0" smtClean="0">
                <a:solidFill>
                  <a:schemeClr val="bg1"/>
                </a:solidFill>
                <a:effectLst>
                  <a:outerShdw blurRad="38100" dist="38100" dir="2700000" algn="tl">
                    <a:srgbClr val="000000"/>
                  </a:outerShdw>
                </a:effectLst>
                <a:latin typeface="Castellar" panose="020A0402060406010301" pitchFamily="18" charset="0"/>
              </a:rPr>
              <a:t>(open answer – only need one)</a:t>
            </a:r>
          </a:p>
        </p:txBody>
      </p:sp>
    </p:spTree>
    <p:extLst>
      <p:ext uri="{BB962C8B-B14F-4D97-AF65-F5344CB8AC3E}">
        <p14:creationId xmlns:p14="http://schemas.microsoft.com/office/powerpoint/2010/main" val="1168892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asclepio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16989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238572" y="2852936"/>
            <a:ext cx="462146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b="1" dirty="0" smtClean="0">
                <a:solidFill>
                  <a:schemeClr val="bg1"/>
                </a:solidFill>
                <a:effectLst>
                  <a:outerShdw blurRad="38100" dist="38100" dir="2700000" algn="tl">
                    <a:srgbClr val="000000"/>
                  </a:outerShdw>
                </a:effectLst>
                <a:latin typeface="Castellar" panose="020A0402060406010301" pitchFamily="18" charset="0"/>
              </a:rPr>
              <a:t>Can be a dog, a snake, or a staff. The dog relates to </a:t>
            </a:r>
            <a:r>
              <a:rPr lang="en-GB" sz="2800" b="1" dirty="0" smtClean="0">
                <a:solidFill>
                  <a:schemeClr val="bg1"/>
                </a:solidFill>
                <a:effectLst>
                  <a:outerShdw blurRad="38100" dist="38100" dir="2700000" algn="tl">
                    <a:srgbClr val="000000"/>
                  </a:outerShdw>
                </a:effectLst>
                <a:latin typeface="Castellar" panose="020A0402060406010301" pitchFamily="18" charset="0"/>
              </a:rPr>
              <a:t>sacred </a:t>
            </a:r>
            <a:r>
              <a:rPr lang="en-GB" sz="2800" b="1" dirty="0" smtClean="0">
                <a:solidFill>
                  <a:schemeClr val="bg1"/>
                </a:solidFill>
                <a:effectLst>
                  <a:outerShdw blurRad="38100" dist="38100" dir="2700000" algn="tl">
                    <a:srgbClr val="000000"/>
                  </a:outerShdw>
                </a:effectLst>
                <a:latin typeface="Castellar" panose="020A0402060406010301" pitchFamily="18" charset="0"/>
              </a:rPr>
              <a:t>dogs used in some shrines to lick wounds and </a:t>
            </a:r>
            <a:r>
              <a:rPr lang="en-GB" sz="2800" b="1" dirty="0" smtClean="0">
                <a:solidFill>
                  <a:schemeClr val="bg1"/>
                </a:solidFill>
                <a:effectLst>
                  <a:outerShdw blurRad="38100" dist="38100" dir="2700000" algn="tl">
                    <a:srgbClr val="000000"/>
                  </a:outerShdw>
                </a:effectLst>
                <a:latin typeface="Castellar" panose="020A0402060406010301" pitchFamily="18" charset="0"/>
              </a:rPr>
              <a:t>sores. </a:t>
            </a:r>
            <a:r>
              <a:rPr lang="en-GB" sz="2800" b="1" dirty="0" smtClean="0">
                <a:solidFill>
                  <a:schemeClr val="bg1"/>
                </a:solidFill>
                <a:effectLst>
                  <a:outerShdw blurRad="38100" dist="38100" dir="2700000" algn="tl">
                    <a:srgbClr val="000000"/>
                  </a:outerShdw>
                </a:effectLst>
                <a:latin typeface="Castellar" panose="020A0402060406010301" pitchFamily="18" charset="0"/>
              </a:rPr>
              <a:t>the snake may refer to the shedding of skin and healing </a:t>
            </a:r>
            <a:r>
              <a:rPr lang="en-GB" sz="2800" b="1" dirty="0" smtClean="0">
                <a:solidFill>
                  <a:schemeClr val="bg1"/>
                </a:solidFill>
                <a:effectLst>
                  <a:outerShdw blurRad="38100" dist="38100" dir="2700000" algn="tl">
                    <a:srgbClr val="000000"/>
                  </a:outerShdw>
                </a:effectLst>
                <a:latin typeface="Castellar" panose="020A0402060406010301" pitchFamily="18" charset="0"/>
              </a:rPr>
              <a:t>anew. the </a:t>
            </a:r>
            <a:r>
              <a:rPr lang="en-GB" sz="2800" b="1" dirty="0" smtClean="0">
                <a:solidFill>
                  <a:schemeClr val="bg1"/>
                </a:solidFill>
                <a:effectLst>
                  <a:outerShdw blurRad="38100" dist="38100" dir="2700000" algn="tl">
                    <a:srgbClr val="000000"/>
                  </a:outerShdw>
                </a:effectLst>
                <a:latin typeface="Castellar" panose="020A0402060406010301" pitchFamily="18" charset="0"/>
              </a:rPr>
              <a:t>staff may refer to doctors usually being older people with experience.</a:t>
            </a:r>
          </a:p>
        </p:txBody>
      </p:sp>
    </p:spTree>
    <p:extLst>
      <p:ext uri="{BB962C8B-B14F-4D97-AF65-F5344CB8AC3E}">
        <p14:creationId xmlns:p14="http://schemas.microsoft.com/office/powerpoint/2010/main" val="137318061"/>
      </p:ext>
    </p:extLst>
  </p:cSld>
  <p:clrMapOvr>
    <a:masterClrMapping/>
  </p:clrMapOvr>
  <p:transition spd="slow">
    <p:push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lated im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96"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683568" y="764704"/>
            <a:ext cx="77712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600" b="1" dirty="0" smtClean="0">
                <a:solidFill>
                  <a:schemeClr val="bg1"/>
                </a:solidFill>
                <a:effectLst>
                  <a:outerShdw blurRad="38100" dist="38100" dir="2700000" algn="tl">
                    <a:srgbClr val="000000"/>
                  </a:outerShdw>
                </a:effectLst>
                <a:latin typeface="Castellar" panose="020A0402060406010301" pitchFamily="18" charset="0"/>
                <a:cs typeface="Times New Roman"/>
              </a:rPr>
              <a:t>12.</a:t>
            </a:r>
            <a:r>
              <a:rPr lang="en-GB" sz="3600" b="1" dirty="0" smtClean="0">
                <a:solidFill>
                  <a:schemeClr val="bg1"/>
                </a:solidFill>
                <a:effectLst>
                  <a:outerShdw blurRad="38100" dist="38100" dir="2700000" algn="tl">
                    <a:srgbClr val="000000"/>
                  </a:outerShdw>
                </a:effectLst>
                <a:latin typeface="Times New Roman"/>
                <a:cs typeface="Times New Roman"/>
              </a:rPr>
              <a:t> </a:t>
            </a:r>
            <a:r>
              <a:rPr lang="en-GB" sz="3600" b="1" dirty="0" smtClean="0">
                <a:solidFill>
                  <a:schemeClr val="bg1"/>
                </a:solidFill>
                <a:effectLst>
                  <a:outerShdw blurRad="38100" dist="38100" dir="2700000" algn="tl">
                    <a:srgbClr val="000000"/>
                  </a:outerShdw>
                </a:effectLst>
                <a:latin typeface="Castellar" panose="020A0402060406010301" pitchFamily="18" charset="0"/>
              </a:rPr>
              <a:t>Why would the Greeks not have liked </a:t>
            </a:r>
            <a:r>
              <a:rPr lang="en-GB" sz="3600" b="1" dirty="0" err="1" smtClean="0">
                <a:solidFill>
                  <a:schemeClr val="bg1"/>
                </a:solidFill>
                <a:effectLst>
                  <a:outerShdw blurRad="38100" dist="38100" dir="2700000" algn="tl">
                    <a:srgbClr val="000000"/>
                  </a:outerShdw>
                </a:effectLst>
                <a:latin typeface="Castellar" panose="020A0402060406010301" pitchFamily="18" charset="0"/>
              </a:rPr>
              <a:t>medea</a:t>
            </a:r>
            <a:r>
              <a:rPr lang="en-GB" sz="3600" b="1" dirty="0" smtClean="0">
                <a:solidFill>
                  <a:schemeClr val="bg1"/>
                </a:solidFill>
                <a:effectLst>
                  <a:outerShdw blurRad="38100" dist="38100" dir="2700000" algn="tl">
                    <a:srgbClr val="000000"/>
                  </a:outerShdw>
                </a:effectLst>
                <a:latin typeface="Castellar" panose="020A0402060406010301" pitchFamily="18" charset="0"/>
              </a:rPr>
              <a:t>? </a:t>
            </a:r>
          </a:p>
        </p:txBody>
      </p:sp>
      <p:sp>
        <p:nvSpPr>
          <p:cNvPr id="5" name="Title 1"/>
          <p:cNvSpPr txBox="1">
            <a:spLocks/>
          </p:cNvSpPr>
          <p:nvPr/>
        </p:nvSpPr>
        <p:spPr>
          <a:xfrm>
            <a:off x="467544" y="2141984"/>
            <a:ext cx="1811114"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dirty="0" smtClean="0">
                <a:solidFill>
                  <a:schemeClr val="bg1"/>
                </a:solidFill>
                <a:effectLst>
                  <a:outerShdw blurRad="38100" dist="38100" dir="2700000" algn="tl">
                    <a:srgbClr val="000000"/>
                  </a:outerShdw>
                </a:effectLst>
                <a:latin typeface="Times New Roman"/>
                <a:cs typeface="Times New Roman"/>
              </a:rPr>
              <a:t>α</a:t>
            </a:r>
            <a:r>
              <a:rPr lang="en-GB" sz="24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400" b="1" dirty="0" smtClean="0">
                <a:solidFill>
                  <a:schemeClr val="bg1"/>
                </a:solidFill>
                <a:effectLst>
                  <a:outerShdw blurRad="38100" dist="38100" dir="2700000" algn="tl">
                    <a:srgbClr val="000000"/>
                  </a:outerShdw>
                </a:effectLst>
                <a:latin typeface="Castellar" panose="020A0402060406010301" pitchFamily="18" charset="0"/>
              </a:rPr>
              <a:t>She </a:t>
            </a:r>
          </a:p>
          <a:p>
            <a:r>
              <a:rPr lang="en-GB" sz="2400" b="1" dirty="0" smtClean="0">
                <a:solidFill>
                  <a:schemeClr val="bg1"/>
                </a:solidFill>
                <a:effectLst>
                  <a:outerShdw blurRad="38100" dist="38100" dir="2700000" algn="tl">
                    <a:srgbClr val="000000"/>
                  </a:outerShdw>
                </a:effectLst>
                <a:latin typeface="Castellar" panose="020A0402060406010301" pitchFamily="18" charset="0"/>
              </a:rPr>
              <a:t>was a witch</a:t>
            </a:r>
          </a:p>
        </p:txBody>
      </p:sp>
      <p:sp>
        <p:nvSpPr>
          <p:cNvPr id="7" name="Title 1"/>
          <p:cNvSpPr txBox="1">
            <a:spLocks/>
          </p:cNvSpPr>
          <p:nvPr/>
        </p:nvSpPr>
        <p:spPr>
          <a:xfrm>
            <a:off x="3995936" y="2141984"/>
            <a:ext cx="274721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400" b="1" dirty="0">
                <a:solidFill>
                  <a:schemeClr val="bg1"/>
                </a:solidFill>
                <a:effectLst>
                  <a:outerShdw blurRad="38100" dist="38100" dir="2700000" algn="tl">
                    <a:srgbClr val="000000"/>
                  </a:outerShdw>
                </a:effectLst>
                <a:latin typeface="Times New Roman"/>
                <a:cs typeface="Times New Roman"/>
              </a:rPr>
              <a:t>c</a:t>
            </a:r>
            <a:r>
              <a:rPr lang="en-GB" sz="24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400" b="1" dirty="0" smtClean="0">
                <a:solidFill>
                  <a:schemeClr val="bg1"/>
                </a:solidFill>
                <a:effectLst>
                  <a:outerShdw blurRad="38100" dist="38100" dir="2700000" algn="tl">
                    <a:srgbClr val="000000"/>
                  </a:outerShdw>
                </a:effectLst>
                <a:latin typeface="Castellar" panose="020A0402060406010301" pitchFamily="18" charset="0"/>
              </a:rPr>
              <a:t>She </a:t>
            </a:r>
          </a:p>
          <a:p>
            <a:r>
              <a:rPr lang="en-GB" sz="2400" b="1" dirty="0" smtClean="0">
                <a:solidFill>
                  <a:schemeClr val="bg1"/>
                </a:solidFill>
                <a:effectLst>
                  <a:outerShdw blurRad="38100" dist="38100" dir="2700000" algn="tl">
                    <a:srgbClr val="000000"/>
                  </a:outerShdw>
                </a:effectLst>
                <a:latin typeface="Castellar" panose="020A0402060406010301" pitchFamily="18" charset="0"/>
              </a:rPr>
              <a:t>was a foreigner</a:t>
            </a:r>
          </a:p>
        </p:txBody>
      </p:sp>
      <p:sp>
        <p:nvSpPr>
          <p:cNvPr id="8" name="Title 1"/>
          <p:cNvSpPr txBox="1">
            <a:spLocks/>
          </p:cNvSpPr>
          <p:nvPr/>
        </p:nvSpPr>
        <p:spPr>
          <a:xfrm>
            <a:off x="6119836" y="2285999"/>
            <a:ext cx="274721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dirty="0">
                <a:solidFill>
                  <a:schemeClr val="bg1"/>
                </a:solidFill>
                <a:effectLst>
                  <a:outerShdw blurRad="38100" dist="38100" dir="2700000" algn="tl">
                    <a:srgbClr val="000000"/>
                  </a:outerShdw>
                </a:effectLst>
                <a:latin typeface="Times New Roman"/>
                <a:cs typeface="Times New Roman"/>
              </a:rPr>
              <a:t>δ</a:t>
            </a:r>
            <a:r>
              <a:rPr lang="en-GB" sz="24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400" b="1" dirty="0" smtClean="0">
                <a:solidFill>
                  <a:schemeClr val="bg1"/>
                </a:solidFill>
                <a:effectLst>
                  <a:outerShdw blurRad="38100" dist="38100" dir="2700000" algn="tl">
                    <a:srgbClr val="000000"/>
                  </a:outerShdw>
                </a:effectLst>
                <a:latin typeface="Castellar" panose="020A0402060406010301" pitchFamily="18" charset="0"/>
              </a:rPr>
              <a:t>She had </a:t>
            </a:r>
          </a:p>
          <a:p>
            <a:r>
              <a:rPr lang="en-GB" sz="2400" b="1" dirty="0" smtClean="0">
                <a:solidFill>
                  <a:schemeClr val="bg1"/>
                </a:solidFill>
                <a:effectLst>
                  <a:outerShdw blurRad="38100" dist="38100" dir="2700000" algn="tl">
                    <a:srgbClr val="000000"/>
                  </a:outerShdw>
                </a:effectLst>
                <a:latin typeface="Castellar" panose="020A0402060406010301" pitchFamily="18" charset="0"/>
              </a:rPr>
              <a:t>poor </a:t>
            </a:r>
          </a:p>
          <a:p>
            <a:r>
              <a:rPr lang="en-GB" sz="2400" b="1" dirty="0" smtClean="0">
                <a:solidFill>
                  <a:schemeClr val="bg1"/>
                </a:solidFill>
                <a:effectLst>
                  <a:outerShdw blurRad="38100" dist="38100" dir="2700000" algn="tl">
                    <a:srgbClr val="000000"/>
                  </a:outerShdw>
                </a:effectLst>
                <a:latin typeface="Castellar" panose="020A0402060406010301" pitchFamily="18" charset="0"/>
              </a:rPr>
              <a:t>fashion </a:t>
            </a:r>
          </a:p>
          <a:p>
            <a:r>
              <a:rPr lang="en-GB" sz="2400" b="1" dirty="0" smtClean="0">
                <a:solidFill>
                  <a:schemeClr val="bg1"/>
                </a:solidFill>
                <a:effectLst>
                  <a:outerShdw blurRad="38100" dist="38100" dir="2700000" algn="tl">
                    <a:srgbClr val="000000"/>
                  </a:outerShdw>
                </a:effectLst>
                <a:latin typeface="Castellar" panose="020A0402060406010301" pitchFamily="18" charset="0"/>
              </a:rPr>
              <a:t>sense</a:t>
            </a:r>
          </a:p>
        </p:txBody>
      </p:sp>
      <p:pic>
        <p:nvPicPr>
          <p:cNvPr id="1026" name="Picture 2" descr="Image result for witches cauldron png">
            <a:hlinkClick r:id="rId3"/>
          </p:cNvPr>
          <p:cNvPicPr>
            <a:picLocks noChangeAspect="1" noChangeArrowheads="1"/>
          </p:cNvPicPr>
          <p:nvPr/>
        </p:nvPicPr>
        <p:blipFill>
          <a:blip r:embed="rId4" cstate="email">
            <a:extLst>
              <a:ext uri="{BEBA8EAE-BF5A-486C-A8C5-ECC9F3942E4B}">
                <a14:imgProps xmlns:a14="http://schemas.microsoft.com/office/drawing/2010/main">
                  <a14:imgLayer r:embed="rId5">
                    <a14:imgEffect>
                      <a14:brightnessContrast bright="35000" contrast="55000"/>
                    </a14:imgEffect>
                  </a14:imgLayer>
                </a14:imgProps>
              </a:ext>
              <a:ext uri="{28A0092B-C50C-407E-A947-70E740481C1C}">
                <a14:useLocalDpi xmlns:a14="http://schemas.microsoft.com/office/drawing/2010/main"/>
              </a:ext>
            </a:extLst>
          </a:blip>
          <a:srcRect/>
          <a:stretch>
            <a:fillRect/>
          </a:stretch>
        </p:blipFill>
        <p:spPr bwMode="auto">
          <a:xfrm>
            <a:off x="589094" y="3428999"/>
            <a:ext cx="1678650" cy="2808313"/>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4" name="Picture 2" descr="Image result for ancient greek fashion"/>
          <p:cNvPicPr>
            <a:picLocks noChangeAspect="1" noChangeArrowheads="1"/>
          </p:cNvPicPr>
          <p:nvPr/>
        </p:nvPicPr>
        <p:blipFill rotWithShape="1">
          <a:blip r:embed="rId6" cstate="email">
            <a:extLst>
              <a:ext uri="{BEBA8EAE-BF5A-486C-A8C5-ECC9F3942E4B}">
                <a14:imgProps xmlns:a14="http://schemas.microsoft.com/office/drawing/2010/main">
                  <a14:imgLayer r:embed="rId7">
                    <a14:imgEffect>
                      <a14:backgroundRemoval t="1200" b="100000" l="0" r="100000"/>
                    </a14:imgEffect>
                    <a14:imgEffect>
                      <a14:saturation sat="220000"/>
                    </a14:imgEffect>
                  </a14:imgLayer>
                </a14:imgProps>
              </a:ext>
              <a:ext uri="{28A0092B-C50C-407E-A947-70E740481C1C}">
                <a14:useLocalDpi xmlns:a14="http://schemas.microsoft.com/office/drawing/2010/main"/>
              </a:ext>
            </a:extLst>
          </a:blip>
          <a:srcRect/>
          <a:stretch/>
        </p:blipFill>
        <p:spPr bwMode="auto">
          <a:xfrm>
            <a:off x="6785221" y="3776501"/>
            <a:ext cx="1416447" cy="2362715"/>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9" name="Picture 4" descr="Image result for ancient greek fashion"/>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100000" l="0" r="100000">
                        <a14:backgroundMark x1="15789" y1="18400" x2="21053" y2="17600"/>
                      </a14:backgroundRemoval>
                    </a14:imgEffect>
                  </a14:imgLayer>
                </a14:imgProps>
              </a:ext>
              <a:ext uri="{28A0092B-C50C-407E-A947-70E740481C1C}">
                <a14:useLocalDpi xmlns:a14="http://schemas.microsoft.com/office/drawing/2010/main" val="0"/>
              </a:ext>
            </a:extLst>
          </a:blip>
          <a:srcRect/>
          <a:stretch/>
        </p:blipFill>
        <p:spPr bwMode="auto">
          <a:xfrm>
            <a:off x="4900548" y="3501008"/>
            <a:ext cx="1198126" cy="2619403"/>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14" name="Title 1"/>
          <p:cNvSpPr txBox="1">
            <a:spLocks/>
          </p:cNvSpPr>
          <p:nvPr/>
        </p:nvSpPr>
        <p:spPr>
          <a:xfrm>
            <a:off x="2123728" y="2141984"/>
            <a:ext cx="2211393"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dirty="0" smtClean="0">
                <a:solidFill>
                  <a:schemeClr val="bg1"/>
                </a:solidFill>
                <a:effectLst>
                  <a:outerShdw blurRad="38100" dist="38100" dir="2700000" algn="tl">
                    <a:srgbClr val="000000"/>
                  </a:outerShdw>
                </a:effectLst>
                <a:latin typeface="Times New Roman"/>
                <a:cs typeface="Times New Roman"/>
              </a:rPr>
              <a:t>β</a:t>
            </a:r>
            <a:r>
              <a:rPr lang="en-GB" sz="24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400" b="1" dirty="0" smtClean="0">
                <a:solidFill>
                  <a:schemeClr val="bg1"/>
                </a:solidFill>
                <a:effectLst>
                  <a:outerShdw blurRad="38100" dist="38100" dir="2700000" algn="tl">
                    <a:srgbClr val="000000"/>
                  </a:outerShdw>
                </a:effectLst>
                <a:latin typeface="Castellar" panose="020A0402060406010301" pitchFamily="18" charset="0"/>
              </a:rPr>
              <a:t>She </a:t>
            </a:r>
            <a:r>
              <a:rPr lang="en-GB" sz="2400" b="1" dirty="0" smtClean="0">
                <a:solidFill>
                  <a:schemeClr val="bg1"/>
                </a:solidFill>
                <a:effectLst>
                  <a:outerShdw blurRad="38100" dist="38100" dir="2700000" algn="tl">
                    <a:srgbClr val="000000"/>
                  </a:outerShdw>
                </a:effectLst>
                <a:latin typeface="Castellar" panose="020A0402060406010301" pitchFamily="18" charset="0"/>
              </a:rPr>
              <a:t>married Jason</a:t>
            </a:r>
            <a:endParaRPr lang="en-GB" sz="2400" b="1" dirty="0" smtClean="0">
              <a:solidFill>
                <a:schemeClr val="bg1"/>
              </a:solidFill>
              <a:effectLst>
                <a:outerShdw blurRad="38100" dist="38100" dir="2700000" algn="tl">
                  <a:srgbClr val="000000"/>
                </a:outerShdw>
              </a:effectLst>
              <a:latin typeface="Castellar" panose="020A0402060406010301" pitchFamily="18" charset="0"/>
            </a:endParaRPr>
          </a:p>
        </p:txBody>
      </p:sp>
      <p:pic>
        <p:nvPicPr>
          <p:cNvPr id="15" name="Picture 2" descr="Image result for ancient greece jason">
            <a:hlinkClick r:id="rId10"/>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651" b="44104" l="9375" r="89931">
                        <a14:foregroundMark x1="59722" y1="7075" x2="56944" y2="9906"/>
                        <a14:backgroundMark x1="40972" y1="19811" x2="40972" y2="16981"/>
                      </a14:backgroundRemoval>
                    </a14:imgEffect>
                  </a14:imgLayer>
                </a14:imgProps>
              </a:ext>
              <a:ext uri="{28A0092B-C50C-407E-A947-70E740481C1C}">
                <a14:useLocalDpi xmlns:a14="http://schemas.microsoft.com/office/drawing/2010/main" val="0"/>
              </a:ext>
            </a:extLst>
          </a:blip>
          <a:srcRect b="52623"/>
          <a:stretch/>
        </p:blipFill>
        <p:spPr bwMode="auto">
          <a:xfrm>
            <a:off x="1979712" y="3730858"/>
            <a:ext cx="3096344" cy="2159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1473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96" y="-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elated ima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4775" y="841151"/>
            <a:ext cx="4428857" cy="2517776"/>
          </a:xfrm>
          <a:prstGeom prst="rect">
            <a:avLst/>
          </a:prstGeom>
          <a:noFill/>
          <a:ln w="76200">
            <a:solidFill>
              <a:schemeClr val="tx1"/>
            </a:solidFill>
          </a:ln>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658567" y="4149080"/>
            <a:ext cx="780186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r>
              <a:rPr lang="el-GR" sz="2400" b="1" dirty="0" smtClean="0">
                <a:solidFill>
                  <a:schemeClr val="bg1"/>
                </a:solidFill>
                <a:effectLst>
                  <a:outerShdw blurRad="38100" dist="38100" dir="2700000" algn="tl">
                    <a:srgbClr val="000000"/>
                  </a:outerShdw>
                </a:effectLst>
                <a:latin typeface="Times New Roman"/>
                <a:cs typeface="Times New Roman"/>
              </a:rPr>
              <a:t>α</a:t>
            </a:r>
            <a:r>
              <a:rPr lang="en-GB" sz="2400" b="1" dirty="0" smtClean="0">
                <a:solidFill>
                  <a:schemeClr val="bg1"/>
                </a:solidFill>
                <a:effectLst>
                  <a:outerShdw blurRad="38100" dist="38100" dir="2700000" algn="tl">
                    <a:srgbClr val="000000"/>
                  </a:outerShdw>
                </a:effectLst>
                <a:latin typeface="Times New Roman"/>
                <a:cs typeface="Times New Roman"/>
              </a:rPr>
              <a:t>.</a:t>
            </a:r>
            <a:r>
              <a:rPr lang="en-GB" sz="1600" b="1" dirty="0" smtClean="0">
                <a:solidFill>
                  <a:schemeClr val="bg1"/>
                </a:solidFill>
                <a:effectLst>
                  <a:outerShdw blurRad="38100" dist="38100" dir="2700000" algn="tl">
                    <a:srgbClr val="000000"/>
                  </a:outerShdw>
                </a:effectLst>
                <a:latin typeface="Castellar" panose="020A0402060406010301" pitchFamily="18" charset="0"/>
              </a:rPr>
              <a:t> </a:t>
            </a:r>
            <a:r>
              <a:rPr lang="en-GB" sz="2000" b="1" dirty="0" smtClean="0">
                <a:solidFill>
                  <a:schemeClr val="bg1"/>
                </a:solidFill>
                <a:effectLst>
                  <a:outerShdw blurRad="38100" dist="38100" dir="2700000" algn="tl">
                    <a:srgbClr val="000000"/>
                  </a:outerShdw>
                </a:effectLst>
                <a:latin typeface="Castellar" panose="020A0402060406010301" pitchFamily="18" charset="0"/>
                <a:cs typeface="Times New Roman"/>
              </a:rPr>
              <a:t>and</a:t>
            </a:r>
            <a:r>
              <a:rPr lang="en-GB" sz="2000" b="1" dirty="0" smtClean="0">
                <a:solidFill>
                  <a:schemeClr val="bg1"/>
                </a:solidFill>
                <a:effectLst>
                  <a:outerShdw blurRad="38100" dist="38100" dir="2700000" algn="tl">
                    <a:srgbClr val="000000"/>
                  </a:outerShdw>
                </a:effectLst>
                <a:latin typeface="Times New Roman"/>
                <a:cs typeface="Times New Roman"/>
              </a:rPr>
              <a:t> </a:t>
            </a:r>
            <a:r>
              <a:rPr lang="en-GB" sz="2400" b="1" dirty="0" smtClean="0">
                <a:solidFill>
                  <a:schemeClr val="bg1"/>
                </a:solidFill>
                <a:effectLst>
                  <a:outerShdw blurRad="38100" dist="38100" dir="2700000" algn="tl">
                    <a:srgbClr val="000000"/>
                  </a:outerShdw>
                </a:effectLst>
                <a:latin typeface="Times New Roman"/>
                <a:cs typeface="Times New Roman"/>
              </a:rPr>
              <a:t>c.</a:t>
            </a:r>
            <a:r>
              <a:rPr lang="en-GB" sz="3200" b="1" dirty="0" smtClean="0">
                <a:solidFill>
                  <a:schemeClr val="bg1"/>
                </a:solidFill>
                <a:effectLst>
                  <a:outerShdw blurRad="38100" dist="38100" dir="2700000" algn="tl">
                    <a:srgbClr val="000000"/>
                  </a:outerShdw>
                </a:effectLst>
                <a:latin typeface="Times New Roman"/>
                <a:cs typeface="Times New Roman"/>
              </a:rPr>
              <a:t> </a:t>
            </a:r>
            <a:r>
              <a:rPr lang="en-GB" sz="3200" b="1" dirty="0" smtClean="0">
                <a:solidFill>
                  <a:schemeClr val="bg1"/>
                </a:solidFill>
                <a:effectLst>
                  <a:outerShdw blurRad="38100" dist="38100" dir="2700000" algn="tl">
                    <a:srgbClr val="000000"/>
                  </a:outerShdw>
                </a:effectLst>
                <a:latin typeface="Castellar" panose="020A0402060406010301" pitchFamily="18" charset="0"/>
                <a:cs typeface="Times New Roman"/>
              </a:rPr>
              <a:t>–</a:t>
            </a:r>
            <a:r>
              <a:rPr lang="en-GB" sz="2000" b="1" dirty="0">
                <a:solidFill>
                  <a:schemeClr val="bg1"/>
                </a:solidFill>
                <a:effectLst>
                  <a:outerShdw blurRad="38100" dist="38100" dir="2700000" algn="tl">
                    <a:srgbClr val="000000"/>
                  </a:outerShdw>
                </a:effectLst>
                <a:latin typeface="Castellar" panose="020A0402060406010301" pitchFamily="18" charset="0"/>
              </a:rPr>
              <a:t> </a:t>
            </a:r>
            <a:r>
              <a:rPr lang="en-GB" sz="2000" b="1" dirty="0" smtClean="0">
                <a:solidFill>
                  <a:schemeClr val="bg1"/>
                </a:solidFill>
                <a:effectLst>
                  <a:outerShdw blurRad="38100" dist="38100" dir="2700000" algn="tl">
                    <a:srgbClr val="000000"/>
                  </a:outerShdw>
                </a:effectLst>
                <a:latin typeface="Castellar" panose="020A0402060406010301" pitchFamily="18" charset="0"/>
              </a:rPr>
              <a:t>She was a witch and a foreigner – she was not only a witch (and any woman with power was scary to the Ancient Greeks!), she was also from </a:t>
            </a:r>
            <a:r>
              <a:rPr lang="en-GB" sz="2000" b="1" dirty="0" smtClean="0">
                <a:solidFill>
                  <a:srgbClr val="FF3300"/>
                </a:solidFill>
                <a:effectLst>
                  <a:outerShdw blurRad="38100" dist="38100" dir="2700000" algn="tl">
                    <a:srgbClr val="000000"/>
                  </a:outerShdw>
                </a:effectLst>
                <a:latin typeface="Castellar" panose="020A0402060406010301" pitchFamily="18" charset="0"/>
              </a:rPr>
              <a:t>Colchis</a:t>
            </a:r>
            <a:r>
              <a:rPr lang="en-GB" sz="2000" b="1" dirty="0" smtClean="0">
                <a:solidFill>
                  <a:schemeClr val="bg1"/>
                </a:solidFill>
                <a:effectLst>
                  <a:outerShdw blurRad="38100" dist="38100" dir="2700000" algn="tl">
                    <a:srgbClr val="000000"/>
                  </a:outerShdw>
                </a:effectLst>
                <a:latin typeface="Castellar" panose="020A0402060406010301" pitchFamily="18" charset="0"/>
              </a:rPr>
              <a:t>, on the eastern coast of the Black Sea. Although technically from a Greek kingdom colony/kingdom, she would be seen as foreign by Greeks from the mainland.</a:t>
            </a:r>
          </a:p>
        </p:txBody>
      </p:sp>
    </p:spTree>
    <p:extLst>
      <p:ext uri="{BB962C8B-B14F-4D97-AF65-F5344CB8AC3E}">
        <p14:creationId xmlns:p14="http://schemas.microsoft.com/office/powerpoint/2010/main" val="878058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Image result for night sk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3" y="0"/>
            <a:ext cx="914275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683568" y="404664"/>
            <a:ext cx="77712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smtClean="0">
                <a:solidFill>
                  <a:srgbClr val="99CCFF"/>
                </a:solidFill>
                <a:effectLst>
                  <a:outerShdw blurRad="38100" dist="38100" dir="2700000" algn="tl">
                    <a:srgbClr val="000000"/>
                  </a:outerShdw>
                </a:effectLst>
                <a:latin typeface="Castellar" panose="020A0402060406010301" pitchFamily="18" charset="0"/>
                <a:cs typeface="Times New Roman"/>
              </a:rPr>
              <a:t>13.</a:t>
            </a:r>
            <a:r>
              <a:rPr lang="en-GB" sz="4000" b="1" dirty="0" smtClean="0">
                <a:solidFill>
                  <a:srgbClr val="99CCFF"/>
                </a:solidFill>
                <a:effectLst>
                  <a:outerShdw blurRad="38100" dist="38100" dir="2700000" algn="tl">
                    <a:srgbClr val="000000"/>
                  </a:outerShdw>
                </a:effectLst>
                <a:latin typeface="Times New Roman"/>
                <a:cs typeface="Times New Roman"/>
              </a:rPr>
              <a:t> </a:t>
            </a:r>
            <a:r>
              <a:rPr lang="en-GB" sz="4000" b="1" dirty="0" smtClean="0">
                <a:solidFill>
                  <a:srgbClr val="99CCFF"/>
                </a:solidFill>
                <a:effectLst>
                  <a:outerShdw blurRad="38100" dist="38100" dir="2700000" algn="tl">
                    <a:srgbClr val="000000"/>
                  </a:outerShdw>
                </a:effectLst>
                <a:latin typeface="Castellar" panose="020A0402060406010301" pitchFamily="18" charset="0"/>
              </a:rPr>
              <a:t>What was the Greek name for a city-state? </a:t>
            </a:r>
          </a:p>
        </p:txBody>
      </p:sp>
      <p:sp>
        <p:nvSpPr>
          <p:cNvPr id="5" name="Title 1"/>
          <p:cNvSpPr txBox="1">
            <a:spLocks/>
          </p:cNvSpPr>
          <p:nvPr/>
        </p:nvSpPr>
        <p:spPr>
          <a:xfrm>
            <a:off x="251520" y="1772816"/>
            <a:ext cx="1811114"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200" b="1" dirty="0" smtClean="0">
                <a:solidFill>
                  <a:srgbClr val="99CCFF"/>
                </a:solidFill>
                <a:effectLst>
                  <a:outerShdw blurRad="38100" dist="38100" dir="2700000" algn="tl">
                    <a:srgbClr val="000000"/>
                  </a:outerShdw>
                </a:effectLst>
                <a:latin typeface="Times New Roman"/>
                <a:cs typeface="Times New Roman"/>
              </a:rPr>
              <a:t>α</a:t>
            </a:r>
            <a:r>
              <a:rPr lang="en-GB" sz="3200" b="1" dirty="0" smtClean="0">
                <a:solidFill>
                  <a:srgbClr val="99CCFF"/>
                </a:solidFill>
                <a:effectLst>
                  <a:outerShdw blurRad="38100" dist="38100" dir="2700000" algn="tl">
                    <a:srgbClr val="000000"/>
                  </a:outerShdw>
                </a:effectLst>
                <a:latin typeface="Castellar" panose="020A0402060406010301" pitchFamily="18" charset="0"/>
              </a:rPr>
              <a:t>. </a:t>
            </a:r>
          </a:p>
          <a:p>
            <a:r>
              <a:rPr lang="en-GB" sz="3200" b="1" dirty="0" smtClean="0">
                <a:solidFill>
                  <a:srgbClr val="99CCFF"/>
                </a:solidFill>
                <a:effectLst>
                  <a:outerShdw blurRad="38100" dist="38100" dir="2700000" algn="tl">
                    <a:srgbClr val="000000"/>
                  </a:outerShdw>
                </a:effectLst>
                <a:latin typeface="Castellar" panose="020A0402060406010301" pitchFamily="18" charset="0"/>
              </a:rPr>
              <a:t>Kylix</a:t>
            </a:r>
          </a:p>
        </p:txBody>
      </p:sp>
      <p:sp>
        <p:nvSpPr>
          <p:cNvPr id="6" name="Title 1"/>
          <p:cNvSpPr txBox="1">
            <a:spLocks/>
          </p:cNvSpPr>
          <p:nvPr/>
        </p:nvSpPr>
        <p:spPr>
          <a:xfrm>
            <a:off x="2123728" y="1772816"/>
            <a:ext cx="2211393"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200" b="1" dirty="0" smtClean="0">
                <a:solidFill>
                  <a:srgbClr val="99CCFF"/>
                </a:solidFill>
                <a:effectLst>
                  <a:outerShdw blurRad="38100" dist="38100" dir="2700000" algn="tl">
                    <a:srgbClr val="000000"/>
                  </a:outerShdw>
                </a:effectLst>
                <a:latin typeface="Times New Roman"/>
                <a:cs typeface="Times New Roman"/>
              </a:rPr>
              <a:t>β</a:t>
            </a:r>
            <a:r>
              <a:rPr lang="en-GB" sz="3200" b="1" dirty="0" smtClean="0">
                <a:solidFill>
                  <a:srgbClr val="99CCFF"/>
                </a:solidFill>
                <a:effectLst>
                  <a:outerShdw blurRad="38100" dist="38100" dir="2700000" algn="tl">
                    <a:srgbClr val="000000"/>
                  </a:outerShdw>
                </a:effectLst>
                <a:latin typeface="Castellar" panose="020A0402060406010301" pitchFamily="18" charset="0"/>
              </a:rPr>
              <a:t>. </a:t>
            </a:r>
          </a:p>
          <a:p>
            <a:r>
              <a:rPr lang="en-GB" sz="3200" b="1" dirty="0" smtClean="0">
                <a:solidFill>
                  <a:srgbClr val="99CCFF"/>
                </a:solidFill>
                <a:effectLst>
                  <a:outerShdw blurRad="38100" dist="38100" dir="2700000" algn="tl">
                    <a:srgbClr val="000000"/>
                  </a:outerShdw>
                </a:effectLst>
                <a:latin typeface="Castellar" panose="020A0402060406010301" pitchFamily="18" charset="0"/>
              </a:rPr>
              <a:t>Citizen</a:t>
            </a:r>
          </a:p>
        </p:txBody>
      </p:sp>
      <p:sp>
        <p:nvSpPr>
          <p:cNvPr id="7" name="Title 1"/>
          <p:cNvSpPr txBox="1">
            <a:spLocks/>
          </p:cNvSpPr>
          <p:nvPr/>
        </p:nvSpPr>
        <p:spPr>
          <a:xfrm>
            <a:off x="3779912" y="1772816"/>
            <a:ext cx="274721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a:solidFill>
                  <a:srgbClr val="99CCFF"/>
                </a:solidFill>
                <a:effectLst>
                  <a:outerShdw blurRad="38100" dist="38100" dir="2700000" algn="tl">
                    <a:srgbClr val="000000"/>
                  </a:outerShdw>
                </a:effectLst>
                <a:latin typeface="Times New Roman"/>
                <a:cs typeface="Times New Roman"/>
              </a:rPr>
              <a:t>c</a:t>
            </a:r>
            <a:r>
              <a:rPr lang="en-GB" sz="3200" b="1" dirty="0" smtClean="0">
                <a:solidFill>
                  <a:srgbClr val="99CCFF"/>
                </a:solidFill>
                <a:effectLst>
                  <a:outerShdw blurRad="38100" dist="38100" dir="2700000" algn="tl">
                    <a:srgbClr val="000000"/>
                  </a:outerShdw>
                </a:effectLst>
                <a:latin typeface="Castellar" panose="020A0402060406010301" pitchFamily="18" charset="0"/>
              </a:rPr>
              <a:t>. </a:t>
            </a:r>
          </a:p>
          <a:p>
            <a:r>
              <a:rPr lang="en-GB" sz="3200" b="1" dirty="0" smtClean="0">
                <a:solidFill>
                  <a:srgbClr val="99CCFF"/>
                </a:solidFill>
                <a:effectLst>
                  <a:outerShdw blurRad="38100" dist="38100" dir="2700000" algn="tl">
                    <a:srgbClr val="000000"/>
                  </a:outerShdw>
                </a:effectLst>
                <a:latin typeface="Castellar" panose="020A0402060406010301" pitchFamily="18" charset="0"/>
              </a:rPr>
              <a:t>Polis</a:t>
            </a:r>
          </a:p>
        </p:txBody>
      </p:sp>
      <p:sp>
        <p:nvSpPr>
          <p:cNvPr id="8" name="Title 1"/>
          <p:cNvSpPr txBox="1">
            <a:spLocks/>
          </p:cNvSpPr>
          <p:nvPr/>
        </p:nvSpPr>
        <p:spPr>
          <a:xfrm>
            <a:off x="6119836" y="1772816"/>
            <a:ext cx="274721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200" b="1" dirty="0">
                <a:solidFill>
                  <a:srgbClr val="99CCFF"/>
                </a:solidFill>
                <a:effectLst>
                  <a:outerShdw blurRad="38100" dist="38100" dir="2700000" algn="tl">
                    <a:srgbClr val="000000"/>
                  </a:outerShdw>
                </a:effectLst>
                <a:latin typeface="Times New Roman"/>
                <a:cs typeface="Times New Roman"/>
              </a:rPr>
              <a:t>δ</a:t>
            </a:r>
            <a:r>
              <a:rPr lang="en-GB" sz="3200" b="1" dirty="0" smtClean="0">
                <a:solidFill>
                  <a:srgbClr val="99CCFF"/>
                </a:solidFill>
                <a:effectLst>
                  <a:outerShdw blurRad="38100" dist="38100" dir="2700000" algn="tl">
                    <a:srgbClr val="000000"/>
                  </a:outerShdw>
                </a:effectLst>
                <a:latin typeface="Castellar" panose="020A0402060406010301" pitchFamily="18" charset="0"/>
              </a:rPr>
              <a:t>. </a:t>
            </a:r>
          </a:p>
          <a:p>
            <a:r>
              <a:rPr lang="en-GB" sz="3200" b="1" dirty="0" smtClean="0">
                <a:solidFill>
                  <a:srgbClr val="99CCFF"/>
                </a:solidFill>
                <a:effectLst>
                  <a:outerShdw blurRad="38100" dist="38100" dir="2700000" algn="tl">
                    <a:srgbClr val="000000"/>
                  </a:outerShdw>
                </a:effectLst>
                <a:latin typeface="Castellar" panose="020A0402060406010301" pitchFamily="18" charset="0"/>
              </a:rPr>
              <a:t>Kingdom</a:t>
            </a:r>
          </a:p>
        </p:txBody>
      </p:sp>
      <p:pic>
        <p:nvPicPr>
          <p:cNvPr id="9" name="Picture 2" descr="http://www.google.co.uk/url?source=imglanding&amp;ct=img&amp;q=http://th07.deviantart.net/fs70/PRE/f/2013/184/1/7/ancient_greek_polis_by_tripio-d6bsyeu.jpg&amp;sa=X&amp;ei=jFgMU8XRFcbm7AbT64DgDw&amp;ved=0CAkQ8wc&amp;usg=AFQjCNF8-WHN4tq8XgZlXRBjox63eQbyaw"/>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ackgroundRemoval t="0" b="100000" l="0" r="100000"/>
                    </a14:imgEffect>
                    <a14:imgEffect>
                      <a14:colorTemperature colorTemp="4700"/>
                    </a14:imgEffect>
                    <a14:imgEffect>
                      <a14:saturation sat="250000"/>
                    </a14:imgEffect>
                  </a14:imgLayer>
                </a14:imgProps>
              </a:ext>
              <a:ext uri="{28A0092B-C50C-407E-A947-70E740481C1C}">
                <a14:useLocalDpi xmlns:a14="http://schemas.microsoft.com/office/drawing/2010/main"/>
              </a:ext>
            </a:extLst>
          </a:blip>
          <a:srcRect/>
          <a:stretch/>
        </p:blipFill>
        <p:spPr bwMode="auto">
          <a:xfrm>
            <a:off x="-228600" y="2987824"/>
            <a:ext cx="9925050" cy="7065912"/>
          </a:xfrm>
          <a:prstGeom prst="rect">
            <a:avLst/>
          </a:prstGeom>
          <a:noFill/>
          <a:effectLst>
            <a:outerShdw blurRad="50800" dist="50800" dir="5400000" algn="ctr" rotWithShape="0">
              <a:srgbClr val="000000"/>
            </a:outerShdw>
          </a:effectLst>
        </p:spPr>
      </p:pic>
    </p:spTree>
    <p:extLst>
      <p:ext uri="{BB962C8B-B14F-4D97-AF65-F5344CB8AC3E}">
        <p14:creationId xmlns:p14="http://schemas.microsoft.com/office/powerpoint/2010/main" val="775000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Image result for night sky"/>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73" y="0"/>
            <a:ext cx="914275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683568" y="476672"/>
            <a:ext cx="77712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800" b="1" dirty="0">
                <a:solidFill>
                  <a:srgbClr val="99CCFF"/>
                </a:solidFill>
                <a:effectLst>
                  <a:outerShdw blurRad="38100" dist="38100" dir="2700000" algn="tl">
                    <a:srgbClr val="000000"/>
                  </a:outerShdw>
                </a:effectLst>
                <a:latin typeface="Times New Roman"/>
                <a:cs typeface="Times New Roman"/>
              </a:rPr>
              <a:t>c</a:t>
            </a:r>
            <a:r>
              <a:rPr lang="en-GB" sz="2800" b="1" dirty="0">
                <a:solidFill>
                  <a:srgbClr val="99CCFF"/>
                </a:solidFill>
                <a:effectLst>
                  <a:outerShdw blurRad="38100" dist="38100" dir="2700000" algn="tl">
                    <a:srgbClr val="000000"/>
                  </a:outerShdw>
                </a:effectLst>
                <a:latin typeface="Castellar" panose="020A0402060406010301" pitchFamily="18" charset="0"/>
              </a:rPr>
              <a:t>. </a:t>
            </a:r>
            <a:r>
              <a:rPr lang="en-GB" sz="2800" b="1" dirty="0" smtClean="0">
                <a:solidFill>
                  <a:srgbClr val="99CCFF"/>
                </a:solidFill>
                <a:effectLst>
                  <a:outerShdw blurRad="38100" dist="38100" dir="2700000" algn="tl">
                    <a:srgbClr val="000000"/>
                  </a:outerShdw>
                </a:effectLst>
                <a:latin typeface="Castellar" panose="020A0402060406010301" pitchFamily="18" charset="0"/>
              </a:rPr>
              <a:t>Polis –</a:t>
            </a:r>
          </a:p>
          <a:p>
            <a:r>
              <a:rPr lang="en-GB" sz="2800" b="1" dirty="0" smtClean="0">
                <a:solidFill>
                  <a:srgbClr val="99CCFF"/>
                </a:solidFill>
                <a:effectLst>
                  <a:outerShdw blurRad="38100" dist="38100" dir="2700000" algn="tl">
                    <a:srgbClr val="000000"/>
                  </a:outerShdw>
                </a:effectLst>
                <a:latin typeface="Castellar" panose="020A0402060406010301" pitchFamily="18" charset="0"/>
              </a:rPr>
              <a:t>This would often feature on the end of city names. and is still sometimes used today.  </a:t>
            </a:r>
            <a:endParaRPr lang="en-GB" sz="2800" b="1" dirty="0">
              <a:solidFill>
                <a:srgbClr val="99CCFF"/>
              </a:solidFill>
              <a:effectLst>
                <a:outerShdw blurRad="38100" dist="38100" dir="2700000" algn="tl">
                  <a:srgbClr val="000000"/>
                </a:outerShdw>
              </a:effectLst>
              <a:latin typeface="Castellar" panose="020A0402060406010301" pitchFamily="18" charset="0"/>
            </a:endParaRPr>
          </a:p>
        </p:txBody>
      </p:sp>
      <p:sp>
        <p:nvSpPr>
          <p:cNvPr id="5" name="Title 1"/>
          <p:cNvSpPr txBox="1">
            <a:spLocks/>
          </p:cNvSpPr>
          <p:nvPr/>
        </p:nvSpPr>
        <p:spPr>
          <a:xfrm>
            <a:off x="251520" y="1772816"/>
            <a:ext cx="1811114"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200" b="1" dirty="0" smtClean="0">
                <a:solidFill>
                  <a:srgbClr val="99CCFF"/>
                </a:solidFill>
                <a:effectLst>
                  <a:outerShdw blurRad="38100" dist="38100" dir="2700000" algn="tl">
                    <a:srgbClr val="000000"/>
                  </a:outerShdw>
                </a:effectLst>
                <a:latin typeface="Times New Roman"/>
                <a:cs typeface="Times New Roman"/>
              </a:rPr>
              <a:t>α</a:t>
            </a:r>
            <a:r>
              <a:rPr lang="en-GB" sz="3200" b="1" dirty="0" smtClean="0">
                <a:solidFill>
                  <a:srgbClr val="99CCFF"/>
                </a:solidFill>
                <a:effectLst>
                  <a:outerShdw blurRad="38100" dist="38100" dir="2700000" algn="tl">
                    <a:srgbClr val="000000"/>
                  </a:outerShdw>
                </a:effectLst>
                <a:latin typeface="Castellar" panose="020A0402060406010301" pitchFamily="18" charset="0"/>
              </a:rPr>
              <a:t>. </a:t>
            </a:r>
          </a:p>
          <a:p>
            <a:r>
              <a:rPr lang="en-GB" sz="3200" b="1" dirty="0" smtClean="0">
                <a:solidFill>
                  <a:srgbClr val="99CCFF"/>
                </a:solidFill>
                <a:effectLst>
                  <a:outerShdw blurRad="38100" dist="38100" dir="2700000" algn="tl">
                    <a:srgbClr val="000000"/>
                  </a:outerShdw>
                </a:effectLst>
                <a:latin typeface="Castellar" panose="020A0402060406010301" pitchFamily="18" charset="0"/>
              </a:rPr>
              <a:t>Kylix</a:t>
            </a:r>
          </a:p>
        </p:txBody>
      </p:sp>
      <p:sp>
        <p:nvSpPr>
          <p:cNvPr id="6" name="Title 1"/>
          <p:cNvSpPr txBox="1">
            <a:spLocks/>
          </p:cNvSpPr>
          <p:nvPr/>
        </p:nvSpPr>
        <p:spPr>
          <a:xfrm>
            <a:off x="2123728" y="1772816"/>
            <a:ext cx="2211393"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200" b="1" dirty="0" smtClean="0">
                <a:solidFill>
                  <a:srgbClr val="99CCFF"/>
                </a:solidFill>
                <a:effectLst>
                  <a:outerShdw blurRad="38100" dist="38100" dir="2700000" algn="tl">
                    <a:srgbClr val="000000"/>
                  </a:outerShdw>
                </a:effectLst>
                <a:latin typeface="Times New Roman"/>
                <a:cs typeface="Times New Roman"/>
              </a:rPr>
              <a:t>β</a:t>
            </a:r>
            <a:r>
              <a:rPr lang="en-GB" sz="3200" b="1" dirty="0" smtClean="0">
                <a:solidFill>
                  <a:srgbClr val="99CCFF"/>
                </a:solidFill>
                <a:effectLst>
                  <a:outerShdw blurRad="38100" dist="38100" dir="2700000" algn="tl">
                    <a:srgbClr val="000000"/>
                  </a:outerShdw>
                </a:effectLst>
                <a:latin typeface="Castellar" panose="020A0402060406010301" pitchFamily="18" charset="0"/>
              </a:rPr>
              <a:t>. </a:t>
            </a:r>
          </a:p>
          <a:p>
            <a:r>
              <a:rPr lang="en-GB" sz="3200" b="1" dirty="0" smtClean="0">
                <a:solidFill>
                  <a:srgbClr val="99CCFF"/>
                </a:solidFill>
                <a:effectLst>
                  <a:outerShdw blurRad="38100" dist="38100" dir="2700000" algn="tl">
                    <a:srgbClr val="000000"/>
                  </a:outerShdw>
                </a:effectLst>
                <a:latin typeface="Castellar" panose="020A0402060406010301" pitchFamily="18" charset="0"/>
              </a:rPr>
              <a:t>Citizen</a:t>
            </a:r>
          </a:p>
        </p:txBody>
      </p:sp>
      <p:sp>
        <p:nvSpPr>
          <p:cNvPr id="7" name="Title 1"/>
          <p:cNvSpPr txBox="1">
            <a:spLocks/>
          </p:cNvSpPr>
          <p:nvPr/>
        </p:nvSpPr>
        <p:spPr>
          <a:xfrm>
            <a:off x="3779912" y="1772816"/>
            <a:ext cx="274721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a:solidFill>
                  <a:srgbClr val="99CCFF"/>
                </a:solidFill>
                <a:effectLst>
                  <a:outerShdw blurRad="38100" dist="38100" dir="2700000" algn="tl">
                    <a:srgbClr val="000000"/>
                  </a:outerShdw>
                </a:effectLst>
                <a:latin typeface="Times New Roman"/>
                <a:cs typeface="Times New Roman"/>
              </a:rPr>
              <a:t>c</a:t>
            </a:r>
            <a:r>
              <a:rPr lang="en-GB" sz="3200" b="1" dirty="0" smtClean="0">
                <a:solidFill>
                  <a:srgbClr val="99CCFF"/>
                </a:solidFill>
                <a:effectLst>
                  <a:outerShdw blurRad="38100" dist="38100" dir="2700000" algn="tl">
                    <a:srgbClr val="000000"/>
                  </a:outerShdw>
                </a:effectLst>
                <a:latin typeface="Castellar" panose="020A0402060406010301" pitchFamily="18" charset="0"/>
              </a:rPr>
              <a:t>. </a:t>
            </a:r>
          </a:p>
          <a:p>
            <a:r>
              <a:rPr lang="en-GB" sz="3200" b="1" dirty="0" smtClean="0">
                <a:solidFill>
                  <a:srgbClr val="99CCFF"/>
                </a:solidFill>
                <a:effectLst>
                  <a:outerShdw blurRad="38100" dist="38100" dir="2700000" algn="tl">
                    <a:srgbClr val="000000"/>
                  </a:outerShdw>
                </a:effectLst>
                <a:latin typeface="Castellar" panose="020A0402060406010301" pitchFamily="18" charset="0"/>
              </a:rPr>
              <a:t>Polis</a:t>
            </a:r>
          </a:p>
        </p:txBody>
      </p:sp>
      <p:sp>
        <p:nvSpPr>
          <p:cNvPr id="8" name="Title 1"/>
          <p:cNvSpPr txBox="1">
            <a:spLocks/>
          </p:cNvSpPr>
          <p:nvPr/>
        </p:nvSpPr>
        <p:spPr>
          <a:xfrm>
            <a:off x="6119836" y="1772816"/>
            <a:ext cx="274721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200" b="1" dirty="0">
                <a:solidFill>
                  <a:srgbClr val="99CCFF"/>
                </a:solidFill>
                <a:effectLst>
                  <a:outerShdw blurRad="38100" dist="38100" dir="2700000" algn="tl">
                    <a:srgbClr val="000000"/>
                  </a:outerShdw>
                </a:effectLst>
                <a:latin typeface="Times New Roman"/>
                <a:cs typeface="Times New Roman"/>
              </a:rPr>
              <a:t>δ</a:t>
            </a:r>
            <a:r>
              <a:rPr lang="en-GB" sz="3200" b="1" dirty="0" smtClean="0">
                <a:solidFill>
                  <a:srgbClr val="99CCFF"/>
                </a:solidFill>
                <a:effectLst>
                  <a:outerShdw blurRad="38100" dist="38100" dir="2700000" algn="tl">
                    <a:srgbClr val="000000"/>
                  </a:outerShdw>
                </a:effectLst>
                <a:latin typeface="Castellar" panose="020A0402060406010301" pitchFamily="18" charset="0"/>
              </a:rPr>
              <a:t>. </a:t>
            </a:r>
          </a:p>
          <a:p>
            <a:r>
              <a:rPr lang="en-GB" sz="3200" b="1" dirty="0" smtClean="0">
                <a:solidFill>
                  <a:srgbClr val="99CCFF"/>
                </a:solidFill>
                <a:effectLst>
                  <a:outerShdw blurRad="38100" dist="38100" dir="2700000" algn="tl">
                    <a:srgbClr val="000000"/>
                  </a:outerShdw>
                </a:effectLst>
                <a:latin typeface="Castellar" panose="020A0402060406010301" pitchFamily="18" charset="0"/>
              </a:rPr>
              <a:t>Kingdom</a:t>
            </a:r>
          </a:p>
        </p:txBody>
      </p:sp>
      <p:pic>
        <p:nvPicPr>
          <p:cNvPr id="9" name="Picture 2" descr="http://www.google.co.uk/url?source=imglanding&amp;ct=img&amp;q=http://th07.deviantart.net/fs70/PRE/f/2013/184/1/7/ancient_greek_polis_by_tripio-d6bsyeu.jpg&amp;sa=X&amp;ei=jFgMU8XRFcbm7AbT64DgDw&amp;ved=0CAkQ8wc&amp;usg=AFQjCNF8-WHN4tq8XgZlXRBjox63eQbyaw"/>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ackgroundRemoval t="0" b="100000" l="0" r="100000"/>
                    </a14:imgEffect>
                    <a14:imgEffect>
                      <a14:colorTemperature colorTemp="4700"/>
                    </a14:imgEffect>
                    <a14:imgEffect>
                      <a14:saturation sat="250000"/>
                    </a14:imgEffect>
                  </a14:imgLayer>
                </a14:imgProps>
              </a:ext>
              <a:ext uri="{28A0092B-C50C-407E-A947-70E740481C1C}">
                <a14:useLocalDpi xmlns:a14="http://schemas.microsoft.com/office/drawing/2010/main"/>
              </a:ext>
            </a:extLst>
          </a:blip>
          <a:srcRect/>
          <a:stretch/>
        </p:blipFill>
        <p:spPr bwMode="auto">
          <a:xfrm>
            <a:off x="-228600" y="2987824"/>
            <a:ext cx="9925050" cy="7065912"/>
          </a:xfrm>
          <a:prstGeom prst="rect">
            <a:avLst/>
          </a:prstGeom>
          <a:noFill/>
          <a:effectLst>
            <a:outerShdw blurRad="50800" dist="50800" dir="5400000" algn="ctr" rotWithShape="0">
              <a:srgbClr val="000000"/>
            </a:outerShdw>
          </a:effectLst>
        </p:spPr>
      </p:pic>
    </p:spTree>
    <p:extLst>
      <p:ext uri="{BB962C8B-B14F-4D97-AF65-F5344CB8AC3E}">
        <p14:creationId xmlns:p14="http://schemas.microsoft.com/office/powerpoint/2010/main" val="2951463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xit" presetSubtype="0" fill="hold" grpId="0" nodeType="withEffect">
                                  <p:stCondLst>
                                    <p:cond delay="0"/>
                                  </p:stCondLst>
                                  <p:childTnLst>
                                    <p:animEffect transition="out" filter="fade">
                                      <p:cBhvr>
                                        <p:cTn id="6" dur="1000"/>
                                        <p:tgtEl>
                                          <p:spTgt spid="8"/>
                                        </p:tgtEl>
                                      </p:cBhvr>
                                    </p:animEffect>
                                    <p:anim calcmode="lin" valueType="num">
                                      <p:cBhvr>
                                        <p:cTn id="7" dur="1000"/>
                                        <p:tgtEl>
                                          <p:spTgt spid="8"/>
                                        </p:tgtEl>
                                        <p:attrNameLst>
                                          <p:attrName>ppt_x</p:attrName>
                                        </p:attrNameLst>
                                      </p:cBhvr>
                                      <p:tavLst>
                                        <p:tav tm="0">
                                          <p:val>
                                            <p:strVal val="ppt_x"/>
                                          </p:val>
                                        </p:tav>
                                        <p:tav tm="100000">
                                          <p:val>
                                            <p:strVal val="ppt_x"/>
                                          </p:val>
                                        </p:tav>
                                      </p:tavLst>
                                    </p:anim>
                                    <p:anim calcmode="lin" valueType="num">
                                      <p:cBhvr>
                                        <p:cTn id="8" dur="1000"/>
                                        <p:tgtEl>
                                          <p:spTgt spid="8"/>
                                        </p:tgtEl>
                                        <p:attrNameLst>
                                          <p:attrName>ppt_y</p:attrName>
                                        </p:attrNameLst>
                                      </p:cBhvr>
                                      <p:tavLst>
                                        <p:tav tm="0">
                                          <p:val>
                                            <p:strVal val="ppt_y"/>
                                          </p:val>
                                        </p:tav>
                                        <p:tav tm="100000">
                                          <p:val>
                                            <p:strVal val="ppt_y+.1"/>
                                          </p:val>
                                        </p:tav>
                                      </p:tavLst>
                                    </p:anim>
                                    <p:set>
                                      <p:cBhvr>
                                        <p:cTn id="9" dur="1" fill="hold">
                                          <p:stCondLst>
                                            <p:cond delay="999"/>
                                          </p:stCondLst>
                                        </p:cTn>
                                        <p:tgtEl>
                                          <p:spTgt spid="8"/>
                                        </p:tgtEl>
                                        <p:attrNameLst>
                                          <p:attrName>style.visibility</p:attrName>
                                        </p:attrNameLst>
                                      </p:cBhvr>
                                      <p:to>
                                        <p:strVal val="hidden"/>
                                      </p:to>
                                    </p:set>
                                  </p:childTnLst>
                                </p:cTn>
                              </p:par>
                            </p:childTnLst>
                          </p:cTn>
                        </p:par>
                        <p:par>
                          <p:cTn id="10" fill="hold">
                            <p:stCondLst>
                              <p:cond delay="1000"/>
                            </p:stCondLst>
                            <p:childTnLst>
                              <p:par>
                                <p:cTn id="11" presetID="42" presetClass="exit" presetSubtype="0" fill="hold" grpId="0" nodeType="afterEffect">
                                  <p:stCondLst>
                                    <p:cond delay="0"/>
                                  </p:stCondLst>
                                  <p:childTnLst>
                                    <p:animEffect transition="out" filter="fade">
                                      <p:cBhvr>
                                        <p:cTn id="12" dur="1000"/>
                                        <p:tgtEl>
                                          <p:spTgt spid="5"/>
                                        </p:tgtEl>
                                      </p:cBhvr>
                                    </p:animEffect>
                                    <p:anim calcmode="lin" valueType="num">
                                      <p:cBhvr>
                                        <p:cTn id="13" dur="1000"/>
                                        <p:tgtEl>
                                          <p:spTgt spid="5"/>
                                        </p:tgtEl>
                                        <p:attrNameLst>
                                          <p:attrName>ppt_x</p:attrName>
                                        </p:attrNameLst>
                                      </p:cBhvr>
                                      <p:tavLst>
                                        <p:tav tm="0">
                                          <p:val>
                                            <p:strVal val="ppt_x"/>
                                          </p:val>
                                        </p:tav>
                                        <p:tav tm="100000">
                                          <p:val>
                                            <p:strVal val="ppt_x"/>
                                          </p:val>
                                        </p:tav>
                                      </p:tavLst>
                                    </p:anim>
                                    <p:anim calcmode="lin" valueType="num">
                                      <p:cBhvr>
                                        <p:cTn id="14" dur="1000"/>
                                        <p:tgtEl>
                                          <p:spTgt spid="5"/>
                                        </p:tgtEl>
                                        <p:attrNameLst>
                                          <p:attrName>ppt_y</p:attrName>
                                        </p:attrNameLst>
                                      </p:cBhvr>
                                      <p:tavLst>
                                        <p:tav tm="0">
                                          <p:val>
                                            <p:strVal val="ppt_y"/>
                                          </p:val>
                                        </p:tav>
                                        <p:tav tm="100000">
                                          <p:val>
                                            <p:strVal val="ppt_y+.1"/>
                                          </p:val>
                                        </p:tav>
                                      </p:tavLst>
                                    </p:anim>
                                    <p:set>
                                      <p:cBhvr>
                                        <p:cTn id="15" dur="1" fill="hold">
                                          <p:stCondLst>
                                            <p:cond delay="999"/>
                                          </p:stCondLst>
                                        </p:cTn>
                                        <p:tgtEl>
                                          <p:spTgt spid="5"/>
                                        </p:tgtEl>
                                        <p:attrNameLst>
                                          <p:attrName>style.visibility</p:attrName>
                                        </p:attrNameLst>
                                      </p:cBhvr>
                                      <p:to>
                                        <p:strVal val="hidden"/>
                                      </p:to>
                                    </p:set>
                                  </p:childTnLst>
                                </p:cTn>
                              </p:par>
                            </p:childTnLst>
                          </p:cTn>
                        </p:par>
                        <p:par>
                          <p:cTn id="16" fill="hold">
                            <p:stCondLst>
                              <p:cond delay="2000"/>
                            </p:stCondLst>
                            <p:childTnLst>
                              <p:par>
                                <p:cTn id="17" presetID="42" presetClass="exit" presetSubtype="0" fill="hold" grpId="0" nodeType="afterEffect">
                                  <p:stCondLst>
                                    <p:cond delay="0"/>
                                  </p:stCondLst>
                                  <p:childTnLst>
                                    <p:animEffect transition="out" filter="fade">
                                      <p:cBhvr>
                                        <p:cTn id="18" dur="1000"/>
                                        <p:tgtEl>
                                          <p:spTgt spid="6"/>
                                        </p:tgtEl>
                                      </p:cBhvr>
                                    </p:animEffect>
                                    <p:anim calcmode="lin" valueType="num">
                                      <p:cBhvr>
                                        <p:cTn id="19" dur="1000"/>
                                        <p:tgtEl>
                                          <p:spTgt spid="6"/>
                                        </p:tgtEl>
                                        <p:attrNameLst>
                                          <p:attrName>ppt_x</p:attrName>
                                        </p:attrNameLst>
                                      </p:cBhvr>
                                      <p:tavLst>
                                        <p:tav tm="0">
                                          <p:val>
                                            <p:strVal val="ppt_x"/>
                                          </p:val>
                                        </p:tav>
                                        <p:tav tm="100000">
                                          <p:val>
                                            <p:strVal val="ppt_x"/>
                                          </p:val>
                                        </p:tav>
                                      </p:tavLst>
                                    </p:anim>
                                    <p:anim calcmode="lin" valueType="num">
                                      <p:cBhvr>
                                        <p:cTn id="20" dur="1000"/>
                                        <p:tgtEl>
                                          <p:spTgt spid="6"/>
                                        </p:tgtEl>
                                        <p:attrNameLst>
                                          <p:attrName>ppt_y</p:attrName>
                                        </p:attrNameLst>
                                      </p:cBhvr>
                                      <p:tavLst>
                                        <p:tav tm="0">
                                          <p:val>
                                            <p:strVal val="ppt_y"/>
                                          </p:val>
                                        </p:tav>
                                        <p:tav tm="100000">
                                          <p:val>
                                            <p:strVal val="ppt_y+.1"/>
                                          </p:val>
                                        </p:tav>
                                      </p:tavLst>
                                    </p:anim>
                                    <p:set>
                                      <p:cBhvr>
                                        <p:cTn id="21" dur="1" fill="hold">
                                          <p:stCondLst>
                                            <p:cond delay="999"/>
                                          </p:stCondLst>
                                        </p:cTn>
                                        <p:tgtEl>
                                          <p:spTgt spid="6"/>
                                        </p:tgtEl>
                                        <p:attrNameLst>
                                          <p:attrName>style.visibility</p:attrName>
                                        </p:attrNameLst>
                                      </p:cBhvr>
                                      <p:to>
                                        <p:strVal val="hidden"/>
                                      </p:to>
                                    </p:set>
                                  </p:childTnLst>
                                </p:cTn>
                              </p:par>
                            </p:childTnLst>
                          </p:cTn>
                        </p:par>
                        <p:par>
                          <p:cTn id="22" fill="hold">
                            <p:stCondLst>
                              <p:cond delay="3000"/>
                            </p:stCondLst>
                            <p:childTnLst>
                              <p:par>
                                <p:cTn id="23" presetID="26" presetClass="emph" presetSubtype="0" fill="hold" grpId="1" nodeType="afterEffect">
                                  <p:stCondLst>
                                    <p:cond delay="0"/>
                                  </p:stCondLst>
                                  <p:childTnLst>
                                    <p:animEffect transition="out" filter="fade">
                                      <p:cBhvr>
                                        <p:cTn id="24" dur="500" tmFilter="0, 0; .2, .5; .8, .5; 1, 0"/>
                                        <p:tgtEl>
                                          <p:spTgt spid="7"/>
                                        </p:tgtEl>
                                      </p:cBhvr>
                                    </p:animEffect>
                                    <p:animScale>
                                      <p:cBhvr>
                                        <p:cTn id="25" dur="250" autoRev="1" fill="hold"/>
                                        <p:tgtEl>
                                          <p:spTgt spid="7"/>
                                        </p:tgtEl>
                                      </p:cBhvr>
                                      <p:by x="105000" y="105000"/>
                                    </p:animScale>
                                  </p:childTnLst>
                                </p:cTn>
                              </p:par>
                            </p:childTnLst>
                          </p:cTn>
                        </p:par>
                        <p:par>
                          <p:cTn id="26" fill="hold">
                            <p:stCondLst>
                              <p:cond delay="3500"/>
                            </p:stCondLst>
                            <p:childTnLst>
                              <p:par>
                                <p:cTn id="27" presetID="42" presetClass="entr" presetSubtype="0"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10" presetClass="exit" presetSubtype="0" fill="hold" grpId="0" nodeType="afterEffect">
                                  <p:stCondLst>
                                    <p:cond delay="0"/>
                                  </p:stCondLst>
                                  <p:childTnLst>
                                    <p:animEffect transition="out" filter="fade">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7" grpId="1"/>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lated im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96"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761168" y="1061864"/>
            <a:ext cx="77712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4000" b="1" dirty="0" smtClean="0">
                <a:solidFill>
                  <a:schemeClr val="bg1"/>
                </a:solidFill>
                <a:effectLst>
                  <a:outerShdw blurRad="38100" dist="38100" dir="2700000" algn="tl">
                    <a:srgbClr val="000000"/>
                  </a:outerShdw>
                </a:effectLst>
                <a:latin typeface="Castellar" panose="020A0402060406010301" pitchFamily="18" charset="0"/>
                <a:cs typeface="Times New Roman"/>
              </a:rPr>
              <a:t>14.</a:t>
            </a:r>
            <a:r>
              <a:rPr lang="en-GB" sz="4000" b="1" dirty="0" smtClean="0">
                <a:solidFill>
                  <a:schemeClr val="bg1"/>
                </a:solidFill>
                <a:effectLst>
                  <a:outerShdw blurRad="38100" dist="38100" dir="2700000" algn="tl">
                    <a:srgbClr val="000000"/>
                  </a:outerShdw>
                </a:effectLst>
                <a:latin typeface="Times New Roman"/>
                <a:cs typeface="Times New Roman"/>
              </a:rPr>
              <a:t> </a:t>
            </a:r>
            <a:r>
              <a:rPr lang="en-GB" sz="4000" b="1" dirty="0" smtClean="0">
                <a:solidFill>
                  <a:schemeClr val="bg1"/>
                </a:solidFill>
                <a:effectLst>
                  <a:outerShdw blurRad="38100" dist="38100" dir="2700000" algn="tl">
                    <a:srgbClr val="000000"/>
                  </a:outerShdw>
                </a:effectLst>
                <a:latin typeface="Castellar" panose="020A0402060406010301" pitchFamily="18" charset="0"/>
              </a:rPr>
              <a:t>What was </a:t>
            </a:r>
          </a:p>
          <a:p>
            <a:pPr algn="l"/>
            <a:r>
              <a:rPr lang="en-GB" sz="4000" b="1" dirty="0" smtClean="0">
                <a:solidFill>
                  <a:schemeClr val="bg1"/>
                </a:solidFill>
                <a:effectLst>
                  <a:outerShdw blurRad="38100" dist="38100" dir="2700000" algn="tl">
                    <a:srgbClr val="000000"/>
                  </a:outerShdw>
                </a:effectLst>
                <a:latin typeface="Castellar" panose="020A0402060406010301" pitchFamily="18" charset="0"/>
              </a:rPr>
              <a:t>Dionysus the god </a:t>
            </a:r>
          </a:p>
          <a:p>
            <a:pPr algn="l"/>
            <a:r>
              <a:rPr lang="en-GB" sz="4000" b="1" dirty="0" smtClean="0">
                <a:solidFill>
                  <a:schemeClr val="bg1"/>
                </a:solidFill>
                <a:effectLst>
                  <a:outerShdw blurRad="38100" dist="38100" dir="2700000" algn="tl">
                    <a:srgbClr val="000000"/>
                  </a:outerShdw>
                </a:effectLst>
                <a:latin typeface="Castellar" panose="020A0402060406010301" pitchFamily="18" charset="0"/>
              </a:rPr>
              <a:t>of? (Two answers) </a:t>
            </a:r>
          </a:p>
        </p:txBody>
      </p:sp>
      <p:sp>
        <p:nvSpPr>
          <p:cNvPr id="5" name="Title 1"/>
          <p:cNvSpPr txBox="1">
            <a:spLocks/>
          </p:cNvSpPr>
          <p:nvPr/>
        </p:nvSpPr>
        <p:spPr>
          <a:xfrm>
            <a:off x="683568" y="2646040"/>
            <a:ext cx="227883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200" b="1" dirty="0" smtClean="0">
                <a:solidFill>
                  <a:schemeClr val="bg1"/>
                </a:solidFill>
                <a:effectLst>
                  <a:outerShdw blurRad="38100" dist="38100" dir="2700000" algn="tl">
                    <a:srgbClr val="000000"/>
                  </a:outerShdw>
                </a:effectLst>
                <a:latin typeface="Times New Roman"/>
                <a:cs typeface="Times New Roman"/>
              </a:rPr>
              <a:t>α</a:t>
            </a:r>
            <a:r>
              <a:rPr lang="en-GB" sz="32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3200" b="1" dirty="0" smtClean="0">
                <a:solidFill>
                  <a:schemeClr val="bg1"/>
                </a:solidFill>
                <a:effectLst>
                  <a:outerShdw blurRad="38100" dist="38100" dir="2700000" algn="tl">
                    <a:srgbClr val="000000"/>
                  </a:outerShdw>
                </a:effectLst>
                <a:latin typeface="Castellar" panose="020A0402060406010301" pitchFamily="18" charset="0"/>
              </a:rPr>
              <a:t>Theatre</a:t>
            </a:r>
          </a:p>
        </p:txBody>
      </p:sp>
      <p:sp>
        <p:nvSpPr>
          <p:cNvPr id="6" name="Title 1"/>
          <p:cNvSpPr txBox="1">
            <a:spLocks/>
          </p:cNvSpPr>
          <p:nvPr/>
        </p:nvSpPr>
        <p:spPr>
          <a:xfrm>
            <a:off x="2792655" y="2646040"/>
            <a:ext cx="2211393"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200" b="1" dirty="0" smtClean="0">
                <a:solidFill>
                  <a:schemeClr val="bg1"/>
                </a:solidFill>
                <a:effectLst>
                  <a:outerShdw blurRad="38100" dist="38100" dir="2700000" algn="tl">
                    <a:srgbClr val="000000"/>
                  </a:outerShdw>
                </a:effectLst>
                <a:latin typeface="Times New Roman"/>
                <a:cs typeface="Times New Roman"/>
              </a:rPr>
              <a:t>β</a:t>
            </a:r>
            <a:r>
              <a:rPr lang="en-GB" sz="32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3200" b="1" dirty="0" smtClean="0">
                <a:solidFill>
                  <a:schemeClr val="bg1"/>
                </a:solidFill>
                <a:effectLst>
                  <a:outerShdw blurRad="38100" dist="38100" dir="2700000" algn="tl">
                    <a:srgbClr val="000000"/>
                  </a:outerShdw>
                </a:effectLst>
                <a:latin typeface="Castellar" panose="020A0402060406010301" pitchFamily="18" charset="0"/>
              </a:rPr>
              <a:t>wine</a:t>
            </a:r>
          </a:p>
        </p:txBody>
      </p:sp>
      <p:sp>
        <p:nvSpPr>
          <p:cNvPr id="7" name="Title 1"/>
          <p:cNvSpPr txBox="1">
            <a:spLocks/>
          </p:cNvSpPr>
          <p:nvPr/>
        </p:nvSpPr>
        <p:spPr>
          <a:xfrm>
            <a:off x="4417070" y="2646040"/>
            <a:ext cx="274721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a:solidFill>
                  <a:schemeClr val="bg1"/>
                </a:solidFill>
                <a:effectLst>
                  <a:outerShdw blurRad="38100" dist="38100" dir="2700000" algn="tl">
                    <a:srgbClr val="000000"/>
                  </a:outerShdw>
                </a:effectLst>
                <a:latin typeface="Times New Roman"/>
                <a:cs typeface="Times New Roman"/>
              </a:rPr>
              <a:t>c</a:t>
            </a:r>
            <a:r>
              <a:rPr lang="en-GB" sz="32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3200" b="1" dirty="0" smtClean="0">
                <a:solidFill>
                  <a:schemeClr val="bg1"/>
                </a:solidFill>
                <a:effectLst>
                  <a:outerShdw blurRad="38100" dist="38100" dir="2700000" algn="tl">
                    <a:srgbClr val="000000"/>
                  </a:outerShdw>
                </a:effectLst>
                <a:latin typeface="Castellar" panose="020A0402060406010301" pitchFamily="18" charset="0"/>
              </a:rPr>
              <a:t>women</a:t>
            </a:r>
          </a:p>
        </p:txBody>
      </p:sp>
      <p:sp>
        <p:nvSpPr>
          <p:cNvPr id="8" name="Title 1"/>
          <p:cNvSpPr txBox="1">
            <a:spLocks/>
          </p:cNvSpPr>
          <p:nvPr/>
        </p:nvSpPr>
        <p:spPr>
          <a:xfrm>
            <a:off x="6346378" y="2646040"/>
            <a:ext cx="274721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200" b="1" dirty="0">
                <a:solidFill>
                  <a:schemeClr val="bg1"/>
                </a:solidFill>
                <a:effectLst>
                  <a:outerShdw blurRad="38100" dist="38100" dir="2700000" algn="tl">
                    <a:srgbClr val="000000"/>
                  </a:outerShdw>
                </a:effectLst>
                <a:latin typeface="Times New Roman"/>
                <a:cs typeface="Times New Roman"/>
              </a:rPr>
              <a:t>δ</a:t>
            </a:r>
            <a:r>
              <a:rPr lang="en-GB" sz="32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3200" b="1" dirty="0" smtClean="0">
                <a:solidFill>
                  <a:schemeClr val="bg1"/>
                </a:solidFill>
                <a:effectLst>
                  <a:outerShdw blurRad="38100" dist="38100" dir="2700000" algn="tl">
                    <a:srgbClr val="000000"/>
                  </a:outerShdw>
                </a:effectLst>
                <a:latin typeface="Castellar" panose="020A0402060406010301" pitchFamily="18" charset="0"/>
              </a:rPr>
              <a:t>war</a:t>
            </a:r>
          </a:p>
        </p:txBody>
      </p:sp>
      <p:pic>
        <p:nvPicPr>
          <p:cNvPr id="16" name="Picture 2" descr="Related image"/>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ackgroundRemoval t="9810" b="39092" l="51031" r="89863">
                        <a14:foregroundMark x1="63402" y1="28843" x2="66151" y2="28258"/>
                        <a14:foregroundMark x1="62027" y1="30015" x2="65808" y2="26794"/>
                        <a14:foregroundMark x1="63402" y1="12592" x2="67182" y2="12884"/>
                      </a14:backgroundRemoval>
                    </a14:imgEffect>
                    <a14:imgEffect>
                      <a14:sharpenSoften amount="100000"/>
                    </a14:imgEffect>
                    <a14:imgEffect>
                      <a14:colorTemperature colorTemp="11500"/>
                    </a14:imgEffect>
                    <a14:imgEffect>
                      <a14:saturation sat="210000"/>
                    </a14:imgEffect>
                  </a14:imgLayer>
                </a14:imgProps>
              </a:ext>
              <a:ext uri="{28A0092B-C50C-407E-A947-70E740481C1C}">
                <a14:useLocalDpi xmlns:a14="http://schemas.microsoft.com/office/drawing/2010/main"/>
              </a:ext>
            </a:extLst>
          </a:blip>
          <a:srcRect l="53473" t="8893" r="11830" b="57969"/>
          <a:stretch/>
        </p:blipFill>
        <p:spPr bwMode="auto">
          <a:xfrm>
            <a:off x="6467734" y="620688"/>
            <a:ext cx="1920690" cy="2149203"/>
          </a:xfrm>
          <a:prstGeom prst="rect">
            <a:avLst/>
          </a:prstGeom>
          <a:noFill/>
          <a:ln w="57150">
            <a:noFill/>
          </a:ln>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7" name="Picture 8" descr="Image result for greek theatre masks">
            <a:hlinkClick r:id="rId5"/>
          </p:cNvPr>
          <p:cNvPicPr>
            <a:picLocks noChangeAspect="1" noChangeArrowheads="1"/>
          </p:cNvPicPr>
          <p:nvPr/>
        </p:nvPicPr>
        <p:blipFill rotWithShape="1">
          <a:blip r:embed="rId6" cstate="email">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611560" y="3845930"/>
            <a:ext cx="1373846" cy="1735042"/>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8" name="Picture 6" descr="Image result for greek theatre masks">
            <a:hlinkClick r:id="rId5"/>
          </p:cNvPr>
          <p:cNvPicPr>
            <a:picLocks noChangeAspect="1" noChangeArrowheads="1"/>
          </p:cNvPicPr>
          <p:nvPr/>
        </p:nvPicPr>
        <p:blipFill rotWithShape="1">
          <a:blip r:embed="rId8" cstate="email">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a:ext>
            </a:extLst>
          </a:blip>
          <a:srcRect/>
          <a:stretch/>
        </p:blipFill>
        <p:spPr bwMode="auto">
          <a:xfrm rot="673581">
            <a:off x="1499992" y="4344040"/>
            <a:ext cx="1411274" cy="1664916"/>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9" name="Picture 10" descr="Image result for real spartan helmet">
            <a:hlinkClick r:id="rId10"/>
          </p:cNvPr>
          <p:cNvPicPr>
            <a:picLocks noChangeAspect="1" noChangeArrowheads="1"/>
          </p:cNvPicPr>
          <p:nvPr/>
        </p:nvPicPr>
        <p:blipFill rotWithShape="1">
          <a:blip r:embed="rId11" cstate="email">
            <a:extLst>
              <a:ext uri="{BEBA8EAE-BF5A-486C-A8C5-ECC9F3942E4B}">
                <a14:imgProps xmlns:a14="http://schemas.microsoft.com/office/drawing/2010/main">
                  <a14:imgLayer r:embed="rId12">
                    <a14:imgEffect>
                      <a14:backgroundRemoval t="0" b="100000" l="0" r="100000">
                        <a14:backgroundMark x1="32271" y1="40155" x2="32271" y2="40155"/>
                      </a14:backgroundRemoval>
                    </a14:imgEffect>
                  </a14:imgLayer>
                </a14:imgProps>
              </a:ext>
              <a:ext uri="{28A0092B-C50C-407E-A947-70E740481C1C}">
                <a14:useLocalDpi xmlns:a14="http://schemas.microsoft.com/office/drawing/2010/main"/>
              </a:ext>
            </a:extLst>
          </a:blip>
          <a:srcRect/>
          <a:stretch/>
        </p:blipFill>
        <p:spPr bwMode="auto">
          <a:xfrm>
            <a:off x="7020272" y="3861048"/>
            <a:ext cx="1403295" cy="2160240"/>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1" name="Picture 4" descr="Image result for greek wine cup"/>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405" b="96697" l="10000" r="90000">
                        <a14:foregroundMark x1="48600" y1="26727" x2="61000" y2="26126"/>
                      </a14:backgroundRemoval>
                    </a14:imgEffect>
                  </a14:imgLayer>
                </a14:imgProps>
              </a:ext>
              <a:ext uri="{28A0092B-C50C-407E-A947-70E740481C1C}">
                <a14:useLocalDpi xmlns:a14="http://schemas.microsoft.com/office/drawing/2010/main"/>
              </a:ext>
            </a:extLst>
          </a:blip>
          <a:srcRect l="19879" t="22126" r="17891"/>
          <a:stretch/>
        </p:blipFill>
        <p:spPr bwMode="auto">
          <a:xfrm>
            <a:off x="3937712" y="5127891"/>
            <a:ext cx="1066336" cy="1002513"/>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2" name="Picture 21" descr="Image result for amphora png"/>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a:stretch/>
        </p:blipFill>
        <p:spPr bwMode="auto">
          <a:xfrm rot="6680098">
            <a:off x="2758402" y="3346382"/>
            <a:ext cx="1120362" cy="1673747"/>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3" name="Picture 2" descr="http://www.vinpourium.com/wp-content/uploads/2010/01/wine_finer-7396551.png"/>
          <p:cNvPicPr>
            <a:picLocks noChangeAspect="1" noChangeArrowheads="1"/>
          </p:cNvPicPr>
          <p:nvPr/>
        </p:nvPicPr>
        <p:blipFill rotWithShape="1">
          <a:blip r:embed="rId16" cstate="email">
            <a:extLst>
              <a:ext uri="{BEBA8EAE-BF5A-486C-A8C5-ECC9F3942E4B}">
                <a14:imgProps xmlns:a14="http://schemas.microsoft.com/office/drawing/2010/main">
                  <a14:imgLayer r:embed="rId17">
                    <a14:imgEffect>
                      <a14:backgroundRemoval t="0" b="100000" l="0" r="98469">
                        <a14:backgroundMark x1="28061" y1="0" x2="40306" y2="6667"/>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a:ext>
            </a:extLst>
          </a:blip>
          <a:srcRect l="8709" r="49100"/>
          <a:stretch/>
        </p:blipFill>
        <p:spPr bwMode="auto">
          <a:xfrm rot="637364">
            <a:off x="3885116" y="4707842"/>
            <a:ext cx="632470" cy="41895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Image result for ancient greek fashion"/>
          <p:cNvPicPr>
            <a:picLocks noChangeAspect="1" noChangeArrowheads="1"/>
          </p:cNvPicPr>
          <p:nvPr/>
        </p:nvPicPr>
        <p:blipFill rotWithShape="1">
          <a:blip r:embed="rId18" cstate="email">
            <a:extLst>
              <a:ext uri="{BEBA8EAE-BF5A-486C-A8C5-ECC9F3942E4B}">
                <a14:imgProps xmlns:a14="http://schemas.microsoft.com/office/drawing/2010/main">
                  <a14:imgLayer r:embed="rId19">
                    <a14:imgEffect>
                      <a14:backgroundRemoval t="1200" b="100000" l="0" r="100000"/>
                    </a14:imgEffect>
                    <a14:imgEffect>
                      <a14:saturation sat="220000"/>
                    </a14:imgEffect>
                  </a14:imgLayer>
                </a14:imgProps>
              </a:ext>
              <a:ext uri="{28A0092B-C50C-407E-A947-70E740481C1C}">
                <a14:useLocalDpi xmlns:a14="http://schemas.microsoft.com/office/drawing/2010/main"/>
              </a:ext>
            </a:extLst>
          </a:blip>
          <a:srcRect/>
          <a:stretch/>
        </p:blipFill>
        <p:spPr bwMode="auto">
          <a:xfrm>
            <a:off x="5107016" y="3720659"/>
            <a:ext cx="1416447" cy="2362715"/>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04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10"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par>
                                <p:cTn id="38" presetID="10" presetClass="entr" presetSubtype="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par>
                                <p:cTn id="41" presetID="10" presetClass="entr" presetSubtype="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epidaurus theatre"/>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rightnessContrast contrast="15000"/>
                    </a14:imgEffect>
                  </a14:imgLayer>
                </a14:imgProps>
              </a:ex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5508103" y="4221088"/>
            <a:ext cx="2808313"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b="1" dirty="0" smtClean="0">
                <a:effectLst>
                  <a:outerShdw blurRad="38100" dist="38100" dir="2700000" algn="tl">
                    <a:srgbClr val="000000">
                      <a:alpha val="43137"/>
                    </a:srgbClr>
                  </a:outerShdw>
                </a:effectLst>
                <a:latin typeface="Castellar" panose="020A0402060406010301" pitchFamily="18" charset="0"/>
                <a:cs typeface="Times New Roman"/>
              </a:rPr>
              <a:t>4. Why </a:t>
            </a:r>
          </a:p>
          <a:p>
            <a:r>
              <a:rPr lang="en-GB" sz="2000" b="1" dirty="0" smtClean="0">
                <a:effectLst>
                  <a:outerShdw blurRad="38100" dist="38100" dir="2700000" algn="tl">
                    <a:srgbClr val="000000">
                      <a:alpha val="43137"/>
                    </a:srgbClr>
                  </a:outerShdw>
                </a:effectLst>
                <a:latin typeface="Castellar" panose="020A0402060406010301" pitchFamily="18" charset="0"/>
                <a:cs typeface="Times New Roman"/>
              </a:rPr>
              <a:t>did the Greeks not act death out on stage ?</a:t>
            </a:r>
          </a:p>
          <a:p>
            <a:r>
              <a:rPr lang="en-GB" sz="2000" b="1" dirty="0" smtClean="0">
                <a:effectLst>
                  <a:outerShdw blurRad="38100" dist="38100" dir="2700000" algn="tl">
                    <a:srgbClr val="000000">
                      <a:alpha val="43137"/>
                    </a:srgbClr>
                  </a:outerShdw>
                </a:effectLst>
                <a:latin typeface="Castellar" panose="020A0402060406010301" pitchFamily="18" charset="0"/>
                <a:cs typeface="Times New Roman"/>
              </a:rPr>
              <a:t>(open </a:t>
            </a:r>
          </a:p>
          <a:p>
            <a:r>
              <a:rPr lang="en-GB" sz="2000" b="1" dirty="0" smtClean="0">
                <a:effectLst>
                  <a:outerShdw blurRad="38100" dist="38100" dir="2700000" algn="tl">
                    <a:srgbClr val="000000">
                      <a:alpha val="43137"/>
                    </a:srgbClr>
                  </a:outerShdw>
                </a:effectLst>
                <a:latin typeface="Castellar" panose="020A0402060406010301" pitchFamily="18" charset="0"/>
                <a:cs typeface="Times New Roman"/>
              </a:rPr>
              <a:t>answer)</a:t>
            </a:r>
            <a:endParaRPr lang="en-GB" sz="2000" b="1" dirty="0" smtClean="0">
              <a:effectLst>
                <a:outerShdw blurRad="38100" dist="38100" dir="2700000" algn="tl">
                  <a:srgbClr val="000000">
                    <a:alpha val="43137"/>
                  </a:srgbClr>
                </a:outerShdw>
              </a:effectLst>
              <a:latin typeface="Castellar" panose="020A0402060406010301" pitchFamily="18" charset="0"/>
            </a:endParaRPr>
          </a:p>
        </p:txBody>
      </p:sp>
    </p:spTree>
    <p:extLst>
      <p:ext uri="{BB962C8B-B14F-4D97-AF65-F5344CB8AC3E}">
        <p14:creationId xmlns:p14="http://schemas.microsoft.com/office/powerpoint/2010/main" val="386857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421707" y="188640"/>
            <a:ext cx="5535613" cy="6485757"/>
          </a:xfrm>
          <a:prstGeom prst="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107504" y="3645024"/>
            <a:ext cx="30243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dirty="0">
                <a:solidFill>
                  <a:srgbClr val="FF9933"/>
                </a:solidFill>
                <a:effectLst>
                  <a:outerShdw blurRad="38100" dist="38100" dir="2700000" algn="tl">
                    <a:srgbClr val="000000"/>
                  </a:outerShdw>
                </a:effectLst>
                <a:latin typeface="Times New Roman"/>
                <a:cs typeface="Times New Roman"/>
              </a:rPr>
              <a:t>α</a:t>
            </a:r>
            <a:r>
              <a:rPr lang="en-GB" sz="1600" b="1" dirty="0">
                <a:solidFill>
                  <a:srgbClr val="FF9933"/>
                </a:solidFill>
                <a:effectLst>
                  <a:outerShdw blurRad="38100" dist="38100" dir="2700000" algn="tl">
                    <a:srgbClr val="000000"/>
                  </a:outerShdw>
                </a:effectLst>
                <a:latin typeface="Castellar" panose="020A0402060406010301" pitchFamily="18" charset="0"/>
              </a:rPr>
              <a:t> </a:t>
            </a:r>
            <a:r>
              <a:rPr lang="en-GB" sz="2000" b="1" dirty="0">
                <a:solidFill>
                  <a:srgbClr val="FF9933"/>
                </a:solidFill>
                <a:effectLst>
                  <a:outerShdw blurRad="38100" dist="38100" dir="2700000" algn="tl">
                    <a:srgbClr val="000000"/>
                  </a:outerShdw>
                </a:effectLst>
                <a:latin typeface="Castellar" panose="020A0402060406010301" pitchFamily="18" charset="0"/>
                <a:cs typeface="Times New Roman"/>
              </a:rPr>
              <a:t>and</a:t>
            </a:r>
            <a:r>
              <a:rPr lang="en-GB" sz="2000" b="1" dirty="0">
                <a:solidFill>
                  <a:srgbClr val="FF9933"/>
                </a:solidFill>
                <a:effectLst>
                  <a:outerShdw blurRad="38100" dist="38100" dir="2700000" algn="tl">
                    <a:srgbClr val="000000"/>
                  </a:outerShdw>
                </a:effectLst>
                <a:latin typeface="Times New Roman"/>
                <a:cs typeface="Times New Roman"/>
              </a:rPr>
              <a:t> </a:t>
            </a:r>
            <a:r>
              <a:rPr lang="el-GR" sz="2000" b="1" dirty="0" smtClean="0">
                <a:solidFill>
                  <a:srgbClr val="FF9933"/>
                </a:solidFill>
                <a:effectLst>
                  <a:outerShdw blurRad="38100" dist="38100" dir="2700000" algn="tl">
                    <a:srgbClr val="000000"/>
                  </a:outerShdw>
                </a:effectLst>
                <a:latin typeface="Times New Roman"/>
                <a:cs typeface="Times New Roman"/>
              </a:rPr>
              <a:t>β</a:t>
            </a:r>
            <a:r>
              <a:rPr lang="en-GB" sz="2000" b="1" dirty="0">
                <a:solidFill>
                  <a:srgbClr val="FF9933"/>
                </a:solidFill>
                <a:effectLst>
                  <a:outerShdw blurRad="38100" dist="38100" dir="2700000" algn="tl">
                    <a:srgbClr val="000000"/>
                  </a:outerShdw>
                </a:effectLst>
                <a:latin typeface="Castellar" panose="020A0402060406010301" pitchFamily="18" charset="0"/>
              </a:rPr>
              <a:t> </a:t>
            </a:r>
            <a:r>
              <a:rPr lang="en-GB" sz="2000" b="1" dirty="0" smtClean="0">
                <a:solidFill>
                  <a:srgbClr val="FF9933"/>
                </a:solidFill>
                <a:effectLst>
                  <a:outerShdw blurRad="38100" dist="38100" dir="2700000" algn="tl">
                    <a:srgbClr val="000000"/>
                  </a:outerShdw>
                </a:effectLst>
                <a:latin typeface="Castellar" panose="020A0402060406010301" pitchFamily="18" charset="0"/>
              </a:rPr>
              <a:t>- Theatre and wine – Dionysus was often portrayed as drunk, and among </a:t>
            </a:r>
            <a:r>
              <a:rPr lang="en-GB" sz="2000" b="1" dirty="0" smtClean="0">
                <a:solidFill>
                  <a:srgbClr val="FF9933"/>
                </a:solidFill>
                <a:effectLst>
                  <a:outerShdw blurRad="38100" dist="38100" dir="2700000" algn="tl">
                    <a:srgbClr val="000000"/>
                  </a:outerShdw>
                </a:effectLst>
                <a:latin typeface="Castellar" panose="020A0402060406010301" pitchFamily="18" charset="0"/>
              </a:rPr>
              <a:t>vines </a:t>
            </a:r>
            <a:r>
              <a:rPr lang="en-GB" sz="2000" b="1" dirty="0" smtClean="0">
                <a:solidFill>
                  <a:srgbClr val="FF9933"/>
                </a:solidFill>
                <a:effectLst>
                  <a:outerShdw blurRad="38100" dist="38100" dir="2700000" algn="tl">
                    <a:srgbClr val="000000"/>
                  </a:outerShdw>
                </a:effectLst>
                <a:latin typeface="Castellar" panose="020A0402060406010301" pitchFamily="18" charset="0"/>
              </a:rPr>
              <a:t>And grapes, encouraging mortals to keep drinking. Plays (Especially in Athens during the Dionysia Festival) would be performed in his honour.</a:t>
            </a:r>
          </a:p>
        </p:txBody>
      </p:sp>
      <p:pic>
        <p:nvPicPr>
          <p:cNvPr id="5" name="Picture 2" descr="http://www.vinpourium.com/wp-content/uploads/2010/01/wine_finer-7396551.png"/>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ackgroundRemoval t="0" b="100000" l="0" r="98469">
                        <a14:backgroundMark x1="28061" y1="0" x2="40306" y2="6667"/>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a:ext>
            </a:extLst>
          </a:blip>
          <a:srcRect l="8709" r="49100"/>
          <a:stretch/>
        </p:blipFill>
        <p:spPr bwMode="auto">
          <a:xfrm rot="637364">
            <a:off x="3096726" y="179735"/>
            <a:ext cx="1762730" cy="26172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Image result for hanging grapes pn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flipH="1">
            <a:off x="7452320" y="0"/>
            <a:ext cx="2074464" cy="1700808"/>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8" name="Picture 6" descr="Image result for hanging grapes png">
            <a:hlinkClick r:id="rId6"/>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flipH="1">
            <a:off x="35496" y="0"/>
            <a:ext cx="1825008" cy="189566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9" name="Picture 8" descr="Image result for hanging grapes png">
            <a:hlinkClick r:id="rId8"/>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899592" y="0"/>
            <a:ext cx="1756846" cy="1815854"/>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93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47"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8" descr="Image result for ancient greek olympics"/>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471" b="100000" l="0" r="99015"/>
                    </a14:imgEffect>
                  </a14:imgLayer>
                </a14:imgProps>
              </a:ext>
              <a:ext uri="{28A0092B-C50C-407E-A947-70E740481C1C}">
                <a14:useLocalDpi xmlns:a14="http://schemas.microsoft.com/office/drawing/2010/main" val="0"/>
              </a:ext>
            </a:extLst>
          </a:blip>
          <a:srcRect/>
          <a:stretch>
            <a:fillRect/>
          </a:stretch>
        </p:blipFill>
        <p:spPr bwMode="auto">
          <a:xfrm>
            <a:off x="2188496" y="1700808"/>
            <a:ext cx="4761415" cy="478487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683568" y="332656"/>
            <a:ext cx="77712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smtClean="0">
                <a:solidFill>
                  <a:srgbClr val="FF9933"/>
                </a:solidFill>
                <a:effectLst>
                  <a:outerShdw blurRad="38100" dist="38100" dir="2700000" algn="tl">
                    <a:srgbClr val="000000"/>
                  </a:outerShdw>
                </a:effectLst>
                <a:latin typeface="Castellar" panose="020A0402060406010301" pitchFamily="18" charset="0"/>
                <a:cs typeface="Times New Roman"/>
              </a:rPr>
              <a:t>15.</a:t>
            </a:r>
            <a:r>
              <a:rPr lang="en-GB" sz="4000" b="1" dirty="0" smtClean="0">
                <a:solidFill>
                  <a:srgbClr val="FF9933"/>
                </a:solidFill>
                <a:effectLst>
                  <a:outerShdw blurRad="38100" dist="38100" dir="2700000" algn="tl">
                    <a:srgbClr val="000000"/>
                  </a:outerShdw>
                </a:effectLst>
                <a:latin typeface="Times New Roman"/>
                <a:cs typeface="Times New Roman"/>
              </a:rPr>
              <a:t> </a:t>
            </a:r>
            <a:r>
              <a:rPr lang="en-GB" sz="4000" b="1" dirty="0" smtClean="0">
                <a:solidFill>
                  <a:srgbClr val="FF9933"/>
                </a:solidFill>
                <a:effectLst>
                  <a:outerShdw blurRad="38100" dist="38100" dir="2700000" algn="tl">
                    <a:srgbClr val="000000"/>
                  </a:outerShdw>
                </a:effectLst>
                <a:latin typeface="Castellar" panose="020A0402060406010301" pitchFamily="18" charset="0"/>
              </a:rPr>
              <a:t>What event were the Olympic weights for? </a:t>
            </a:r>
          </a:p>
        </p:txBody>
      </p:sp>
      <p:sp>
        <p:nvSpPr>
          <p:cNvPr id="4" name="Title 1"/>
          <p:cNvSpPr txBox="1">
            <a:spLocks/>
          </p:cNvSpPr>
          <p:nvPr/>
        </p:nvSpPr>
        <p:spPr>
          <a:xfrm>
            <a:off x="-180528" y="1340768"/>
            <a:ext cx="347453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dirty="0" smtClean="0">
                <a:solidFill>
                  <a:srgbClr val="FF9933"/>
                </a:solidFill>
                <a:effectLst>
                  <a:outerShdw blurRad="38100" dist="38100" dir="2700000" algn="tl">
                    <a:srgbClr val="000000"/>
                  </a:outerShdw>
                </a:effectLst>
                <a:latin typeface="Times New Roman"/>
                <a:cs typeface="Times New Roman"/>
              </a:rPr>
              <a:t>α</a:t>
            </a:r>
            <a:r>
              <a:rPr lang="en-GB" sz="2800" b="1" dirty="0" smtClean="0">
                <a:solidFill>
                  <a:srgbClr val="FF9933"/>
                </a:solidFill>
                <a:effectLst>
                  <a:outerShdw blurRad="38100" dist="38100" dir="2700000" algn="tl">
                    <a:srgbClr val="000000"/>
                  </a:outerShdw>
                </a:effectLst>
                <a:latin typeface="Castellar" panose="020A0402060406010301" pitchFamily="18" charset="0"/>
              </a:rPr>
              <a:t>. </a:t>
            </a:r>
          </a:p>
          <a:p>
            <a:r>
              <a:rPr lang="en-GB" sz="2800" b="1" dirty="0" smtClean="0">
                <a:solidFill>
                  <a:srgbClr val="FF9933"/>
                </a:solidFill>
                <a:effectLst>
                  <a:outerShdw blurRad="38100" dist="38100" dir="2700000" algn="tl">
                    <a:srgbClr val="000000"/>
                  </a:outerShdw>
                </a:effectLst>
                <a:latin typeface="Castellar" panose="020A0402060406010301" pitchFamily="18" charset="0"/>
              </a:rPr>
              <a:t>Pankration</a:t>
            </a:r>
          </a:p>
        </p:txBody>
      </p:sp>
      <p:sp>
        <p:nvSpPr>
          <p:cNvPr id="5" name="Title 1"/>
          <p:cNvSpPr txBox="1">
            <a:spLocks/>
          </p:cNvSpPr>
          <p:nvPr/>
        </p:nvSpPr>
        <p:spPr>
          <a:xfrm>
            <a:off x="451044" y="5013176"/>
            <a:ext cx="2211393"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dirty="0" smtClean="0">
                <a:solidFill>
                  <a:srgbClr val="FF9933"/>
                </a:solidFill>
                <a:effectLst>
                  <a:outerShdw blurRad="38100" dist="38100" dir="2700000" algn="tl">
                    <a:srgbClr val="000000"/>
                  </a:outerShdw>
                </a:effectLst>
                <a:latin typeface="Times New Roman"/>
                <a:cs typeface="Times New Roman"/>
              </a:rPr>
              <a:t>β</a:t>
            </a:r>
            <a:r>
              <a:rPr lang="en-GB" sz="2800" b="1" dirty="0" smtClean="0">
                <a:solidFill>
                  <a:srgbClr val="FF9933"/>
                </a:solidFill>
                <a:effectLst>
                  <a:outerShdw blurRad="38100" dist="38100" dir="2700000" algn="tl">
                    <a:srgbClr val="000000"/>
                  </a:outerShdw>
                </a:effectLst>
                <a:latin typeface="Castellar" panose="020A0402060406010301" pitchFamily="18" charset="0"/>
              </a:rPr>
              <a:t>. </a:t>
            </a:r>
          </a:p>
          <a:p>
            <a:r>
              <a:rPr lang="en-GB" sz="2800" b="1" dirty="0" smtClean="0">
                <a:solidFill>
                  <a:srgbClr val="FF9933"/>
                </a:solidFill>
                <a:effectLst>
                  <a:outerShdw blurRad="38100" dist="38100" dir="2700000" algn="tl">
                    <a:srgbClr val="000000"/>
                  </a:outerShdw>
                </a:effectLst>
                <a:latin typeface="Castellar" panose="020A0402060406010301" pitchFamily="18" charset="0"/>
              </a:rPr>
              <a:t>Discus</a:t>
            </a:r>
            <a:endParaRPr lang="en-GB" sz="3200" b="1" dirty="0" smtClean="0">
              <a:solidFill>
                <a:srgbClr val="FF9933"/>
              </a:solidFill>
              <a:effectLst>
                <a:outerShdw blurRad="38100" dist="38100" dir="2700000" algn="tl">
                  <a:srgbClr val="000000"/>
                </a:outerShdw>
              </a:effectLst>
              <a:latin typeface="Castellar" panose="020A0402060406010301" pitchFamily="18" charset="0"/>
            </a:endParaRPr>
          </a:p>
        </p:txBody>
      </p:sp>
      <p:sp>
        <p:nvSpPr>
          <p:cNvPr id="6" name="Title 1"/>
          <p:cNvSpPr txBox="1">
            <a:spLocks/>
          </p:cNvSpPr>
          <p:nvPr/>
        </p:nvSpPr>
        <p:spPr>
          <a:xfrm>
            <a:off x="6949911" y="1705474"/>
            <a:ext cx="2088232" cy="9314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800" b="1" dirty="0">
                <a:solidFill>
                  <a:srgbClr val="FF9933"/>
                </a:solidFill>
                <a:effectLst>
                  <a:outerShdw blurRad="38100" dist="38100" dir="2700000" algn="tl">
                    <a:srgbClr val="000000"/>
                  </a:outerShdw>
                </a:effectLst>
                <a:latin typeface="Times New Roman"/>
                <a:cs typeface="Times New Roman"/>
              </a:rPr>
              <a:t>c</a:t>
            </a:r>
            <a:r>
              <a:rPr lang="en-GB" sz="2800" b="1" dirty="0" smtClean="0">
                <a:solidFill>
                  <a:srgbClr val="FF9933"/>
                </a:solidFill>
                <a:effectLst>
                  <a:outerShdw blurRad="38100" dist="38100" dir="2700000" algn="tl">
                    <a:srgbClr val="000000"/>
                  </a:outerShdw>
                </a:effectLst>
                <a:latin typeface="Castellar" panose="020A0402060406010301" pitchFamily="18" charset="0"/>
              </a:rPr>
              <a:t>. </a:t>
            </a:r>
          </a:p>
          <a:p>
            <a:r>
              <a:rPr lang="en-GB" sz="2800" b="1" dirty="0" smtClean="0">
                <a:solidFill>
                  <a:srgbClr val="FF9933"/>
                </a:solidFill>
                <a:effectLst>
                  <a:outerShdw blurRad="38100" dist="38100" dir="2700000" algn="tl">
                    <a:srgbClr val="000000"/>
                  </a:outerShdw>
                </a:effectLst>
                <a:latin typeface="Castellar" panose="020A0402060406010301" pitchFamily="18" charset="0"/>
              </a:rPr>
              <a:t>High jump</a:t>
            </a:r>
          </a:p>
        </p:txBody>
      </p:sp>
      <p:sp>
        <p:nvSpPr>
          <p:cNvPr id="7" name="Title 1"/>
          <p:cNvSpPr txBox="1">
            <a:spLocks/>
          </p:cNvSpPr>
          <p:nvPr/>
        </p:nvSpPr>
        <p:spPr>
          <a:xfrm>
            <a:off x="6985915" y="5342680"/>
            <a:ext cx="2016224"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dirty="0">
                <a:solidFill>
                  <a:srgbClr val="FF9933"/>
                </a:solidFill>
                <a:effectLst>
                  <a:outerShdw blurRad="38100" dist="38100" dir="2700000" algn="tl">
                    <a:srgbClr val="000000"/>
                  </a:outerShdw>
                </a:effectLst>
                <a:latin typeface="Times New Roman"/>
                <a:cs typeface="Times New Roman"/>
              </a:rPr>
              <a:t>δ</a:t>
            </a:r>
            <a:r>
              <a:rPr lang="en-GB" sz="2800" b="1" dirty="0" smtClean="0">
                <a:solidFill>
                  <a:srgbClr val="FF9933"/>
                </a:solidFill>
                <a:effectLst>
                  <a:outerShdw blurRad="38100" dist="38100" dir="2700000" algn="tl">
                    <a:srgbClr val="000000"/>
                  </a:outerShdw>
                </a:effectLst>
                <a:latin typeface="Castellar" panose="020A0402060406010301" pitchFamily="18" charset="0"/>
              </a:rPr>
              <a:t>. </a:t>
            </a:r>
          </a:p>
          <a:p>
            <a:r>
              <a:rPr lang="en-GB" sz="2800" b="1" dirty="0" smtClean="0">
                <a:solidFill>
                  <a:srgbClr val="FF9933"/>
                </a:solidFill>
                <a:effectLst>
                  <a:outerShdw blurRad="38100" dist="38100" dir="2700000" algn="tl">
                    <a:srgbClr val="000000"/>
                  </a:outerShdw>
                </a:effectLst>
                <a:latin typeface="Castellar" panose="020A0402060406010301" pitchFamily="18" charset="0"/>
              </a:rPr>
              <a:t>Long jump</a:t>
            </a:r>
          </a:p>
        </p:txBody>
      </p:sp>
    </p:spTree>
    <p:extLst>
      <p:ext uri="{BB962C8B-B14F-4D97-AF65-F5344CB8AC3E}">
        <p14:creationId xmlns:p14="http://schemas.microsoft.com/office/powerpoint/2010/main" val="1159481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lated im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96" y="-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Image result for ancient greek olympics"/>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471" b="96569" l="21675" r="90640">
                        <a14:foregroundMark x1="59606" y1="65196" x2="60591" y2="66667"/>
                        <a14:foregroundMark x1="64039" y1="67647" x2="66010" y2="68627"/>
                        <a14:foregroundMark x1="73399" y1="62255" x2="76355" y2="61765"/>
                        <a14:backgroundMark x1="65025" y1="29412" x2="89163" y2="39216"/>
                        <a14:backgroundMark x1="53695" y1="75980" x2="68473" y2="86765"/>
                        <a14:backgroundMark x1="88177" y1="75000" x2="66010" y2="93137"/>
                        <a14:backgroundMark x1="23645" y1="90196" x2="33005" y2="92647"/>
                        <a14:backgroundMark x1="36453" y1="95588" x2="45320" y2="93137"/>
                        <a14:backgroundMark x1="45813" y1="41176" x2="48276" y2="40686"/>
                        <a14:backgroundMark x1="62562" y1="58824" x2="64039" y2="59314"/>
                      </a14:backgroundRemoval>
                    </a14:imgEffect>
                    <a14:imgEffect>
                      <a14:brightnessContrast bright="20000" contrast="15000"/>
                    </a14:imgEffect>
                  </a14:imgLayer>
                </a14:imgProps>
              </a:ext>
              <a:ext uri="{28A0092B-C50C-407E-A947-70E740481C1C}">
                <a14:useLocalDpi xmlns:a14="http://schemas.microsoft.com/office/drawing/2010/main" val="0"/>
              </a:ext>
            </a:extLst>
          </a:blip>
          <a:srcRect l="25982" t="9235" r="8379"/>
          <a:stretch/>
        </p:blipFill>
        <p:spPr bwMode="auto">
          <a:xfrm flipH="1">
            <a:off x="9437855" y="3140968"/>
            <a:ext cx="2406953" cy="334471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539552" y="1277888"/>
            <a:ext cx="806489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dirty="0" smtClean="0">
                <a:solidFill>
                  <a:schemeClr val="bg1"/>
                </a:solidFill>
                <a:effectLst>
                  <a:outerShdw blurRad="38100" dist="38100" dir="2700000" algn="tl">
                    <a:srgbClr val="000000"/>
                  </a:outerShdw>
                </a:effectLst>
                <a:latin typeface="Times New Roman"/>
                <a:cs typeface="Times New Roman"/>
              </a:rPr>
              <a:t>δ</a:t>
            </a:r>
            <a:r>
              <a:rPr lang="en-GB" sz="2400" b="1" dirty="0" smtClean="0">
                <a:solidFill>
                  <a:schemeClr val="bg1"/>
                </a:solidFill>
                <a:effectLst>
                  <a:outerShdw blurRad="38100" dist="38100" dir="2700000" algn="tl">
                    <a:srgbClr val="000000"/>
                  </a:outerShdw>
                </a:effectLst>
                <a:latin typeface="Times New Roman"/>
                <a:cs typeface="Times New Roman"/>
              </a:rPr>
              <a:t>.</a:t>
            </a:r>
            <a:r>
              <a:rPr lang="en-GB" sz="2400" b="1" dirty="0" smtClean="0">
                <a:solidFill>
                  <a:schemeClr val="bg1"/>
                </a:solidFill>
                <a:effectLst>
                  <a:outerShdw blurRad="38100" dist="38100" dir="2700000" algn="tl">
                    <a:srgbClr val="000000"/>
                  </a:outerShdw>
                </a:effectLst>
                <a:latin typeface="Castellar" panose="020A0402060406010301" pitchFamily="18" charset="0"/>
              </a:rPr>
              <a:t> Long jump -  </a:t>
            </a:r>
          </a:p>
          <a:p>
            <a:r>
              <a:rPr lang="en-GB" sz="2400" b="1" dirty="0" smtClean="0">
                <a:solidFill>
                  <a:schemeClr val="bg1"/>
                </a:solidFill>
                <a:effectLst>
                  <a:outerShdw blurRad="38100" dist="38100" dir="2700000" algn="tl">
                    <a:srgbClr val="000000"/>
                  </a:outerShdw>
                </a:effectLst>
                <a:latin typeface="Castellar" panose="020A0402060406010301" pitchFamily="18" charset="0"/>
              </a:rPr>
              <a:t>you would swing the weights </a:t>
            </a:r>
          </a:p>
          <a:p>
            <a:r>
              <a:rPr lang="en-GB" sz="2400" b="1" dirty="0" smtClean="0">
                <a:solidFill>
                  <a:schemeClr val="bg1"/>
                </a:solidFill>
                <a:effectLst>
                  <a:outerShdw blurRad="38100" dist="38100" dir="2700000" algn="tl">
                    <a:srgbClr val="000000"/>
                  </a:outerShdw>
                </a:effectLst>
                <a:latin typeface="Castellar" panose="020A0402060406010301" pitchFamily="18" charset="0"/>
              </a:rPr>
              <a:t>forward and backward before </a:t>
            </a:r>
          </a:p>
          <a:p>
            <a:r>
              <a:rPr lang="en-GB" sz="2400" b="1" dirty="0" smtClean="0">
                <a:solidFill>
                  <a:schemeClr val="bg1"/>
                </a:solidFill>
                <a:effectLst>
                  <a:outerShdw blurRad="38100" dist="38100" dir="2700000" algn="tl">
                    <a:srgbClr val="000000"/>
                  </a:outerShdw>
                </a:effectLst>
                <a:latin typeface="Castellar" panose="020A0402060406010301" pitchFamily="18" charset="0"/>
              </a:rPr>
              <a:t>jumping from a stand still – the weights would help carry you </a:t>
            </a:r>
          </a:p>
          <a:p>
            <a:r>
              <a:rPr lang="en-GB" sz="2400" b="1" dirty="0" smtClean="0">
                <a:solidFill>
                  <a:schemeClr val="bg1"/>
                </a:solidFill>
                <a:effectLst>
                  <a:outerShdw blurRad="38100" dist="38100" dir="2700000" algn="tl">
                    <a:srgbClr val="000000"/>
                  </a:outerShdw>
                </a:effectLst>
                <a:latin typeface="Castellar" panose="020A0402060406010301" pitchFamily="18" charset="0"/>
              </a:rPr>
              <a:t>forward as you jumped.</a:t>
            </a:r>
          </a:p>
        </p:txBody>
      </p:sp>
    </p:spTree>
    <p:extLst>
      <p:ext uri="{BB962C8B-B14F-4D97-AF65-F5344CB8AC3E}">
        <p14:creationId xmlns:p14="http://schemas.microsoft.com/office/powerpoint/2010/main" val="3876929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fill="hold" nodeType="clickEffect" p14:presetBounceEnd="30000">
                                      <p:stCondLst>
                                        <p:cond delay="0"/>
                                      </p:stCondLst>
                                      <p:childTnLst>
                                        <p:animMotion origin="layout" path="M 0.0066 -0.03379 L -0.17951 -0.18194 C -0.2184 -0.21528 -0.27674 -0.23379 -0.33767 -0.23379 C -0.40694 -0.23379 -0.46267 -0.21528 -0.50191 -0.18194 L -0.68785 -0.03379 " pathEditMode="relative" rAng="-10800000" ptsTypes="FffFF" p14:bounceEnd="30000">
                                          <p:cBhvr>
                                            <p:cTn id="6" dur="1000" fill="hold"/>
                                            <p:tgtEl>
                                              <p:spTgt spid="3"/>
                                            </p:tgtEl>
                                            <p:attrNameLst>
                                              <p:attrName>ppt_x</p:attrName>
                                              <p:attrName>ppt_y</p:attrName>
                                            </p:attrNameLst>
                                          </p:cBhvr>
                                          <p:rCtr x="-34722" y="-10000"/>
                                        </p:animMotion>
                                      </p:childTnLst>
                                    </p:cTn>
                                  </p:par>
                                </p:childTnLst>
                              </p:cTn>
                            </p:par>
                            <p:par>
                              <p:cTn id="7" fill="hold">
                                <p:stCondLst>
                                  <p:cond delay="1000"/>
                                </p:stCondLst>
                                <p:childTnLst>
                                  <p:par>
                                    <p:cTn id="8" presetID="10"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fill="hold" nodeType="clickEffect">
                                      <p:stCondLst>
                                        <p:cond delay="0"/>
                                      </p:stCondLst>
                                      <p:childTnLst>
                                        <p:animMotion origin="layout" path="M 0.0066 -0.03379 L -0.17951 -0.18194 C -0.2184 -0.21528 -0.27674 -0.23379 -0.33767 -0.23379 C -0.40694 -0.23379 -0.46267 -0.21528 -0.50191 -0.18194 L -0.68785 -0.03379 " pathEditMode="relative" rAng="-10800000" ptsTypes="FffFF">
                                          <p:cBhvr>
                                            <p:cTn id="6" dur="1000" fill="hold"/>
                                            <p:tgtEl>
                                              <p:spTgt spid="3"/>
                                            </p:tgtEl>
                                            <p:attrNameLst>
                                              <p:attrName>ppt_x</p:attrName>
                                              <p:attrName>ppt_y</p:attrName>
                                            </p:attrNameLst>
                                          </p:cBhvr>
                                          <p:rCtr x="-34722" y="-10000"/>
                                        </p:animMotion>
                                      </p:childTnLst>
                                    </p:cTn>
                                  </p:par>
                                </p:childTnLst>
                              </p:cTn>
                            </p:par>
                            <p:par>
                              <p:cTn id="7" fill="hold">
                                <p:stCondLst>
                                  <p:cond delay="1000"/>
                                </p:stCondLst>
                                <p:childTnLst>
                                  <p:par>
                                    <p:cTn id="8" presetID="10"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lated im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96"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752780" y="706388"/>
            <a:ext cx="763284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smtClean="0">
                <a:solidFill>
                  <a:schemeClr val="bg1"/>
                </a:solidFill>
                <a:effectLst>
                  <a:outerShdw blurRad="38100" dist="38100" dir="2700000" algn="tl">
                    <a:srgbClr val="000000"/>
                  </a:outerShdw>
                </a:effectLst>
                <a:latin typeface="Castellar" panose="020A0402060406010301" pitchFamily="18" charset="0"/>
                <a:cs typeface="Times New Roman"/>
              </a:rPr>
              <a:t>16. </a:t>
            </a:r>
            <a:r>
              <a:rPr lang="en-GB" sz="3200" b="1" dirty="0" smtClean="0">
                <a:solidFill>
                  <a:schemeClr val="bg1"/>
                </a:solidFill>
                <a:effectLst>
                  <a:outerShdw blurRad="38100" dist="38100" dir="2700000" algn="tl">
                    <a:srgbClr val="000000"/>
                  </a:outerShdw>
                </a:effectLst>
                <a:latin typeface="Castellar" panose="020A0402060406010301" pitchFamily="18" charset="0"/>
              </a:rPr>
              <a:t>What would you get for winning the Olympic games?</a:t>
            </a:r>
          </a:p>
        </p:txBody>
      </p:sp>
      <p:sp>
        <p:nvSpPr>
          <p:cNvPr id="5" name="Title 1"/>
          <p:cNvSpPr txBox="1">
            <a:spLocks/>
          </p:cNvSpPr>
          <p:nvPr/>
        </p:nvSpPr>
        <p:spPr>
          <a:xfrm>
            <a:off x="539552" y="1556792"/>
            <a:ext cx="227883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dirty="0" smtClean="0">
                <a:solidFill>
                  <a:schemeClr val="bg1"/>
                </a:solidFill>
                <a:effectLst>
                  <a:outerShdw blurRad="38100" dist="38100" dir="2700000" algn="tl">
                    <a:srgbClr val="000000"/>
                  </a:outerShdw>
                </a:effectLst>
                <a:latin typeface="Times New Roman"/>
                <a:cs typeface="Times New Roman"/>
              </a:rPr>
              <a:t>α</a:t>
            </a:r>
            <a:r>
              <a:rPr lang="en-GB" sz="24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400" b="1" dirty="0" smtClean="0">
                <a:solidFill>
                  <a:schemeClr val="bg1"/>
                </a:solidFill>
                <a:effectLst>
                  <a:outerShdw blurRad="38100" dist="38100" dir="2700000" algn="tl">
                    <a:srgbClr val="000000"/>
                  </a:outerShdw>
                </a:effectLst>
                <a:latin typeface="Castellar" panose="020A0402060406010301" pitchFamily="18" charset="0"/>
              </a:rPr>
              <a:t>Nothing</a:t>
            </a:r>
          </a:p>
        </p:txBody>
      </p:sp>
      <p:sp>
        <p:nvSpPr>
          <p:cNvPr id="6" name="Title 1"/>
          <p:cNvSpPr txBox="1">
            <a:spLocks/>
          </p:cNvSpPr>
          <p:nvPr/>
        </p:nvSpPr>
        <p:spPr>
          <a:xfrm>
            <a:off x="2411760" y="1916832"/>
            <a:ext cx="2211393"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dirty="0" smtClean="0">
                <a:solidFill>
                  <a:schemeClr val="bg1"/>
                </a:solidFill>
                <a:effectLst>
                  <a:outerShdw blurRad="38100" dist="38100" dir="2700000" algn="tl">
                    <a:srgbClr val="000000"/>
                  </a:outerShdw>
                </a:effectLst>
                <a:latin typeface="Times New Roman"/>
                <a:cs typeface="Times New Roman"/>
              </a:rPr>
              <a:t>β</a:t>
            </a:r>
            <a:r>
              <a:rPr lang="en-GB" sz="24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400" b="1" dirty="0" smtClean="0">
                <a:solidFill>
                  <a:schemeClr val="bg1"/>
                </a:solidFill>
                <a:effectLst>
                  <a:outerShdw blurRad="38100" dist="38100" dir="2700000" algn="tl">
                    <a:srgbClr val="000000"/>
                  </a:outerShdw>
                </a:effectLst>
                <a:latin typeface="Castellar" panose="020A0402060406010301" pitchFamily="18" charset="0"/>
              </a:rPr>
              <a:t>A full suit of armour</a:t>
            </a:r>
          </a:p>
        </p:txBody>
      </p:sp>
      <p:sp>
        <p:nvSpPr>
          <p:cNvPr id="7" name="Title 1"/>
          <p:cNvSpPr txBox="1">
            <a:spLocks/>
          </p:cNvSpPr>
          <p:nvPr/>
        </p:nvSpPr>
        <p:spPr>
          <a:xfrm>
            <a:off x="4345062" y="1565920"/>
            <a:ext cx="2171154"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400" b="1" dirty="0">
                <a:solidFill>
                  <a:schemeClr val="bg1"/>
                </a:solidFill>
                <a:effectLst>
                  <a:outerShdw blurRad="38100" dist="38100" dir="2700000" algn="tl">
                    <a:srgbClr val="000000"/>
                  </a:outerShdw>
                </a:effectLst>
                <a:latin typeface="Times New Roman"/>
                <a:cs typeface="Times New Roman"/>
              </a:rPr>
              <a:t>c</a:t>
            </a:r>
            <a:r>
              <a:rPr lang="en-GB" sz="24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400" b="1" dirty="0" smtClean="0">
                <a:solidFill>
                  <a:schemeClr val="bg1"/>
                </a:solidFill>
                <a:effectLst>
                  <a:outerShdw blurRad="38100" dist="38100" dir="2700000" algn="tl">
                    <a:srgbClr val="000000"/>
                  </a:outerShdw>
                </a:effectLst>
                <a:latin typeface="Castellar" panose="020A0402060406010301" pitchFamily="18" charset="0"/>
              </a:rPr>
              <a:t>Money</a:t>
            </a:r>
          </a:p>
        </p:txBody>
      </p:sp>
      <p:sp>
        <p:nvSpPr>
          <p:cNvPr id="8" name="Title 1"/>
          <p:cNvSpPr txBox="1">
            <a:spLocks/>
          </p:cNvSpPr>
          <p:nvPr/>
        </p:nvSpPr>
        <p:spPr>
          <a:xfrm>
            <a:off x="6300192" y="1916832"/>
            <a:ext cx="2376264"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dirty="0">
                <a:solidFill>
                  <a:schemeClr val="bg1"/>
                </a:solidFill>
                <a:effectLst>
                  <a:outerShdw blurRad="38100" dist="38100" dir="2700000" algn="tl">
                    <a:srgbClr val="000000"/>
                  </a:outerShdw>
                </a:effectLst>
                <a:latin typeface="Times New Roman"/>
                <a:cs typeface="Times New Roman"/>
              </a:rPr>
              <a:t>δ</a:t>
            </a:r>
            <a:r>
              <a:rPr lang="en-GB" sz="24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400" b="1" dirty="0" smtClean="0">
                <a:solidFill>
                  <a:schemeClr val="bg1"/>
                </a:solidFill>
                <a:effectLst>
                  <a:outerShdw blurRad="38100" dist="38100" dir="2700000" algn="tl">
                    <a:srgbClr val="000000"/>
                  </a:outerShdw>
                </a:effectLst>
                <a:latin typeface="Castellar" panose="020A0402060406010301" pitchFamily="18" charset="0"/>
              </a:rPr>
              <a:t>A statue </a:t>
            </a:r>
          </a:p>
          <a:p>
            <a:r>
              <a:rPr lang="en-GB" sz="2400" b="1" dirty="0" smtClean="0">
                <a:solidFill>
                  <a:schemeClr val="bg1"/>
                </a:solidFill>
                <a:effectLst>
                  <a:outerShdw blurRad="38100" dist="38100" dir="2700000" algn="tl">
                    <a:srgbClr val="000000"/>
                  </a:outerShdw>
                </a:effectLst>
                <a:latin typeface="Castellar" panose="020A0402060406010301" pitchFamily="18" charset="0"/>
              </a:rPr>
              <a:t>of you </a:t>
            </a:r>
          </a:p>
          <a:p>
            <a:r>
              <a:rPr lang="en-GB" sz="2400" b="1" dirty="0" smtClean="0">
                <a:solidFill>
                  <a:schemeClr val="bg1"/>
                </a:solidFill>
                <a:effectLst>
                  <a:outerShdw blurRad="38100" dist="38100" dir="2700000" algn="tl">
                    <a:srgbClr val="000000"/>
                  </a:outerShdw>
                </a:effectLst>
                <a:latin typeface="Castellar" panose="020A0402060406010301" pitchFamily="18" charset="0"/>
              </a:rPr>
              <a:t>as a god</a:t>
            </a:r>
          </a:p>
        </p:txBody>
      </p:sp>
      <p:pic>
        <p:nvPicPr>
          <p:cNvPr id="1026" name="Picture 2" descr="Image result for shine png"/>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rot="5400000">
            <a:off x="925542" y="2385810"/>
            <a:ext cx="1343840" cy="1971803"/>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030" name="Picture 6" descr="Image result for ancient corinthian  armour">
            <a:hlinkClick r:id="rId5"/>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58754" y1="4333" x2="73294" y2="18500"/>
                        <a14:foregroundMark x1="51039" y1="21000" x2="54599" y2="9500"/>
                        <a14:foregroundMark x1="48368" y1="7833" x2="46588" y2="21500"/>
                        <a14:foregroundMark x1="44807" y1="10000" x2="44807" y2="19000"/>
                        <a14:foregroundMark x1="45401" y1="23333" x2="44510" y2="19000"/>
                        <a14:foregroundMark x1="62611" y1="20500" x2="71810" y2="20167"/>
                        <a14:foregroundMark x1="33234" y1="47167" x2="37389" y2="47833"/>
                        <a14:foregroundMark x1="8902" y1="72167" x2="14540" y2="72333"/>
                        <a14:foregroundMark x1="39169" y1="91167" x2="73294" y2="97500"/>
                        <a14:foregroundMark x1="84570" y1="90333" x2="86647" y2="88167"/>
                        <a14:foregroundMark x1="81899" y1="91333" x2="83976" y2="86500"/>
                        <a14:foregroundMark x1="15134" y1="70667" x2="32938" y2="74667"/>
                        <a14:backgroundMark x1="22552" y1="68833" x2="32047" y2="75000"/>
                      </a14:backgroundRemoval>
                    </a14:imgEffect>
                  </a14:imgLayer>
                </a14:imgProps>
              </a:ext>
              <a:ext uri="{28A0092B-C50C-407E-A947-70E740481C1C}">
                <a14:useLocalDpi xmlns:a14="http://schemas.microsoft.com/office/drawing/2010/main"/>
              </a:ext>
            </a:extLst>
          </a:blip>
          <a:srcRect/>
          <a:stretch>
            <a:fillRect/>
          </a:stretch>
        </p:blipFill>
        <p:spPr bwMode="auto">
          <a:xfrm>
            <a:off x="2411760" y="3284984"/>
            <a:ext cx="1730088" cy="2744606"/>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2" name="Picture 6" descr="Image result for ancient greek poseido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8198" r="99676">
                        <a14:foregroundMark x1="15318" y1="5359" x2="17152" y2="9646"/>
                        <a14:foregroundMark x1="18986" y1="2787" x2="20820" y2="7610"/>
                        <a14:foregroundMark x1="24056" y1="3215" x2="24811" y2="7824"/>
                      </a14:backgroundRemoval>
                    </a14:imgEffect>
                  </a14:imgLayer>
                </a14:imgProps>
              </a:ext>
              <a:ext uri="{28A0092B-C50C-407E-A947-70E740481C1C}">
                <a14:useLocalDpi xmlns:a14="http://schemas.microsoft.com/office/drawing/2010/main" val="0"/>
              </a:ext>
            </a:extLst>
          </a:blip>
          <a:srcRect/>
          <a:stretch>
            <a:fillRect/>
          </a:stretch>
        </p:blipFill>
        <p:spPr bwMode="auto">
          <a:xfrm>
            <a:off x="5940152" y="3120045"/>
            <a:ext cx="2664297" cy="2901243"/>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6" name="Picture 4" descr="Image result for athens symbol"/>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0196207">
            <a:off x="4529198" y="3818246"/>
            <a:ext cx="1032394" cy="103239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4" descr="Image result for rhodes coin"/>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235" b="100000" l="47800" r="99800"/>
                    </a14:imgEffect>
                  </a14:imgLayer>
                </a14:imgProps>
              </a:ext>
              <a:ext uri="{28A0092B-C50C-407E-A947-70E740481C1C}">
                <a14:useLocalDpi xmlns:a14="http://schemas.microsoft.com/office/drawing/2010/main" val="0"/>
              </a:ext>
            </a:extLst>
          </a:blip>
          <a:srcRect l="46358" t="837" b="-837"/>
          <a:stretch/>
        </p:blipFill>
        <p:spPr bwMode="auto">
          <a:xfrm rot="17636654">
            <a:off x="4623153" y="5022362"/>
            <a:ext cx="1003097" cy="91009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6" descr="Image result for sparta coin">
            <a:hlinkClick r:id="rId14"/>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0" b="100000" l="46705" r="100000"/>
                    </a14:imgEffect>
                  </a14:imgLayer>
                </a14:imgProps>
              </a:ext>
              <a:ext uri="{28A0092B-C50C-407E-A947-70E740481C1C}">
                <a14:useLocalDpi xmlns:a14="http://schemas.microsoft.com/office/drawing/2010/main" val="0"/>
              </a:ext>
            </a:extLst>
          </a:blip>
          <a:srcRect l="50000"/>
          <a:stretch/>
        </p:blipFill>
        <p:spPr bwMode="auto">
          <a:xfrm rot="3675083">
            <a:off x="5200458" y="3501009"/>
            <a:ext cx="946961" cy="98594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8" descr="Image result for corinthian coin"/>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0" b="100000" l="0" r="50667"/>
                    </a14:imgEffect>
                  </a14:imgLayer>
                </a14:imgProps>
              </a:ext>
              <a:ext uri="{28A0092B-C50C-407E-A947-70E740481C1C}">
                <a14:useLocalDpi xmlns:a14="http://schemas.microsoft.com/office/drawing/2010/main" val="0"/>
              </a:ext>
            </a:extLst>
          </a:blip>
          <a:srcRect r="50000"/>
          <a:stretch/>
        </p:blipFill>
        <p:spPr bwMode="auto">
          <a:xfrm rot="2782265">
            <a:off x="5096323" y="4332525"/>
            <a:ext cx="1059853" cy="1036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3425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fade">
                                      <p:cBhvr>
                                        <p:cTn id="19" dur="500"/>
                                        <p:tgtEl>
                                          <p:spTgt spid="103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par>
                                <p:cTn id="38" presetID="10"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3750">
              <a:schemeClr val="tx2">
                <a:lumMod val="60000"/>
                <a:lumOff val="40000"/>
              </a:schemeClr>
            </a:gs>
            <a:gs pos="32000">
              <a:schemeClr val="accent1">
                <a:tint val="66000"/>
                <a:satMod val="160000"/>
              </a:schemeClr>
            </a:gs>
            <a:gs pos="50000">
              <a:schemeClr val="accent1">
                <a:tint val="44500"/>
                <a:satMod val="160000"/>
              </a:schemeClr>
            </a:gs>
            <a:gs pos="84000">
              <a:schemeClr val="accent1">
                <a:tint val="23500"/>
                <a:satMod val="160000"/>
              </a:schemeClr>
            </a:gs>
          </a:gsLst>
          <a:lin ang="5400000" scaled="1"/>
          <a:tileRect/>
        </a:gradFill>
        <a:effectLst/>
      </p:bgPr>
    </p:bg>
    <p:spTree>
      <p:nvGrpSpPr>
        <p:cNvPr id="1" name=""/>
        <p:cNvGrpSpPr/>
        <p:nvPr/>
      </p:nvGrpSpPr>
      <p:grpSpPr>
        <a:xfrm>
          <a:off x="0" y="0"/>
          <a:ext cx="0" cy="0"/>
          <a:chOff x="0" y="0"/>
          <a:chExt cx="0" cy="0"/>
        </a:xfrm>
      </p:grpSpPr>
      <p:pic>
        <p:nvPicPr>
          <p:cNvPr id="3074" name="Picture 2" descr="Image result for ancient greek athlete statue">
            <a:hlinkClick r:id="rId2"/>
          </p:cNvPr>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ackgroundRemoval t="0" b="100000" l="522" r="100000"/>
                    </a14:imgEffect>
                  </a14:imgLayer>
                </a14:imgProps>
              </a:ext>
              <a:ext uri="{28A0092B-C50C-407E-A947-70E740481C1C}">
                <a14:useLocalDpi xmlns:a14="http://schemas.microsoft.com/office/drawing/2010/main"/>
              </a:ext>
            </a:extLst>
          </a:blip>
          <a:srcRect b="17248"/>
          <a:stretch/>
        </p:blipFill>
        <p:spPr bwMode="auto">
          <a:xfrm>
            <a:off x="-36513" y="36420"/>
            <a:ext cx="5040561" cy="682158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4644008" y="2924944"/>
            <a:ext cx="432048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l-GR" sz="2800" b="1" dirty="0" smtClean="0">
                <a:solidFill>
                  <a:schemeClr val="bg1"/>
                </a:solidFill>
                <a:effectLst>
                  <a:outerShdw blurRad="38100" dist="38100" dir="2700000" algn="tl">
                    <a:srgbClr val="000000"/>
                  </a:outerShdw>
                </a:effectLst>
                <a:latin typeface="Times New Roman"/>
                <a:cs typeface="Times New Roman"/>
              </a:rPr>
              <a:t>δ</a:t>
            </a:r>
            <a:r>
              <a:rPr lang="en-GB" sz="2800" b="1" dirty="0" smtClean="0">
                <a:solidFill>
                  <a:schemeClr val="bg1"/>
                </a:solidFill>
                <a:effectLst>
                  <a:outerShdw blurRad="38100" dist="38100" dir="2700000" algn="tl">
                    <a:srgbClr val="000000"/>
                  </a:outerShdw>
                </a:effectLst>
                <a:latin typeface="Times New Roman"/>
                <a:cs typeface="Times New Roman"/>
              </a:rPr>
              <a:t>.</a:t>
            </a:r>
            <a:r>
              <a:rPr lang="en-GB" sz="2800" b="1" dirty="0" smtClean="0">
                <a:solidFill>
                  <a:schemeClr val="bg1"/>
                </a:solidFill>
                <a:effectLst>
                  <a:outerShdw blurRad="38100" dist="38100" dir="2700000" algn="tl">
                    <a:srgbClr val="000000"/>
                  </a:outerShdw>
                </a:effectLst>
                <a:latin typeface="Castellar" panose="020A0402060406010301" pitchFamily="18" charset="0"/>
              </a:rPr>
              <a:t> A statue of you as a god -  </a:t>
            </a:r>
          </a:p>
          <a:p>
            <a:pPr algn="r"/>
            <a:r>
              <a:rPr lang="en-GB" sz="2800" b="1" dirty="0" smtClean="0">
                <a:solidFill>
                  <a:schemeClr val="bg1"/>
                </a:solidFill>
                <a:effectLst>
                  <a:outerShdw blurRad="38100" dist="38100" dir="2700000" algn="tl">
                    <a:srgbClr val="000000"/>
                  </a:outerShdw>
                </a:effectLst>
                <a:latin typeface="Castellar" panose="020A0402060406010301" pitchFamily="18" charset="0"/>
              </a:rPr>
              <a:t>This would be left near the temple of Zeus in the centre of the Olympic complex, as an example to other athletes. Money, armour, fame, and palaces would all follow, but when you got back home.</a:t>
            </a:r>
          </a:p>
        </p:txBody>
      </p:sp>
    </p:spTree>
    <p:extLst>
      <p:ext uri="{BB962C8B-B14F-4D97-AF65-F5344CB8AC3E}">
        <p14:creationId xmlns:p14="http://schemas.microsoft.com/office/powerpoint/2010/main" val="4173402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lated im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96"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752780" y="706388"/>
            <a:ext cx="763284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smtClean="0">
                <a:solidFill>
                  <a:schemeClr val="bg1"/>
                </a:solidFill>
                <a:effectLst>
                  <a:outerShdw blurRad="38100" dist="38100" dir="2700000" algn="tl">
                    <a:srgbClr val="000000"/>
                  </a:outerShdw>
                </a:effectLst>
                <a:latin typeface="Castellar" panose="020A0402060406010301" pitchFamily="18" charset="0"/>
                <a:cs typeface="Times New Roman"/>
              </a:rPr>
              <a:t>17</a:t>
            </a:r>
            <a:r>
              <a:rPr lang="en-GB" sz="3200" b="1" dirty="0" smtClean="0">
                <a:solidFill>
                  <a:schemeClr val="bg1"/>
                </a:solidFill>
                <a:effectLst>
                  <a:outerShdw blurRad="38100" dist="38100" dir="2700000" algn="tl">
                    <a:srgbClr val="000000"/>
                  </a:outerShdw>
                </a:effectLst>
                <a:latin typeface="Times New Roman"/>
                <a:cs typeface="Times New Roman"/>
              </a:rPr>
              <a:t>. </a:t>
            </a:r>
            <a:r>
              <a:rPr lang="en-GB" sz="3200" b="1" dirty="0" smtClean="0">
                <a:solidFill>
                  <a:schemeClr val="bg1"/>
                </a:solidFill>
                <a:effectLst>
                  <a:outerShdw blurRad="38100" dist="38100" dir="2700000" algn="tl">
                    <a:srgbClr val="000000"/>
                  </a:outerShdw>
                </a:effectLst>
                <a:latin typeface="Castellar" panose="020A0402060406010301" pitchFamily="18" charset="0"/>
              </a:rPr>
              <a:t>Who would buy your armour for war?</a:t>
            </a:r>
          </a:p>
        </p:txBody>
      </p:sp>
      <p:sp>
        <p:nvSpPr>
          <p:cNvPr id="5" name="Title 1"/>
          <p:cNvSpPr txBox="1">
            <a:spLocks/>
          </p:cNvSpPr>
          <p:nvPr/>
        </p:nvSpPr>
        <p:spPr>
          <a:xfrm>
            <a:off x="752780" y="1916832"/>
            <a:ext cx="177757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2400" b="1" dirty="0" smtClean="0">
                <a:solidFill>
                  <a:schemeClr val="bg1"/>
                </a:solidFill>
                <a:effectLst>
                  <a:outerShdw blurRad="38100" dist="38100" dir="2700000" algn="tl">
                    <a:srgbClr val="000000"/>
                  </a:outerShdw>
                </a:effectLst>
                <a:latin typeface="Times New Roman"/>
                <a:cs typeface="Times New Roman"/>
              </a:rPr>
              <a:t>α</a:t>
            </a:r>
            <a:r>
              <a:rPr lang="en-GB" sz="2400" b="1" dirty="0" smtClean="0">
                <a:solidFill>
                  <a:schemeClr val="bg1"/>
                </a:solidFill>
                <a:effectLst>
                  <a:outerShdw blurRad="38100" dist="38100" dir="2700000" algn="tl">
                    <a:srgbClr val="000000"/>
                  </a:outerShdw>
                </a:effectLst>
                <a:latin typeface="Castellar" panose="020A0402060406010301" pitchFamily="18" charset="0"/>
              </a:rPr>
              <a:t>. </a:t>
            </a:r>
          </a:p>
          <a:p>
            <a:pPr algn="l"/>
            <a:r>
              <a:rPr lang="en-GB" sz="2400" b="1" dirty="0" smtClean="0">
                <a:solidFill>
                  <a:schemeClr val="bg1"/>
                </a:solidFill>
                <a:effectLst>
                  <a:outerShdw blurRad="38100" dist="38100" dir="2700000" algn="tl">
                    <a:srgbClr val="000000"/>
                  </a:outerShdw>
                </a:effectLst>
                <a:latin typeface="Castellar" panose="020A0402060406010301" pitchFamily="18" charset="0"/>
              </a:rPr>
              <a:t>Your </a:t>
            </a:r>
          </a:p>
          <a:p>
            <a:pPr algn="l"/>
            <a:r>
              <a:rPr lang="en-GB" sz="2400" b="1" dirty="0" smtClean="0">
                <a:solidFill>
                  <a:schemeClr val="bg1"/>
                </a:solidFill>
                <a:effectLst>
                  <a:outerShdw blurRad="38100" dist="38100" dir="2700000" algn="tl">
                    <a:srgbClr val="000000"/>
                  </a:outerShdw>
                </a:effectLst>
                <a:latin typeface="Castellar" panose="020A0402060406010301" pitchFamily="18" charset="0"/>
              </a:rPr>
              <a:t>king</a:t>
            </a:r>
          </a:p>
        </p:txBody>
      </p:sp>
      <p:sp>
        <p:nvSpPr>
          <p:cNvPr id="6" name="Title 1"/>
          <p:cNvSpPr txBox="1">
            <a:spLocks/>
          </p:cNvSpPr>
          <p:nvPr/>
        </p:nvSpPr>
        <p:spPr>
          <a:xfrm>
            <a:off x="752780" y="4662264"/>
            <a:ext cx="18158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2400" b="1" dirty="0" smtClean="0">
                <a:solidFill>
                  <a:schemeClr val="bg1"/>
                </a:solidFill>
                <a:effectLst>
                  <a:outerShdw blurRad="38100" dist="38100" dir="2700000" algn="tl">
                    <a:srgbClr val="000000"/>
                  </a:outerShdw>
                </a:effectLst>
                <a:latin typeface="Times New Roman"/>
                <a:cs typeface="Times New Roman"/>
              </a:rPr>
              <a:t>β</a:t>
            </a:r>
            <a:r>
              <a:rPr lang="en-GB" sz="2400" b="1" dirty="0" smtClean="0">
                <a:solidFill>
                  <a:schemeClr val="bg1"/>
                </a:solidFill>
                <a:effectLst>
                  <a:outerShdw blurRad="38100" dist="38100" dir="2700000" algn="tl">
                    <a:srgbClr val="000000"/>
                  </a:outerShdw>
                </a:effectLst>
                <a:latin typeface="Castellar" panose="020A0402060406010301" pitchFamily="18" charset="0"/>
              </a:rPr>
              <a:t>. </a:t>
            </a:r>
          </a:p>
          <a:p>
            <a:pPr algn="l"/>
            <a:r>
              <a:rPr lang="en-GB" sz="2400" b="1" dirty="0" smtClean="0">
                <a:solidFill>
                  <a:schemeClr val="bg1"/>
                </a:solidFill>
                <a:effectLst>
                  <a:outerShdw blurRad="38100" dist="38100" dir="2700000" algn="tl">
                    <a:srgbClr val="000000"/>
                  </a:outerShdw>
                </a:effectLst>
                <a:latin typeface="Castellar" panose="020A0402060406010301" pitchFamily="18" charset="0"/>
              </a:rPr>
              <a:t>Your </a:t>
            </a:r>
          </a:p>
          <a:p>
            <a:pPr algn="l"/>
            <a:r>
              <a:rPr lang="en-GB" sz="2400" b="1" dirty="0" smtClean="0">
                <a:solidFill>
                  <a:schemeClr val="bg1"/>
                </a:solidFill>
                <a:effectLst>
                  <a:outerShdw blurRad="38100" dist="38100" dir="2700000" algn="tl">
                    <a:srgbClr val="000000"/>
                  </a:outerShdw>
                </a:effectLst>
                <a:latin typeface="Castellar" panose="020A0402060406010301" pitchFamily="18" charset="0"/>
              </a:rPr>
              <a:t>city</a:t>
            </a:r>
          </a:p>
        </p:txBody>
      </p:sp>
      <p:sp>
        <p:nvSpPr>
          <p:cNvPr id="7" name="Title 1"/>
          <p:cNvSpPr txBox="1">
            <a:spLocks/>
          </p:cNvSpPr>
          <p:nvPr/>
        </p:nvSpPr>
        <p:spPr>
          <a:xfrm>
            <a:off x="6546763" y="1772816"/>
            <a:ext cx="1769653"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2400" b="1" dirty="0">
                <a:solidFill>
                  <a:schemeClr val="bg1"/>
                </a:solidFill>
                <a:effectLst>
                  <a:outerShdw blurRad="38100" dist="38100" dir="2700000" algn="tl">
                    <a:srgbClr val="000000"/>
                  </a:outerShdw>
                </a:effectLst>
                <a:latin typeface="Times New Roman"/>
                <a:cs typeface="Times New Roman"/>
              </a:rPr>
              <a:t>c</a:t>
            </a:r>
            <a:r>
              <a:rPr lang="en-GB" sz="2400" b="1" dirty="0" smtClean="0">
                <a:solidFill>
                  <a:schemeClr val="bg1"/>
                </a:solidFill>
                <a:effectLst>
                  <a:outerShdw blurRad="38100" dist="38100" dir="2700000" algn="tl">
                    <a:srgbClr val="000000"/>
                  </a:outerShdw>
                </a:effectLst>
                <a:latin typeface="Castellar" panose="020A0402060406010301" pitchFamily="18" charset="0"/>
              </a:rPr>
              <a:t>. </a:t>
            </a:r>
          </a:p>
          <a:p>
            <a:pPr algn="r"/>
            <a:r>
              <a:rPr lang="en-GB" sz="2400" b="1" dirty="0" smtClean="0">
                <a:solidFill>
                  <a:schemeClr val="bg1"/>
                </a:solidFill>
                <a:effectLst>
                  <a:outerShdw blurRad="38100" dist="38100" dir="2700000" algn="tl">
                    <a:srgbClr val="000000"/>
                  </a:outerShdw>
                </a:effectLst>
                <a:latin typeface="Castellar" panose="020A0402060406010301" pitchFamily="18" charset="0"/>
              </a:rPr>
              <a:t>you</a:t>
            </a:r>
          </a:p>
        </p:txBody>
      </p:sp>
      <p:sp>
        <p:nvSpPr>
          <p:cNvPr id="8" name="Title 1"/>
          <p:cNvSpPr txBox="1">
            <a:spLocks/>
          </p:cNvSpPr>
          <p:nvPr/>
        </p:nvSpPr>
        <p:spPr>
          <a:xfrm>
            <a:off x="6444208" y="4824411"/>
            <a:ext cx="187220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l-GR" sz="2400" b="1" dirty="0">
                <a:solidFill>
                  <a:schemeClr val="bg1"/>
                </a:solidFill>
                <a:effectLst>
                  <a:outerShdw blurRad="38100" dist="38100" dir="2700000" algn="tl">
                    <a:srgbClr val="000000"/>
                  </a:outerShdw>
                </a:effectLst>
                <a:latin typeface="Times New Roman"/>
                <a:cs typeface="Times New Roman"/>
              </a:rPr>
              <a:t>δ</a:t>
            </a:r>
            <a:r>
              <a:rPr lang="en-GB" sz="2400" b="1" dirty="0" smtClean="0">
                <a:solidFill>
                  <a:schemeClr val="bg1"/>
                </a:solidFill>
                <a:effectLst>
                  <a:outerShdw blurRad="38100" dist="38100" dir="2700000" algn="tl">
                    <a:srgbClr val="000000"/>
                  </a:outerShdw>
                </a:effectLst>
                <a:latin typeface="Castellar" panose="020A0402060406010301" pitchFamily="18" charset="0"/>
              </a:rPr>
              <a:t>. </a:t>
            </a:r>
          </a:p>
          <a:p>
            <a:pPr algn="r"/>
            <a:r>
              <a:rPr lang="en-GB" sz="2400" b="1" dirty="0" smtClean="0">
                <a:solidFill>
                  <a:schemeClr val="bg1"/>
                </a:solidFill>
                <a:effectLst>
                  <a:outerShdw blurRad="38100" dist="38100" dir="2700000" algn="tl">
                    <a:srgbClr val="000000"/>
                  </a:outerShdw>
                </a:effectLst>
                <a:latin typeface="Castellar" panose="020A0402060406010301" pitchFamily="18" charset="0"/>
              </a:rPr>
              <a:t>Your enemy</a:t>
            </a:r>
          </a:p>
        </p:txBody>
      </p:sp>
      <p:pic>
        <p:nvPicPr>
          <p:cNvPr id="4098" name="Picture 2" descr="Possibly from the 6th century BC, this pottery shows a battle full of impressive ab-accentuating armo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27186" y="2204864"/>
            <a:ext cx="4601332" cy="3065638"/>
          </a:xfrm>
          <a:prstGeom prst="rect">
            <a:avLst/>
          </a:prstGeom>
          <a:noFill/>
          <a:ln w="57150">
            <a:solidFill>
              <a:schemeClr val="bg1"/>
            </a:solidFill>
          </a:ln>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561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fade">
                                      <p:cBhvr>
                                        <p:cTn id="10" dur="500"/>
                                        <p:tgtEl>
                                          <p:spTgt spid="409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lated im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96"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2627784" y="2862064"/>
            <a:ext cx="590465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2800" b="1" dirty="0">
                <a:solidFill>
                  <a:schemeClr val="bg1"/>
                </a:solidFill>
                <a:effectLst>
                  <a:outerShdw blurRad="38100" dist="38100" dir="2700000" algn="tl">
                    <a:srgbClr val="000000"/>
                  </a:outerShdw>
                </a:effectLst>
                <a:latin typeface="Times New Roman"/>
                <a:cs typeface="Times New Roman"/>
              </a:rPr>
              <a:t>c</a:t>
            </a:r>
            <a:r>
              <a:rPr lang="en-GB" sz="2800" b="1" dirty="0">
                <a:solidFill>
                  <a:schemeClr val="bg1"/>
                </a:solidFill>
                <a:effectLst>
                  <a:outerShdw blurRad="38100" dist="38100" dir="2700000" algn="tl">
                    <a:srgbClr val="000000"/>
                  </a:outerShdw>
                </a:effectLst>
                <a:latin typeface="Castellar" panose="020A0402060406010301" pitchFamily="18" charset="0"/>
              </a:rPr>
              <a:t>.</a:t>
            </a:r>
            <a:r>
              <a:rPr lang="en-GB" sz="2400" b="1" dirty="0">
                <a:solidFill>
                  <a:schemeClr val="bg1"/>
                </a:solidFill>
                <a:effectLst>
                  <a:outerShdw blurRad="38100" dist="38100" dir="2700000" algn="tl">
                    <a:srgbClr val="000000"/>
                  </a:outerShdw>
                </a:effectLst>
                <a:latin typeface="Castellar" panose="020A0402060406010301" pitchFamily="18" charset="0"/>
              </a:rPr>
              <a:t> </a:t>
            </a:r>
            <a:r>
              <a:rPr lang="en-GB" sz="2400" b="1" dirty="0" smtClean="0">
                <a:solidFill>
                  <a:schemeClr val="bg1"/>
                </a:solidFill>
                <a:effectLst>
                  <a:outerShdw blurRad="38100" dist="38100" dir="2700000" algn="tl">
                    <a:srgbClr val="000000"/>
                  </a:outerShdw>
                </a:effectLst>
                <a:latin typeface="Castellar" panose="020A0402060406010301" pitchFamily="18" charset="0"/>
              </a:rPr>
              <a:t>you-  </a:t>
            </a:r>
          </a:p>
          <a:p>
            <a:pPr algn="r"/>
            <a:r>
              <a:rPr lang="en-GB" sz="2400" b="1" dirty="0" smtClean="0">
                <a:solidFill>
                  <a:schemeClr val="bg1"/>
                </a:solidFill>
                <a:effectLst>
                  <a:outerShdw blurRad="38100" dist="38100" dir="2700000" algn="tl">
                    <a:srgbClr val="000000"/>
                  </a:outerShdw>
                </a:effectLst>
                <a:latin typeface="Castellar" panose="020A0402060406010301" pitchFamily="18" charset="0"/>
              </a:rPr>
              <a:t>Greek cities would not normally have an army,</a:t>
            </a:r>
          </a:p>
          <a:p>
            <a:pPr algn="r"/>
            <a:r>
              <a:rPr lang="en-GB" sz="2400" b="1" dirty="0" smtClean="0">
                <a:solidFill>
                  <a:schemeClr val="bg1"/>
                </a:solidFill>
                <a:effectLst>
                  <a:outerShdw blurRad="38100" dist="38100" dir="2700000" algn="tl">
                    <a:srgbClr val="000000"/>
                  </a:outerShdw>
                </a:effectLst>
                <a:latin typeface="Castellar" panose="020A0402060406010301" pitchFamily="18" charset="0"/>
              </a:rPr>
              <a:t> but could raise militia when they had to fight. Every citizen (men only, </a:t>
            </a:r>
          </a:p>
          <a:p>
            <a:pPr algn="r"/>
            <a:r>
              <a:rPr lang="en-GB" sz="2400" b="1" dirty="0" smtClean="0">
                <a:solidFill>
                  <a:schemeClr val="bg1"/>
                </a:solidFill>
                <a:effectLst>
                  <a:outerShdw blurRad="38100" dist="38100" dir="2700000" algn="tl">
                    <a:srgbClr val="000000"/>
                  </a:outerShdw>
                </a:effectLst>
                <a:latin typeface="Castellar" panose="020A0402060406010301" pitchFamily="18" charset="0"/>
              </a:rPr>
              <a:t>and no foreigners or </a:t>
            </a:r>
          </a:p>
          <a:p>
            <a:pPr algn="r"/>
            <a:r>
              <a:rPr lang="en-GB" sz="2400" b="1" dirty="0" smtClean="0">
                <a:solidFill>
                  <a:schemeClr val="bg1"/>
                </a:solidFill>
                <a:effectLst>
                  <a:outerShdw blurRad="38100" dist="38100" dir="2700000" algn="tl">
                    <a:srgbClr val="000000"/>
                  </a:outerShdw>
                </a:effectLst>
                <a:latin typeface="Castellar" panose="020A0402060406010301" pitchFamily="18" charset="0"/>
              </a:rPr>
              <a:t>slaves) would be expected </a:t>
            </a:r>
          </a:p>
          <a:p>
            <a:pPr algn="r"/>
            <a:r>
              <a:rPr lang="en-GB" sz="2400" b="1" dirty="0" smtClean="0">
                <a:solidFill>
                  <a:schemeClr val="bg1"/>
                </a:solidFill>
                <a:effectLst>
                  <a:outerShdw blurRad="38100" dist="38100" dir="2700000" algn="tl">
                    <a:srgbClr val="000000"/>
                  </a:outerShdw>
                </a:effectLst>
                <a:latin typeface="Castellar" panose="020A0402060406010301" pitchFamily="18" charset="0"/>
              </a:rPr>
              <a:t>to provide their own kit. The richest would fight at the front of a block of troops, where they would be seen to be bravely defending their city. The poor were shoved to the back.</a:t>
            </a:r>
          </a:p>
        </p:txBody>
      </p:sp>
      <p:pic>
        <p:nvPicPr>
          <p:cNvPr id="5122" name="Picture 2" descr="Image result for greek soldier vector">
            <a:hlinkClick r:id="rId3"/>
          </p:cNvPr>
          <p:cNvPicPr>
            <a:picLocks noChangeAspect="1" noChangeArrowheads="1"/>
          </p:cNvPicPr>
          <p:nvPr/>
        </p:nvPicPr>
        <p:blipFill>
          <a:blip r:embed="rId4" cstate="email">
            <a:extLst>
              <a:ext uri="{BEBA8EAE-BF5A-486C-A8C5-ECC9F3942E4B}">
                <a14:imgProps xmlns:a14="http://schemas.microsoft.com/office/drawing/2010/main">
                  <a14:imgLayer r:embed="rId5">
                    <a14:imgEffect>
                      <a14:backgroundRemoval t="0" b="100000" l="0" r="100000">
                        <a14:foregroundMark x1="86124" y1="4944" x2="67703" y2="39872"/>
                      </a14:backgroundRemoval>
                    </a14:imgEffect>
                    <a14:imgEffect>
                      <a14:brightnessContrast bright="-16000" contrast="100000"/>
                    </a14:imgEffect>
                  </a14:imgLayer>
                </a14:imgProps>
              </a:ext>
              <a:ext uri="{28A0092B-C50C-407E-A947-70E740481C1C}">
                <a14:useLocalDpi xmlns:a14="http://schemas.microsoft.com/office/drawing/2010/main"/>
              </a:ext>
            </a:extLst>
          </a:blip>
          <a:srcRect/>
          <a:stretch>
            <a:fillRect/>
          </a:stretch>
        </p:blipFill>
        <p:spPr bwMode="auto">
          <a:xfrm>
            <a:off x="611560" y="692696"/>
            <a:ext cx="3550090" cy="5333629"/>
          </a:xfrm>
          <a:prstGeom prst="rect">
            <a:avLst/>
          </a:prstGeom>
          <a:noFill/>
          <a:effectLst>
            <a:outerShdw blurRad="50800" dist="50800" dir="5400000" algn="ctr"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022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fade">
                                      <p:cBhvr>
                                        <p:cTn id="10"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Related im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p:cNvSpPr txBox="1">
            <a:spLocks/>
          </p:cNvSpPr>
          <p:nvPr/>
        </p:nvSpPr>
        <p:spPr>
          <a:xfrm>
            <a:off x="683568" y="773832"/>
            <a:ext cx="7704855"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smtClean="0">
                <a:solidFill>
                  <a:schemeClr val="bg1"/>
                </a:solidFill>
                <a:effectLst>
                  <a:outerShdw blurRad="38100" dist="38100" dir="2700000" algn="tl">
                    <a:srgbClr val="000000"/>
                  </a:outerShdw>
                </a:effectLst>
                <a:latin typeface="Castellar" panose="020A0402060406010301" pitchFamily="18" charset="0"/>
              </a:rPr>
              <a:t>18. Name a game Greek children would play.</a:t>
            </a:r>
          </a:p>
        </p:txBody>
      </p:sp>
      <p:sp>
        <p:nvSpPr>
          <p:cNvPr id="11" name="Title 1"/>
          <p:cNvSpPr txBox="1">
            <a:spLocks/>
          </p:cNvSpPr>
          <p:nvPr/>
        </p:nvSpPr>
        <p:spPr>
          <a:xfrm>
            <a:off x="600646" y="1772816"/>
            <a:ext cx="267521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dirty="0" smtClean="0">
                <a:solidFill>
                  <a:schemeClr val="bg1"/>
                </a:solidFill>
                <a:effectLst>
                  <a:outerShdw blurRad="38100" dist="38100" dir="2700000" algn="tl">
                    <a:srgbClr val="000000"/>
                  </a:outerShdw>
                </a:effectLst>
                <a:latin typeface="Times New Roman"/>
                <a:cs typeface="Times New Roman"/>
              </a:rPr>
              <a:t>α</a:t>
            </a:r>
            <a:r>
              <a:rPr lang="en-GB" sz="28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Minecraft</a:t>
            </a:r>
          </a:p>
        </p:txBody>
      </p:sp>
      <p:sp>
        <p:nvSpPr>
          <p:cNvPr id="12" name="Title 1"/>
          <p:cNvSpPr txBox="1">
            <a:spLocks/>
          </p:cNvSpPr>
          <p:nvPr/>
        </p:nvSpPr>
        <p:spPr>
          <a:xfrm>
            <a:off x="1907704" y="2718048"/>
            <a:ext cx="374441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dirty="0" smtClean="0">
                <a:solidFill>
                  <a:schemeClr val="bg1"/>
                </a:solidFill>
                <a:effectLst>
                  <a:outerShdw blurRad="38100" dist="38100" dir="2700000" algn="tl">
                    <a:srgbClr val="000000"/>
                  </a:outerShdw>
                </a:effectLst>
                <a:latin typeface="Times New Roman"/>
                <a:cs typeface="Times New Roman"/>
              </a:rPr>
              <a:t>β</a:t>
            </a:r>
            <a:r>
              <a:rPr lang="en-GB" sz="28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knucklebones</a:t>
            </a:r>
          </a:p>
        </p:txBody>
      </p:sp>
      <p:sp>
        <p:nvSpPr>
          <p:cNvPr id="13" name="Title 1"/>
          <p:cNvSpPr txBox="1">
            <a:spLocks/>
          </p:cNvSpPr>
          <p:nvPr/>
        </p:nvSpPr>
        <p:spPr>
          <a:xfrm>
            <a:off x="4716016" y="1844824"/>
            <a:ext cx="274721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800" b="1" dirty="0">
                <a:solidFill>
                  <a:schemeClr val="bg1"/>
                </a:solidFill>
                <a:effectLst>
                  <a:outerShdw blurRad="38100" dist="38100" dir="2700000" algn="tl">
                    <a:srgbClr val="000000"/>
                  </a:outerShdw>
                </a:effectLst>
                <a:latin typeface="Times New Roman"/>
                <a:cs typeface="Times New Roman"/>
              </a:rPr>
              <a:t>c</a:t>
            </a:r>
            <a:r>
              <a:rPr lang="en-GB" sz="28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chess</a:t>
            </a:r>
          </a:p>
        </p:txBody>
      </p:sp>
      <p:sp>
        <p:nvSpPr>
          <p:cNvPr id="14" name="Title 1"/>
          <p:cNvSpPr txBox="1">
            <a:spLocks/>
          </p:cNvSpPr>
          <p:nvPr/>
        </p:nvSpPr>
        <p:spPr>
          <a:xfrm>
            <a:off x="6300192" y="2708920"/>
            <a:ext cx="274721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dirty="0">
                <a:solidFill>
                  <a:schemeClr val="bg1"/>
                </a:solidFill>
                <a:effectLst>
                  <a:outerShdw blurRad="38100" dist="38100" dir="2700000" algn="tl">
                    <a:srgbClr val="000000"/>
                  </a:outerShdw>
                </a:effectLst>
                <a:latin typeface="Times New Roman"/>
                <a:cs typeface="Times New Roman"/>
              </a:rPr>
              <a:t>δ</a:t>
            </a:r>
            <a:r>
              <a:rPr lang="en-GB" sz="28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poker</a:t>
            </a:r>
          </a:p>
        </p:txBody>
      </p:sp>
      <p:pic>
        <p:nvPicPr>
          <p:cNvPr id="6146" name="Picture 2" descr="Image result for minecraft creeper 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0528" y="2780928"/>
            <a:ext cx="2971237" cy="3096344"/>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6" name="Picture 4" descr="Image result for knucklebones png"/>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backgroundRemoval t="0" b="100000" l="0" r="100000">
                        <a14:foregroundMark x1="34823" y1="11645" x2="46712" y2="59519"/>
                        <a14:foregroundMark x1="62563" y1="10166" x2="66442" y2="60813"/>
                        <a14:foregroundMark x1="32546" y1="32902" x2="32040" y2="48059"/>
                        <a14:foregroundMark x1="89882" y1="18299" x2="91315" y2="63586"/>
                      </a14:backgroundRemoval>
                    </a14:imgEffect>
                  </a14:imgLayer>
                </a14:imgProps>
              </a:ext>
              <a:ext uri="{28A0092B-C50C-407E-A947-70E740481C1C}">
                <a14:useLocalDpi xmlns:a14="http://schemas.microsoft.com/office/drawing/2010/main"/>
              </a:ext>
            </a:extLst>
          </a:blip>
          <a:srcRect r="50000"/>
          <a:stretch/>
        </p:blipFill>
        <p:spPr bwMode="auto">
          <a:xfrm rot="597467">
            <a:off x="2456050" y="3944001"/>
            <a:ext cx="1656184" cy="149779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6148" name="Picture 4" descr="Image result for knucklebones png"/>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backgroundRemoval t="0" b="100000" l="0" r="100000">
                        <a14:foregroundMark x1="34823" y1="11645" x2="46712" y2="59519"/>
                        <a14:foregroundMark x1="62563" y1="10166" x2="66442" y2="60813"/>
                        <a14:foregroundMark x1="32546" y1="32902" x2="32040" y2="48059"/>
                        <a14:foregroundMark x1="89882" y1="18299" x2="91315" y2="63586"/>
                      </a14:backgroundRemoval>
                    </a14:imgEffect>
                  </a14:imgLayer>
                </a14:imgProps>
              </a:ext>
              <a:ext uri="{28A0092B-C50C-407E-A947-70E740481C1C}">
                <a14:useLocalDpi xmlns:a14="http://schemas.microsoft.com/office/drawing/2010/main"/>
              </a:ext>
            </a:extLst>
          </a:blip>
          <a:srcRect l="52046"/>
          <a:stretch/>
        </p:blipFill>
        <p:spPr bwMode="auto">
          <a:xfrm rot="20334484">
            <a:off x="3017910" y="4503885"/>
            <a:ext cx="1588419" cy="149779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7" name="Picture 4" descr="Image result for knucklebones png"/>
          <p:cNvPicPr>
            <a:picLocks noChangeAspect="1" noChangeArrowheads="1"/>
          </p:cNvPicPr>
          <p:nvPr/>
        </p:nvPicPr>
        <p:blipFill rotWithShape="1">
          <a:blip r:embed="rId6" cstate="email">
            <a:duotone>
              <a:prstClr val="black"/>
              <a:schemeClr val="accent2">
                <a:tint val="45000"/>
                <a:satMod val="400000"/>
              </a:schemeClr>
            </a:duotone>
            <a:extLst>
              <a:ext uri="{BEBA8EAE-BF5A-486C-A8C5-ECC9F3942E4B}">
                <a14:imgProps xmlns:a14="http://schemas.microsoft.com/office/drawing/2010/main">
                  <a14:imgLayer r:embed="rId5">
                    <a14:imgEffect>
                      <a14:backgroundRemoval t="0" b="100000" l="0" r="100000">
                        <a14:foregroundMark x1="34823" y1="11645" x2="46712" y2="59519"/>
                        <a14:foregroundMark x1="62563" y1="10166" x2="66442" y2="60813"/>
                        <a14:foregroundMark x1="32546" y1="32902" x2="32040" y2="48059"/>
                        <a14:foregroundMark x1="89882" y1="18299" x2="91315" y2="63586"/>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a:ext>
            </a:extLst>
          </a:blip>
          <a:srcRect l="26940" r="50000" b="25562"/>
          <a:stretch/>
        </p:blipFill>
        <p:spPr bwMode="auto">
          <a:xfrm rot="597467">
            <a:off x="4149574" y="4135432"/>
            <a:ext cx="763829" cy="1114927"/>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6150" name="Picture 6" descr="Image result for chess piece 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932040" y="3022003"/>
            <a:ext cx="2205104" cy="2855269"/>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6152" name="Picture 8" descr="Image result for poker png">
            <a:hlinkClick r:id="rId8"/>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662091" y="3947112"/>
            <a:ext cx="1798341" cy="1491566"/>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3563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fade">
                                      <p:cBhvr>
                                        <p:cTn id="13" dur="500"/>
                                        <p:tgtEl>
                                          <p:spTgt spid="614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6148"/>
                                        </p:tgtEl>
                                        <p:attrNameLst>
                                          <p:attrName>style.visibility</p:attrName>
                                        </p:attrNameLst>
                                      </p:cBhvr>
                                      <p:to>
                                        <p:strVal val="visible"/>
                                      </p:to>
                                    </p:set>
                                    <p:animEffect transition="in" filter="fade">
                                      <p:cBhvr>
                                        <p:cTn id="19" dur="500"/>
                                        <p:tgtEl>
                                          <p:spTgt spid="6148"/>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6150"/>
                                        </p:tgtEl>
                                        <p:attrNameLst>
                                          <p:attrName>style.visibility</p:attrName>
                                        </p:attrNameLst>
                                      </p:cBhvr>
                                      <p:to>
                                        <p:strVal val="visible"/>
                                      </p:to>
                                    </p:set>
                                    <p:animEffect transition="in" filter="fade">
                                      <p:cBhvr>
                                        <p:cTn id="31" dur="500"/>
                                        <p:tgtEl>
                                          <p:spTgt spid="615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nodeType="withEffect">
                                  <p:stCondLst>
                                    <p:cond delay="0"/>
                                  </p:stCondLst>
                                  <p:childTnLst>
                                    <p:set>
                                      <p:cBhvr>
                                        <p:cTn id="36" dur="1" fill="hold">
                                          <p:stCondLst>
                                            <p:cond delay="0"/>
                                          </p:stCondLst>
                                        </p:cTn>
                                        <p:tgtEl>
                                          <p:spTgt spid="6152"/>
                                        </p:tgtEl>
                                        <p:attrNameLst>
                                          <p:attrName>style.visibility</p:attrName>
                                        </p:attrNameLst>
                                      </p:cBhvr>
                                      <p:to>
                                        <p:strVal val="visible"/>
                                      </p:to>
                                    </p:set>
                                    <p:animEffect transition="in" filter="fade">
                                      <p:cBhvr>
                                        <p:cTn id="37" dur="500"/>
                                        <p:tgtEl>
                                          <p:spTgt spid="6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1" grpId="0"/>
      <p:bldP spid="12" grpId="0"/>
      <p:bldP spid="13" grpId="0"/>
      <p:bldP spid="1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Image result for ancient greeks playing knucklebones"/>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752780" y="5517232"/>
            <a:ext cx="763284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000" b="1" dirty="0">
                <a:solidFill>
                  <a:schemeClr val="bg1"/>
                </a:solidFill>
                <a:effectLst>
                  <a:outerShdw blurRad="38100" dist="38100" dir="2700000" algn="tl">
                    <a:srgbClr val="000000"/>
                  </a:outerShdw>
                </a:effectLst>
                <a:latin typeface="Times New Roman"/>
                <a:cs typeface="Times New Roman"/>
              </a:rPr>
              <a:t>β</a:t>
            </a:r>
            <a:r>
              <a:rPr lang="en-GB" sz="2000" b="1" dirty="0">
                <a:solidFill>
                  <a:schemeClr val="bg1"/>
                </a:solidFill>
                <a:effectLst>
                  <a:outerShdw blurRad="38100" dist="38100" dir="2700000" algn="tl">
                    <a:srgbClr val="000000"/>
                  </a:outerShdw>
                </a:effectLst>
                <a:latin typeface="Castellar" panose="020A0402060406010301" pitchFamily="18" charset="0"/>
              </a:rPr>
              <a:t>.</a:t>
            </a:r>
            <a:r>
              <a:rPr lang="en-GB" sz="2000" b="1" dirty="0" smtClean="0">
                <a:solidFill>
                  <a:schemeClr val="bg1"/>
                </a:solidFill>
                <a:effectLst>
                  <a:outerShdw blurRad="38100" dist="38100" dir="2700000" algn="tl">
                    <a:srgbClr val="000000"/>
                  </a:outerShdw>
                </a:effectLst>
                <a:latin typeface="Times New Roman"/>
                <a:cs typeface="Times New Roman"/>
              </a:rPr>
              <a:t> </a:t>
            </a:r>
            <a:r>
              <a:rPr lang="en-GB" sz="2000" b="1" dirty="0" smtClean="0">
                <a:solidFill>
                  <a:schemeClr val="bg1"/>
                </a:solidFill>
                <a:effectLst>
                  <a:outerShdw blurRad="38100" dist="38100" dir="2700000" algn="tl">
                    <a:srgbClr val="000000"/>
                  </a:outerShdw>
                </a:effectLst>
                <a:latin typeface="Castellar" panose="020A0402060406010301" pitchFamily="18" charset="0"/>
              </a:rPr>
              <a:t>Knucklebones –</a:t>
            </a:r>
          </a:p>
          <a:p>
            <a:r>
              <a:rPr lang="en-GB" sz="2000" b="1" dirty="0" smtClean="0">
                <a:solidFill>
                  <a:schemeClr val="bg1"/>
                </a:solidFill>
                <a:effectLst>
                  <a:outerShdw blurRad="38100" dist="38100" dir="2700000" algn="tl">
                    <a:srgbClr val="000000"/>
                  </a:outerShdw>
                </a:effectLst>
                <a:latin typeface="Castellar" panose="020A0402060406010301" pitchFamily="18" charset="0"/>
              </a:rPr>
              <a:t>THIS WOULD HAVE BEEN PLAYED DURING THE GALLERY TRAIL YOUR GROUP DID UPSTAIRS! Other toys would include spinning tops and dolls.</a:t>
            </a:r>
          </a:p>
        </p:txBody>
      </p:sp>
    </p:spTree>
    <p:extLst>
      <p:ext uri="{BB962C8B-B14F-4D97-AF65-F5344CB8AC3E}">
        <p14:creationId xmlns:p14="http://schemas.microsoft.com/office/powerpoint/2010/main" val="30365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Related im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p:cNvSpPr txBox="1">
            <a:spLocks/>
          </p:cNvSpPr>
          <p:nvPr/>
        </p:nvSpPr>
        <p:spPr>
          <a:xfrm>
            <a:off x="683569" y="2862064"/>
            <a:ext cx="2088231"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smtClean="0">
                <a:solidFill>
                  <a:schemeClr val="bg1"/>
                </a:solidFill>
                <a:effectLst>
                  <a:outerShdw blurRad="38100" dist="38100" dir="2700000" algn="tl">
                    <a:srgbClr val="000000"/>
                  </a:outerShdw>
                </a:effectLst>
                <a:latin typeface="Castellar" panose="020A0402060406010301" pitchFamily="18" charset="0"/>
              </a:rPr>
              <a:t>19. Is </a:t>
            </a:r>
          </a:p>
          <a:p>
            <a:pPr algn="l"/>
            <a:r>
              <a:rPr lang="en-GB" sz="3200" b="1" dirty="0" smtClean="0">
                <a:solidFill>
                  <a:schemeClr val="bg1"/>
                </a:solidFill>
                <a:effectLst>
                  <a:outerShdw blurRad="38100" dist="38100" dir="2700000" algn="tl">
                    <a:srgbClr val="000000"/>
                  </a:outerShdw>
                </a:effectLst>
                <a:latin typeface="Castellar" panose="020A0402060406010301" pitchFamily="18" charset="0"/>
              </a:rPr>
              <a:t>this </a:t>
            </a:r>
          </a:p>
          <a:p>
            <a:pPr algn="l"/>
            <a:r>
              <a:rPr lang="en-GB" sz="3200" b="1" dirty="0" smtClean="0">
                <a:solidFill>
                  <a:schemeClr val="bg1"/>
                </a:solidFill>
                <a:effectLst>
                  <a:outerShdw blurRad="38100" dist="38100" dir="2700000" algn="tl">
                    <a:srgbClr val="000000"/>
                  </a:outerShdw>
                </a:effectLst>
                <a:latin typeface="Castellar" panose="020A0402060406010301" pitchFamily="18" charset="0"/>
              </a:rPr>
              <a:t>pot </a:t>
            </a:r>
          </a:p>
          <a:p>
            <a:pPr algn="l"/>
            <a:r>
              <a:rPr lang="en-GB" sz="3200" b="1" dirty="0" smtClean="0">
                <a:solidFill>
                  <a:schemeClr val="bg1"/>
                </a:solidFill>
                <a:effectLst>
                  <a:outerShdw blurRad="38100" dist="38100" dir="2700000" algn="tl">
                    <a:srgbClr val="000000"/>
                  </a:outerShdw>
                </a:effectLst>
                <a:latin typeface="Castellar" panose="020A0402060406010301" pitchFamily="18" charset="0"/>
              </a:rPr>
              <a:t>a </a:t>
            </a:r>
          </a:p>
          <a:p>
            <a:pPr algn="l"/>
            <a:r>
              <a:rPr lang="en-GB" sz="3200" b="1" dirty="0" smtClean="0">
                <a:effectLst>
                  <a:outerShdw blurRad="38100" dist="38100" dir="2700000" algn="tl">
                    <a:srgbClr val="000000">
                      <a:alpha val="43137"/>
                    </a:srgbClr>
                  </a:outerShdw>
                </a:effectLst>
                <a:latin typeface="Castellar" panose="020A0402060406010301" pitchFamily="18" charset="0"/>
              </a:rPr>
              <a:t>black</a:t>
            </a:r>
            <a:r>
              <a:rPr lang="en-GB" sz="3200" b="1" dirty="0" smtClean="0">
                <a:solidFill>
                  <a:schemeClr val="bg1"/>
                </a:solidFill>
                <a:effectLst>
                  <a:outerShdw blurRad="38100" dist="38100" dir="2700000" algn="tl">
                    <a:srgbClr val="000000"/>
                  </a:outerShdw>
                </a:effectLst>
                <a:latin typeface="Castellar" panose="020A0402060406010301" pitchFamily="18" charset="0"/>
              </a:rPr>
              <a:t> </a:t>
            </a:r>
          </a:p>
          <a:p>
            <a:pPr algn="l"/>
            <a:r>
              <a:rPr lang="en-GB" sz="3200" b="1" dirty="0" smtClean="0">
                <a:solidFill>
                  <a:schemeClr val="bg1"/>
                </a:solidFill>
                <a:effectLst>
                  <a:outerShdw blurRad="38100" dist="38100" dir="2700000" algn="tl">
                    <a:srgbClr val="000000"/>
                  </a:outerShdw>
                </a:effectLst>
                <a:latin typeface="Castellar" panose="020A0402060406010301" pitchFamily="18" charset="0"/>
              </a:rPr>
              <a:t>figure </a:t>
            </a:r>
          </a:p>
          <a:p>
            <a:pPr algn="l"/>
            <a:r>
              <a:rPr lang="en-GB" sz="3200" b="1" dirty="0" smtClean="0">
                <a:solidFill>
                  <a:schemeClr val="bg1"/>
                </a:solidFill>
                <a:effectLst>
                  <a:outerShdw blurRad="38100" dist="38100" dir="2700000" algn="tl">
                    <a:srgbClr val="000000"/>
                  </a:outerShdw>
                </a:effectLst>
                <a:latin typeface="Castellar" panose="020A0402060406010301" pitchFamily="18" charset="0"/>
              </a:rPr>
              <a:t>pot </a:t>
            </a:r>
          </a:p>
          <a:p>
            <a:pPr algn="l"/>
            <a:r>
              <a:rPr lang="en-GB" sz="3200" b="1" dirty="0" smtClean="0">
                <a:solidFill>
                  <a:schemeClr val="bg1"/>
                </a:solidFill>
                <a:effectLst>
                  <a:outerShdw blurRad="38100" dist="38100" dir="2700000" algn="tl">
                    <a:srgbClr val="000000"/>
                  </a:outerShdw>
                </a:effectLst>
                <a:latin typeface="Castellar" panose="020A0402060406010301" pitchFamily="18" charset="0"/>
              </a:rPr>
              <a:t>or </a:t>
            </a:r>
          </a:p>
          <a:p>
            <a:pPr algn="l"/>
            <a:r>
              <a:rPr lang="en-GB" sz="3200" b="1" dirty="0" smtClean="0">
                <a:solidFill>
                  <a:srgbClr val="FF3300"/>
                </a:solidFill>
                <a:effectLst>
                  <a:outerShdw blurRad="38100" dist="38100" dir="2700000" algn="tl">
                    <a:srgbClr val="000000"/>
                  </a:outerShdw>
                </a:effectLst>
                <a:latin typeface="Castellar" panose="020A0402060406010301" pitchFamily="18" charset="0"/>
              </a:rPr>
              <a:t>red</a:t>
            </a:r>
          </a:p>
          <a:p>
            <a:pPr algn="l"/>
            <a:r>
              <a:rPr lang="en-GB" sz="3200" b="1" dirty="0" smtClean="0">
                <a:solidFill>
                  <a:schemeClr val="bg1"/>
                </a:solidFill>
                <a:effectLst>
                  <a:outerShdw blurRad="38100" dist="38100" dir="2700000" algn="tl">
                    <a:srgbClr val="000000"/>
                  </a:outerShdw>
                </a:effectLst>
                <a:latin typeface="Castellar" panose="020A0402060406010301" pitchFamily="18" charset="0"/>
              </a:rPr>
              <a:t>figure </a:t>
            </a:r>
          </a:p>
          <a:p>
            <a:pPr algn="l"/>
            <a:r>
              <a:rPr lang="en-GB" sz="3200" b="1" dirty="0" smtClean="0">
                <a:solidFill>
                  <a:schemeClr val="bg1"/>
                </a:solidFill>
                <a:effectLst>
                  <a:outerShdw blurRad="38100" dist="38100" dir="2700000" algn="tl">
                    <a:srgbClr val="000000"/>
                  </a:outerShdw>
                </a:effectLst>
                <a:latin typeface="Castellar" panose="020A0402060406010301" pitchFamily="18" charset="0"/>
              </a:rPr>
              <a:t>pot?</a:t>
            </a:r>
          </a:p>
        </p:txBody>
      </p:sp>
      <p:pic>
        <p:nvPicPr>
          <p:cNvPr id="15" name="Picture 14" descr="Image result for greek pottery sacrifice"/>
          <p:cNvPicPr/>
          <p:nvPr/>
        </p:nvPicPr>
        <p:blipFill>
          <a:blip r:embed="rId3" cstate="email">
            <a:extLst>
              <a:ext uri="{28A0092B-C50C-407E-A947-70E740481C1C}">
                <a14:useLocalDpi xmlns:a14="http://schemas.microsoft.com/office/drawing/2010/main"/>
              </a:ext>
            </a:extLst>
          </a:blip>
          <a:srcRect/>
          <a:stretch>
            <a:fillRect/>
          </a:stretch>
        </p:blipFill>
        <p:spPr bwMode="auto">
          <a:xfrm>
            <a:off x="2771800" y="836712"/>
            <a:ext cx="5616623" cy="5046955"/>
          </a:xfrm>
          <a:prstGeom prst="rect">
            <a:avLst/>
          </a:prstGeom>
          <a:noFill/>
          <a:ln w="76200">
            <a:solidFill>
              <a:schemeClr val="tx1"/>
            </a:solidFill>
          </a:ln>
          <a:effectLst>
            <a:outerShdw blurRad="50800" dist="50800" dir="5400000" algn="ctr" rotWithShape="0">
              <a:srgbClr val="000000"/>
            </a:outerShdw>
          </a:effectLst>
        </p:spPr>
      </p:pic>
    </p:spTree>
    <p:extLst>
      <p:ext uri="{BB962C8B-B14F-4D97-AF65-F5344CB8AC3E}">
        <p14:creationId xmlns:p14="http://schemas.microsoft.com/office/powerpoint/2010/main" val="1722512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circle(out)">
                                      <p:cBhvr>
                                        <p:cTn id="1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amphora png"/>
          <p:cNvPicPr>
            <a:picLocks noChangeAspect="1" noChangeArrowheads="1"/>
          </p:cNvPicPr>
          <p:nvPr/>
        </p:nvPicPr>
        <p:blipFill rotWithShape="1">
          <a:blip r:embed="rId3">
            <a:extLst>
              <a:ext uri="{28A0092B-C50C-407E-A947-70E740481C1C}">
                <a14:useLocalDpi xmlns:a14="http://schemas.microsoft.com/office/drawing/2010/main" val="0"/>
              </a:ext>
            </a:extLst>
          </a:blip>
          <a:srcRect l="9946" t="14872" r="9819" b="56996"/>
          <a:stretch/>
        </p:blipFill>
        <p:spPr bwMode="auto">
          <a:xfrm>
            <a:off x="245660" y="2579428"/>
            <a:ext cx="8666328" cy="4278574"/>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5" name="Picture 2" descr="http://www.vinpourium.com/wp-content/uploads/2010/01/wine_finer-7396551.pn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959" b="96266" l="9839" r="89960">
                        <a14:backgroundMark x1="22289" y1="23444" x2="67269" y2="48963"/>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57127" t="46148" r="29363" b="13452"/>
          <a:stretch/>
        </p:blipFill>
        <p:spPr bwMode="auto">
          <a:xfrm rot="637364">
            <a:off x="2117494" y="-112686"/>
            <a:ext cx="1715220" cy="3194241"/>
          </a:xfrm>
          <a:prstGeom prst="rect">
            <a:avLst/>
          </a:prstGeom>
          <a:noFill/>
          <a:effectLst>
            <a:outerShdw blurRad="50800" dist="50800" dir="5400000" algn="ctr" rotWithShape="0">
              <a:srgbClr val="000000">
                <a:alpha val="99000"/>
              </a:srgbClr>
            </a:outerShdw>
          </a:effectLst>
          <a:extLst>
            <a:ext uri="{909E8E84-426E-40DD-AFC4-6F175D3DCCD1}">
              <a14:hiddenFill xmlns:a14="http://schemas.microsoft.com/office/drawing/2010/main">
                <a:solidFill>
                  <a:srgbClr val="FFFFFF"/>
                </a:solidFill>
              </a14:hiddenFill>
            </a:ext>
          </a:extLst>
        </p:spPr>
      </p:pic>
      <p:pic>
        <p:nvPicPr>
          <p:cNvPr id="2052" name="Picture 4" descr="Image result for olive oil pouring png"/>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955" b="100000" l="9958" r="89902"/>
                    </a14:imgEffect>
                    <a14:imgEffect>
                      <a14:colorTemperature colorTemp="11500"/>
                    </a14:imgEffect>
                    <a14:imgEffect>
                      <a14:saturation sat="400000"/>
                    </a14:imgEffect>
                  </a14:imgLayer>
                </a14:imgProps>
              </a:ext>
              <a:ext uri="{28A0092B-C50C-407E-A947-70E740481C1C}">
                <a14:useLocalDpi xmlns:a14="http://schemas.microsoft.com/office/drawing/2010/main" val="0"/>
              </a:ext>
            </a:extLst>
          </a:blip>
          <a:srcRect l="18922" t="52984" r="68210"/>
          <a:stretch/>
        </p:blipFill>
        <p:spPr bwMode="auto">
          <a:xfrm>
            <a:off x="3756904" y="-99392"/>
            <a:ext cx="815096" cy="3356992"/>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054" name="Picture 6" descr="Image result for beer pouring png"/>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100000" l="9937" r="100000">
                        <a14:foregroundMark x1="53957" y1="50543" x2="62937" y2="27253"/>
                        <a14:foregroundMark x1="69268" y1="19544" x2="70040" y2="24104"/>
                        <a14:backgroundMark x1="73611" y1="16775" x2="98197" y2="9501"/>
                        <a14:backgroundMark x1="69268" y1="11781" x2="71586" y2="29099"/>
                        <a14:backgroundMark x1="42510" y1="60803" x2="55171" y2="95928"/>
                        <a14:backgroundMark x1="40007" y1="63301" x2="62753" y2="64495"/>
                        <a14:backgroundMark x1="39566" y1="78827" x2="44976" y2="98263"/>
                        <a14:backgroundMark x1="54729" y1="69707" x2="60434" y2="82030"/>
                        <a14:backgroundMark x1="78101" y1="21336" x2="95252" y2="18404"/>
                      </a14:backgroundRemoval>
                    </a14:imgEffect>
                    <a14:imgEffect>
                      <a14:colorTemperature colorTemp="11500"/>
                    </a14:imgEffect>
                  </a14:imgLayer>
                </a14:imgProps>
              </a:ext>
              <a:ext uri="{28A0092B-C50C-407E-A947-70E740481C1C}">
                <a14:useLocalDpi xmlns:a14="http://schemas.microsoft.com/office/drawing/2010/main" val="0"/>
              </a:ext>
            </a:extLst>
          </a:blip>
          <a:srcRect l="49616" t="22506" r="29650" b="42133"/>
          <a:stretch/>
        </p:blipFill>
        <p:spPr bwMode="auto">
          <a:xfrm rot="20768737">
            <a:off x="4228914" y="22271"/>
            <a:ext cx="2598862" cy="3126390"/>
          </a:xfrm>
          <a:prstGeom prst="rect">
            <a:avLst/>
          </a:prstGeom>
          <a:noFill/>
          <a:effectLst>
            <a:outerShdw blurRad="50800" dist="50800" dir="5400000" algn="ctr" rotWithShape="0">
              <a:srgbClr val="000000">
                <a:alpha val="99000"/>
              </a:srgbClr>
            </a:outerShdw>
          </a:effectLst>
          <a:extLst>
            <a:ext uri="{909E8E84-426E-40DD-AFC4-6F175D3DCCD1}">
              <a14:hiddenFill xmlns:a14="http://schemas.microsoft.com/office/drawing/2010/main">
                <a:solidFill>
                  <a:srgbClr val="FFFFFF"/>
                </a:solidFill>
              </a14:hiddenFill>
            </a:ext>
          </a:extLst>
        </p:spPr>
      </p:pic>
      <p:pic>
        <p:nvPicPr>
          <p:cNvPr id="2056" name="Picture 8" descr="Image result for water pouring png"/>
          <p:cNvPicPr>
            <a:picLocks noChangeAspect="1" noChangeArrowheads="1"/>
          </p:cNvPicPr>
          <p:nvPr/>
        </p:nvPicPr>
        <p:blipFill rotWithShape="1">
          <a:blip r:embed="rId10">
            <a:extLst>
              <a:ext uri="{BEBA8EAE-BF5A-486C-A8C5-ECC9F3942E4B}">
                <a14:imgProps xmlns:a14="http://schemas.microsoft.com/office/drawing/2010/main">
                  <a14:imgLayer r:embed="rId11">
                    <a14:imgEffect>
                      <a14:colorTemperature colorTemp="6750"/>
                    </a14:imgEffect>
                  </a14:imgLayer>
                </a14:imgProps>
              </a:ext>
              <a:ext uri="{28A0092B-C50C-407E-A947-70E740481C1C}">
                <a14:useLocalDpi xmlns:a14="http://schemas.microsoft.com/office/drawing/2010/main" val="0"/>
              </a:ext>
            </a:extLst>
          </a:blip>
          <a:srcRect t="20156" r="31998"/>
          <a:stretch/>
        </p:blipFill>
        <p:spPr bwMode="auto">
          <a:xfrm flipH="1">
            <a:off x="5910328" y="-99392"/>
            <a:ext cx="2118056" cy="3315856"/>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1115616" y="5085184"/>
            <a:ext cx="691276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smtClean="0">
                <a:effectLst>
                  <a:outerShdw blurRad="38100" dist="38100" dir="2700000" algn="tl">
                    <a:srgbClr val="000000"/>
                  </a:outerShdw>
                </a:effectLst>
                <a:latin typeface="Castellar" panose="020A0402060406010301" pitchFamily="18" charset="0"/>
              </a:rPr>
              <a:t>5. What would you (usually) put in an amphora?</a:t>
            </a:r>
            <a:endParaRPr lang="en-GB" sz="6000" b="1" dirty="0">
              <a:effectLst>
                <a:outerShdw blurRad="38100" dist="38100" dir="2700000" algn="tl">
                  <a:srgbClr val="000000"/>
                </a:outerShdw>
              </a:effectLst>
              <a:latin typeface="Castellar" panose="020A0402060406010301" pitchFamily="18" charset="0"/>
            </a:endParaRPr>
          </a:p>
        </p:txBody>
      </p:sp>
      <p:sp>
        <p:nvSpPr>
          <p:cNvPr id="11" name="Title 1"/>
          <p:cNvSpPr txBox="1">
            <a:spLocks/>
          </p:cNvSpPr>
          <p:nvPr/>
        </p:nvSpPr>
        <p:spPr>
          <a:xfrm>
            <a:off x="755576" y="548680"/>
            <a:ext cx="1811114"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dirty="0" smtClean="0">
                <a:solidFill>
                  <a:schemeClr val="bg1"/>
                </a:solidFill>
                <a:effectLst>
                  <a:outerShdw blurRad="38100" dist="38100" dir="2700000" algn="tl">
                    <a:srgbClr val="000000"/>
                  </a:outerShdw>
                </a:effectLst>
                <a:latin typeface="Times New Roman"/>
                <a:cs typeface="Times New Roman"/>
              </a:rPr>
              <a:t>α</a:t>
            </a:r>
            <a:r>
              <a:rPr lang="en-GB" sz="28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wine</a:t>
            </a:r>
          </a:p>
        </p:txBody>
      </p:sp>
      <p:sp>
        <p:nvSpPr>
          <p:cNvPr id="13" name="Title 1"/>
          <p:cNvSpPr txBox="1">
            <a:spLocks/>
          </p:cNvSpPr>
          <p:nvPr/>
        </p:nvSpPr>
        <p:spPr>
          <a:xfrm>
            <a:off x="560407" y="1628800"/>
            <a:ext cx="2211393"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dirty="0" smtClean="0">
                <a:solidFill>
                  <a:schemeClr val="bg1"/>
                </a:solidFill>
                <a:effectLst>
                  <a:outerShdw blurRad="38100" dist="38100" dir="2700000" algn="tl">
                    <a:srgbClr val="000000"/>
                  </a:outerShdw>
                </a:effectLst>
                <a:latin typeface="Times New Roman"/>
                <a:cs typeface="Times New Roman"/>
              </a:rPr>
              <a:t>β</a:t>
            </a:r>
            <a:r>
              <a:rPr lang="en-GB" sz="24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Olive oil</a:t>
            </a:r>
          </a:p>
        </p:txBody>
      </p:sp>
      <p:sp>
        <p:nvSpPr>
          <p:cNvPr id="14" name="Title 1"/>
          <p:cNvSpPr txBox="1">
            <a:spLocks/>
          </p:cNvSpPr>
          <p:nvPr/>
        </p:nvSpPr>
        <p:spPr>
          <a:xfrm>
            <a:off x="6804248" y="654461"/>
            <a:ext cx="1800200" cy="9314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800" b="1" dirty="0">
                <a:solidFill>
                  <a:schemeClr val="bg1"/>
                </a:solidFill>
                <a:effectLst>
                  <a:outerShdw blurRad="38100" dist="38100" dir="2700000" algn="tl">
                    <a:srgbClr val="000000"/>
                  </a:outerShdw>
                </a:effectLst>
                <a:latin typeface="Times New Roman"/>
                <a:cs typeface="Times New Roman"/>
              </a:rPr>
              <a:t>c</a:t>
            </a:r>
            <a:r>
              <a:rPr lang="en-GB" sz="28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beer</a:t>
            </a:r>
          </a:p>
        </p:txBody>
      </p:sp>
      <p:sp>
        <p:nvSpPr>
          <p:cNvPr id="15" name="Title 1"/>
          <p:cNvSpPr txBox="1">
            <a:spLocks/>
          </p:cNvSpPr>
          <p:nvPr/>
        </p:nvSpPr>
        <p:spPr>
          <a:xfrm>
            <a:off x="6696236" y="1628800"/>
            <a:ext cx="2016224"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dirty="0">
                <a:solidFill>
                  <a:schemeClr val="bg1"/>
                </a:solidFill>
                <a:effectLst>
                  <a:outerShdw blurRad="38100" dist="38100" dir="2700000" algn="tl">
                    <a:srgbClr val="000000"/>
                  </a:outerShdw>
                </a:effectLst>
                <a:latin typeface="Times New Roman"/>
                <a:cs typeface="Times New Roman"/>
              </a:rPr>
              <a:t>δ</a:t>
            </a:r>
            <a:r>
              <a:rPr lang="en-GB" sz="28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water</a:t>
            </a:r>
          </a:p>
        </p:txBody>
      </p:sp>
    </p:spTree>
    <p:extLst>
      <p:ext uri="{BB962C8B-B14F-4D97-AF65-F5344CB8AC3E}">
        <p14:creationId xmlns:p14="http://schemas.microsoft.com/office/powerpoint/2010/main" val="12219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iterate type="wd">
                                    <p:tmPct val="10000"/>
                                  </p:iterate>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2000"/>
                                        <p:tgtEl>
                                          <p:spTgt spid="10">
                                            <p:txEl>
                                              <p:pRg st="0" end="0"/>
                                            </p:txEl>
                                          </p:spTgt>
                                        </p:tgtEl>
                                      </p:cBhvr>
                                    </p:animEffect>
                                  </p:childTnLst>
                                </p:cTn>
                              </p:par>
                            </p:childTnLst>
                          </p:cTn>
                        </p:par>
                        <p:par>
                          <p:cTn id="14" fill="hold">
                            <p:stCondLst>
                              <p:cond delay="54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par>
                          <p:cTn id="18" fill="hold">
                            <p:stCondLst>
                              <p:cond delay="5900"/>
                            </p:stCondLst>
                            <p:childTnLst>
                              <p:par>
                                <p:cTn id="19" presetID="10"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2052"/>
                                        </p:tgtEl>
                                        <p:attrNameLst>
                                          <p:attrName>style.visibility</p:attrName>
                                        </p:attrNameLst>
                                      </p:cBhvr>
                                      <p:to>
                                        <p:strVal val="visible"/>
                                      </p:to>
                                    </p:set>
                                    <p:animEffect transition="in" filter="wipe(up)">
                                      <p:cBhvr>
                                        <p:cTn id="26" dur="500"/>
                                        <p:tgtEl>
                                          <p:spTgt spid="2052"/>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2054"/>
                                        </p:tgtEl>
                                        <p:attrNameLst>
                                          <p:attrName>style.visibility</p:attrName>
                                        </p:attrNameLst>
                                      </p:cBhvr>
                                      <p:to>
                                        <p:strVal val="visible"/>
                                      </p:to>
                                    </p:set>
                                    <p:animEffect transition="in" filter="wipe(up)">
                                      <p:cBhvr>
                                        <p:cTn id="35" dur="500"/>
                                        <p:tgtEl>
                                          <p:spTgt spid="2054"/>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2056"/>
                                        </p:tgtEl>
                                        <p:attrNameLst>
                                          <p:attrName>style.visibility</p:attrName>
                                        </p:attrNameLst>
                                      </p:cBhvr>
                                      <p:to>
                                        <p:strVal val="visible"/>
                                      </p:to>
                                    </p:set>
                                    <p:animEffect transition="in" filter="wipe(up)">
                                      <p:cBhvr>
                                        <p:cTn id="44" dur="500"/>
                                        <p:tgtEl>
                                          <p:spTgt spid="2056"/>
                                        </p:tgtEl>
                                      </p:cBhvr>
                                    </p:animEffec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Related im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blank ancient greek pot">
            <a:hlinkClick r:id="rId3"/>
          </p:cNvPr>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backgroundRemoval t="478" b="89952" l="10000" r="90000"/>
                    </a14:imgEffect>
                    <a14:imgEffect>
                      <a14:sharpenSoften amount="100000"/>
                    </a14:imgEffect>
                    <a14:imgEffect>
                      <a14:brightnessContrast bright="-100000" contrast="100000"/>
                    </a14:imgEffect>
                  </a14:imgLayer>
                </a14:imgProps>
              </a:ext>
              <a:ext uri="{28A0092B-C50C-407E-A947-70E740481C1C}">
                <a14:useLocalDpi xmlns:a14="http://schemas.microsoft.com/office/drawing/2010/main"/>
              </a:ext>
            </a:extLst>
          </a:blip>
          <a:srcRect l="38922" r="34542" b="72683"/>
          <a:stretch/>
        </p:blipFill>
        <p:spPr bwMode="auto">
          <a:xfrm>
            <a:off x="1578851" y="332656"/>
            <a:ext cx="5945477" cy="6525345"/>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5" name="Title 1"/>
          <p:cNvSpPr txBox="1">
            <a:spLocks/>
          </p:cNvSpPr>
          <p:nvPr/>
        </p:nvSpPr>
        <p:spPr>
          <a:xfrm>
            <a:off x="2123728" y="3212976"/>
            <a:ext cx="496855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300" b="1" dirty="0" smtClean="0">
                <a:solidFill>
                  <a:srgbClr val="FF9933"/>
                </a:solidFill>
                <a:effectLst>
                  <a:outerShdw blurRad="38100" dist="38100" dir="2700000" algn="tl">
                    <a:srgbClr val="000000"/>
                  </a:outerShdw>
                </a:effectLst>
                <a:latin typeface="Castellar" panose="020A0402060406010301" pitchFamily="18" charset="0"/>
              </a:rPr>
              <a:t>Red Figure –</a:t>
            </a:r>
          </a:p>
          <a:p>
            <a:r>
              <a:rPr lang="en-GB" sz="2300" b="1" dirty="0" smtClean="0">
                <a:solidFill>
                  <a:srgbClr val="FF9933"/>
                </a:solidFill>
                <a:effectLst>
                  <a:outerShdw blurRad="38100" dist="38100" dir="2700000" algn="tl">
                    <a:srgbClr val="000000"/>
                  </a:outerShdw>
                </a:effectLst>
                <a:latin typeface="Castellar" panose="020A0402060406010301" pitchFamily="18" charset="0"/>
              </a:rPr>
              <a:t>The people </a:t>
            </a:r>
          </a:p>
          <a:p>
            <a:r>
              <a:rPr lang="en-GB" sz="2300" b="1" dirty="0" smtClean="0">
                <a:solidFill>
                  <a:srgbClr val="FF9933"/>
                </a:solidFill>
                <a:effectLst>
                  <a:outerShdw blurRad="38100" dist="38100" dir="2700000" algn="tl">
                    <a:srgbClr val="000000"/>
                  </a:outerShdw>
                </a:effectLst>
                <a:latin typeface="Castellar" panose="020A0402060406010301" pitchFamily="18" charset="0"/>
              </a:rPr>
              <a:t>on the </a:t>
            </a:r>
          </a:p>
          <a:p>
            <a:r>
              <a:rPr lang="en-GB" sz="2300" b="1" dirty="0" smtClean="0">
                <a:solidFill>
                  <a:srgbClr val="FF9933"/>
                </a:solidFill>
                <a:effectLst>
                  <a:outerShdw blurRad="38100" dist="38100" dir="2700000" algn="tl">
                    <a:srgbClr val="000000"/>
                  </a:outerShdw>
                </a:effectLst>
                <a:latin typeface="Castellar" panose="020A0402060406010301" pitchFamily="18" charset="0"/>
              </a:rPr>
              <a:t>pot are </a:t>
            </a:r>
          </a:p>
          <a:p>
            <a:r>
              <a:rPr lang="en-GB" sz="2300" b="1" dirty="0" smtClean="0">
                <a:solidFill>
                  <a:srgbClr val="FF9933"/>
                </a:solidFill>
                <a:effectLst>
                  <a:outerShdw blurRad="38100" dist="38100" dir="2700000" algn="tl">
                    <a:srgbClr val="000000"/>
                  </a:outerShdw>
                </a:effectLst>
                <a:latin typeface="Castellar" panose="020A0402060406010301" pitchFamily="18" charset="0"/>
              </a:rPr>
              <a:t>coloured </a:t>
            </a:r>
          </a:p>
          <a:p>
            <a:r>
              <a:rPr lang="en-GB" sz="2300" b="1" dirty="0" smtClean="0">
                <a:solidFill>
                  <a:srgbClr val="FF9933"/>
                </a:solidFill>
                <a:effectLst>
                  <a:outerShdw blurRad="38100" dist="38100" dir="2700000" algn="tl">
                    <a:srgbClr val="000000"/>
                  </a:outerShdw>
                </a:effectLst>
                <a:latin typeface="Castellar" panose="020A0402060406010301" pitchFamily="18" charset="0"/>
              </a:rPr>
              <a:t>red/orange.</a:t>
            </a:r>
          </a:p>
          <a:p>
            <a:r>
              <a:rPr lang="en-GB" sz="2300" b="1" dirty="0" smtClean="0">
                <a:solidFill>
                  <a:srgbClr val="FF9933"/>
                </a:solidFill>
                <a:effectLst>
                  <a:outerShdw blurRad="38100" dist="38100" dir="2700000" algn="tl">
                    <a:srgbClr val="000000"/>
                  </a:outerShdw>
                </a:effectLst>
                <a:latin typeface="Castellar" panose="020A0402060406010301" pitchFamily="18" charset="0"/>
              </a:rPr>
              <a:t> This would be </a:t>
            </a:r>
          </a:p>
          <a:p>
            <a:r>
              <a:rPr lang="en-GB" sz="2300" b="1" dirty="0" smtClean="0">
                <a:solidFill>
                  <a:srgbClr val="FF9933"/>
                </a:solidFill>
                <a:effectLst>
                  <a:outerShdw blurRad="38100" dist="38100" dir="2700000" algn="tl">
                    <a:srgbClr val="000000"/>
                  </a:outerShdw>
                </a:effectLst>
                <a:latin typeface="Castellar" panose="020A0402060406010301" pitchFamily="18" charset="0"/>
              </a:rPr>
              <a:t>harder to make than black figure pottery, where you would just paint the scene out. To make red figure </a:t>
            </a:r>
          </a:p>
          <a:p>
            <a:r>
              <a:rPr lang="en-GB" sz="2300" b="1" dirty="0" smtClean="0">
                <a:solidFill>
                  <a:srgbClr val="FF9933"/>
                </a:solidFill>
                <a:effectLst>
                  <a:outerShdw blurRad="38100" dist="38100" dir="2700000" algn="tl">
                    <a:srgbClr val="000000"/>
                  </a:outerShdw>
                </a:effectLst>
                <a:latin typeface="Castellar" panose="020A0402060406010301" pitchFamily="18" charset="0"/>
              </a:rPr>
              <a:t>pottery, you needed </a:t>
            </a:r>
          </a:p>
          <a:p>
            <a:r>
              <a:rPr lang="en-GB" sz="2300" b="1" dirty="0" smtClean="0">
                <a:solidFill>
                  <a:srgbClr val="FF9933"/>
                </a:solidFill>
                <a:effectLst>
                  <a:outerShdw blurRad="38100" dist="38100" dir="2700000" algn="tl">
                    <a:srgbClr val="000000"/>
                  </a:outerShdw>
                </a:effectLst>
                <a:latin typeface="Castellar" panose="020A0402060406010301" pitchFamily="18" charset="0"/>
              </a:rPr>
              <a:t>to paint the background and </a:t>
            </a:r>
          </a:p>
          <a:p>
            <a:r>
              <a:rPr lang="en-GB" sz="2300" b="1" dirty="0" smtClean="0">
                <a:solidFill>
                  <a:srgbClr val="FF9933"/>
                </a:solidFill>
                <a:effectLst>
                  <a:outerShdw blurRad="38100" dist="38100" dir="2700000" algn="tl">
                    <a:srgbClr val="000000"/>
                  </a:outerShdw>
                </a:effectLst>
                <a:latin typeface="Castellar" panose="020A0402060406010301" pitchFamily="18" charset="0"/>
              </a:rPr>
              <a:t>the details in.</a:t>
            </a:r>
          </a:p>
        </p:txBody>
      </p:sp>
    </p:spTree>
    <p:extLst>
      <p:ext uri="{BB962C8B-B14F-4D97-AF65-F5344CB8AC3E}">
        <p14:creationId xmlns:p14="http://schemas.microsoft.com/office/powerpoint/2010/main" val="2256439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up)">
                                      <p:cBhvr>
                                        <p:cTn id="13"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Related im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olives 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11760" y="5280174"/>
            <a:ext cx="1206080" cy="741114"/>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5" name="Title 1"/>
          <p:cNvSpPr txBox="1">
            <a:spLocks/>
          </p:cNvSpPr>
          <p:nvPr/>
        </p:nvSpPr>
        <p:spPr>
          <a:xfrm>
            <a:off x="683568" y="773832"/>
            <a:ext cx="7704855"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600" b="1" dirty="0" smtClean="0">
                <a:solidFill>
                  <a:schemeClr val="bg1"/>
                </a:solidFill>
                <a:effectLst>
                  <a:outerShdw blurRad="38100" dist="38100" dir="2700000" algn="tl">
                    <a:srgbClr val="000000"/>
                  </a:outerShdw>
                </a:effectLst>
                <a:latin typeface="Castellar" panose="020A0402060406010301" pitchFamily="18" charset="0"/>
              </a:rPr>
              <a:t>20. What would you put in a lekythos?</a:t>
            </a:r>
          </a:p>
        </p:txBody>
      </p:sp>
      <p:sp>
        <p:nvSpPr>
          <p:cNvPr id="11" name="Title 1"/>
          <p:cNvSpPr txBox="1">
            <a:spLocks/>
          </p:cNvSpPr>
          <p:nvPr/>
        </p:nvSpPr>
        <p:spPr>
          <a:xfrm>
            <a:off x="591970" y="1853952"/>
            <a:ext cx="2035814"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dirty="0" smtClean="0">
                <a:solidFill>
                  <a:schemeClr val="bg1"/>
                </a:solidFill>
                <a:effectLst>
                  <a:outerShdw blurRad="38100" dist="38100" dir="2700000" algn="tl">
                    <a:srgbClr val="000000"/>
                  </a:outerShdw>
                </a:effectLst>
                <a:latin typeface="Times New Roman"/>
                <a:cs typeface="Times New Roman"/>
              </a:rPr>
              <a:t>α</a:t>
            </a:r>
            <a:r>
              <a:rPr lang="en-GB" sz="28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Flowers</a:t>
            </a:r>
          </a:p>
        </p:txBody>
      </p:sp>
      <p:sp>
        <p:nvSpPr>
          <p:cNvPr id="12" name="Title 1"/>
          <p:cNvSpPr txBox="1">
            <a:spLocks/>
          </p:cNvSpPr>
          <p:nvPr/>
        </p:nvSpPr>
        <p:spPr>
          <a:xfrm>
            <a:off x="2432615" y="1853952"/>
            <a:ext cx="2211393"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dirty="0" smtClean="0">
                <a:solidFill>
                  <a:schemeClr val="bg1"/>
                </a:solidFill>
                <a:effectLst>
                  <a:outerShdw blurRad="38100" dist="38100" dir="2700000" algn="tl">
                    <a:srgbClr val="000000"/>
                  </a:outerShdw>
                </a:effectLst>
                <a:latin typeface="Times New Roman"/>
                <a:cs typeface="Times New Roman"/>
              </a:rPr>
              <a:t>β</a:t>
            </a:r>
            <a:r>
              <a:rPr lang="en-GB" sz="28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food</a:t>
            </a:r>
          </a:p>
        </p:txBody>
      </p:sp>
      <p:sp>
        <p:nvSpPr>
          <p:cNvPr id="14" name="Title 1"/>
          <p:cNvSpPr txBox="1">
            <a:spLocks/>
          </p:cNvSpPr>
          <p:nvPr/>
        </p:nvSpPr>
        <p:spPr>
          <a:xfrm>
            <a:off x="6300192" y="1838839"/>
            <a:ext cx="274721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dirty="0">
                <a:solidFill>
                  <a:schemeClr val="bg1"/>
                </a:solidFill>
                <a:effectLst>
                  <a:outerShdw blurRad="38100" dist="38100" dir="2700000" algn="tl">
                    <a:srgbClr val="000000"/>
                  </a:outerShdw>
                </a:effectLst>
                <a:latin typeface="Times New Roman"/>
                <a:cs typeface="Times New Roman"/>
              </a:rPr>
              <a:t>δ</a:t>
            </a:r>
            <a:r>
              <a:rPr lang="en-GB" sz="28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drinks</a:t>
            </a:r>
          </a:p>
        </p:txBody>
      </p:sp>
      <p:pic>
        <p:nvPicPr>
          <p:cNvPr id="2" name="Picture 2" descr="Related image">
            <a:hlinkClick r:id="rId4"/>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02716" y="2914691"/>
            <a:ext cx="753380" cy="968632"/>
          </a:xfrm>
          <a:prstGeom prst="rect">
            <a:avLst/>
          </a:prstGeom>
          <a:noFill/>
          <a:effectLst>
            <a:outerShdw blurRad="50800" dist="50800" dir="5400000" algn="ctr" rotWithShape="0">
              <a:srgbClr val="000000">
                <a:alpha val="99000"/>
              </a:srgbClr>
            </a:outerShdw>
          </a:effectLst>
          <a:extLst>
            <a:ext uri="{909E8E84-426E-40DD-AFC4-6F175D3DCCD1}">
              <a14:hiddenFill xmlns:a14="http://schemas.microsoft.com/office/drawing/2010/main">
                <a:solidFill>
                  <a:srgbClr val="FFFFFF"/>
                </a:solidFill>
              </a14:hiddenFill>
            </a:ext>
          </a:extLst>
        </p:spPr>
      </p:pic>
      <p:pic>
        <p:nvPicPr>
          <p:cNvPr id="2050" name="Picture 2" descr="Image result for greek lekythos"/>
          <p:cNvPicPr>
            <a:picLocks noChangeAspect="1" noChangeArrowheads="1"/>
          </p:cNvPicPr>
          <p:nvPr/>
        </p:nvPicPr>
        <p:blipFill rotWithShape="1">
          <a:blip r:embed="rId6" cstate="email">
            <a:extLst>
              <a:ext uri="{BEBA8EAE-BF5A-486C-A8C5-ECC9F3942E4B}">
                <a14:imgProps xmlns:a14="http://schemas.microsoft.com/office/drawing/2010/main">
                  <a14:imgLayer r:embed="rId7">
                    <a14:imgEffect>
                      <a14:backgroundRemoval t="0" b="100000" l="9729" r="89793">
                        <a14:backgroundMark x1="44179" y1="25518" x2="42265" y2="29187"/>
                        <a14:backgroundMark x1="44179" y1="13397" x2="44976" y2="14514"/>
                        <a14:backgroundMark x1="37959" y1="30463" x2="37321" y2="32057"/>
                      </a14:backgroundRemoval>
                    </a14:imgEffect>
                  </a14:imgLayer>
                </a14:imgProps>
              </a:ext>
              <a:ext uri="{28A0092B-C50C-407E-A947-70E740481C1C}">
                <a14:useLocalDpi xmlns:a14="http://schemas.microsoft.com/office/drawing/2010/main"/>
              </a:ext>
            </a:extLst>
          </a:blip>
          <a:srcRect l="33230" r="33541"/>
          <a:stretch/>
        </p:blipFill>
        <p:spPr bwMode="auto">
          <a:xfrm>
            <a:off x="1259632" y="3831653"/>
            <a:ext cx="727604" cy="2189635"/>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9" name="Picture 2" descr="Image result for greek lekythos"/>
          <p:cNvPicPr>
            <a:picLocks noChangeAspect="1" noChangeArrowheads="1"/>
          </p:cNvPicPr>
          <p:nvPr/>
        </p:nvPicPr>
        <p:blipFill rotWithShape="1">
          <a:blip r:embed="rId6" cstate="email">
            <a:extLst>
              <a:ext uri="{BEBA8EAE-BF5A-486C-A8C5-ECC9F3942E4B}">
                <a14:imgProps xmlns:a14="http://schemas.microsoft.com/office/drawing/2010/main">
                  <a14:imgLayer r:embed="rId7">
                    <a14:imgEffect>
                      <a14:backgroundRemoval t="0" b="100000" l="9729" r="89793">
                        <a14:backgroundMark x1="44179" y1="25518" x2="42265" y2="29187"/>
                        <a14:backgroundMark x1="44179" y1="13397" x2="44976" y2="14514"/>
                        <a14:backgroundMark x1="37959" y1="30463" x2="37321" y2="32057"/>
                      </a14:backgroundRemoval>
                    </a14:imgEffect>
                  </a14:imgLayer>
                </a14:imgProps>
              </a:ext>
              <a:ext uri="{28A0092B-C50C-407E-A947-70E740481C1C}">
                <a14:useLocalDpi xmlns:a14="http://schemas.microsoft.com/office/drawing/2010/main"/>
              </a:ext>
            </a:extLst>
          </a:blip>
          <a:srcRect l="33230" r="33541"/>
          <a:stretch/>
        </p:blipFill>
        <p:spPr bwMode="auto">
          <a:xfrm>
            <a:off x="3174509" y="3831653"/>
            <a:ext cx="727604" cy="2189635"/>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0" name="Picture 2" descr="Image result for greek lekythos"/>
          <p:cNvPicPr>
            <a:picLocks noChangeAspect="1" noChangeArrowheads="1"/>
          </p:cNvPicPr>
          <p:nvPr/>
        </p:nvPicPr>
        <p:blipFill rotWithShape="1">
          <a:blip r:embed="rId6" cstate="email">
            <a:extLst>
              <a:ext uri="{BEBA8EAE-BF5A-486C-A8C5-ECC9F3942E4B}">
                <a14:imgProps xmlns:a14="http://schemas.microsoft.com/office/drawing/2010/main">
                  <a14:imgLayer r:embed="rId7">
                    <a14:imgEffect>
                      <a14:backgroundRemoval t="0" b="100000" l="9729" r="89793">
                        <a14:backgroundMark x1="44179" y1="25518" x2="42265" y2="29187"/>
                        <a14:backgroundMark x1="44179" y1="13397" x2="44976" y2="14514"/>
                        <a14:backgroundMark x1="37959" y1="30463" x2="37321" y2="32057"/>
                      </a14:backgroundRemoval>
                    </a14:imgEffect>
                  </a14:imgLayer>
                </a14:imgProps>
              </a:ext>
              <a:ext uri="{28A0092B-C50C-407E-A947-70E740481C1C}">
                <a14:useLocalDpi xmlns:a14="http://schemas.microsoft.com/office/drawing/2010/main"/>
              </a:ext>
            </a:extLst>
          </a:blip>
          <a:srcRect l="33230" r="33541"/>
          <a:stretch/>
        </p:blipFill>
        <p:spPr bwMode="auto">
          <a:xfrm>
            <a:off x="5138845" y="3831652"/>
            <a:ext cx="727604" cy="2189635"/>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052" name="Picture 4" descr="Image result for olives 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rot="17085877">
            <a:off x="2995352" y="3087068"/>
            <a:ext cx="1196662" cy="791890"/>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054" name="Picture 6" descr="Image result for olives pn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9534314">
            <a:off x="2993744" y="3462778"/>
            <a:ext cx="796779" cy="611873"/>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2" name="Picture 12" descr="Related image"/>
          <p:cNvPicPr>
            <a:picLocks noChangeAspect="1" noChangeArrowheads="1"/>
          </p:cNvPicPr>
          <p:nvPr/>
        </p:nvPicPr>
        <p:blipFill>
          <a:blip r:embed="rId10" cstate="email">
            <a:duotone>
              <a:prstClr val="black"/>
              <a:schemeClr val="accent2">
                <a:tint val="45000"/>
                <a:satMod val="400000"/>
              </a:schemeClr>
            </a:duotone>
            <a:extLst>
              <a:ext uri="{BEBA8EAE-BF5A-486C-A8C5-ECC9F3942E4B}">
                <a14:imgProps xmlns:a14="http://schemas.microsoft.com/office/drawing/2010/main">
                  <a14:imgLayer r:embed="rId11">
                    <a14:imgEffect>
                      <a14:colorTemperature colorTemp="1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4860032" y="1747467"/>
            <a:ext cx="1811810" cy="2334447"/>
          </a:xfrm>
          <a:prstGeom prst="rect">
            <a:avLst/>
          </a:prstGeom>
          <a:noFill/>
          <a:effectLst>
            <a:outerShdw blurRad="50800" dist="50800" dir="5400000" algn="ctr" rotWithShape="0">
              <a:srgbClr val="000000">
                <a:alpha val="0"/>
              </a:srgbClr>
            </a:outerShdw>
          </a:effectLst>
          <a:extLst>
            <a:ext uri="{909E8E84-426E-40DD-AFC4-6F175D3DCCD1}">
              <a14:hiddenFill xmlns:a14="http://schemas.microsoft.com/office/drawing/2010/main">
                <a:solidFill>
                  <a:srgbClr val="FFFFFF"/>
                </a:solidFill>
              </a14:hiddenFill>
            </a:ext>
          </a:extLst>
        </p:spPr>
      </p:pic>
      <p:sp>
        <p:nvSpPr>
          <p:cNvPr id="13" name="Title 1"/>
          <p:cNvSpPr txBox="1">
            <a:spLocks/>
          </p:cNvSpPr>
          <p:nvPr/>
        </p:nvSpPr>
        <p:spPr>
          <a:xfrm>
            <a:off x="4129038" y="1847842"/>
            <a:ext cx="274721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800" b="1" dirty="0">
                <a:solidFill>
                  <a:schemeClr val="bg1"/>
                </a:solidFill>
                <a:effectLst>
                  <a:outerShdw blurRad="38100" dist="38100" dir="2700000" algn="tl">
                    <a:srgbClr val="000000"/>
                  </a:outerShdw>
                </a:effectLst>
                <a:latin typeface="Times New Roman"/>
                <a:cs typeface="Times New Roman"/>
              </a:rPr>
              <a:t>c</a:t>
            </a:r>
            <a:r>
              <a:rPr lang="en-GB" sz="28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perfume</a:t>
            </a:r>
          </a:p>
        </p:txBody>
      </p:sp>
      <p:pic>
        <p:nvPicPr>
          <p:cNvPr id="2058" name="Picture 10" descr="Image result for drinks parasol png"/>
          <p:cNvPicPr>
            <a:picLocks noChangeAspect="1" noChangeArrowheads="1"/>
          </p:cNvPicPr>
          <p:nvPr/>
        </p:nvPicPr>
        <p:blipFill>
          <a:blip r:embed="rId12" cstate="email">
            <a:extLst>
              <a:ext uri="{BEBA8EAE-BF5A-486C-A8C5-ECC9F3942E4B}">
                <a14:imgProps xmlns:a14="http://schemas.microsoft.com/office/drawing/2010/main">
                  <a14:imgLayer r:embed="rId13">
                    <a14:imgEffect>
                      <a14:backgroundRemoval t="957" b="96013" l="0" r="98246"/>
                    </a14:imgEffect>
                  </a14:imgLayer>
                </a14:imgProps>
              </a:ext>
              <a:ext uri="{28A0092B-C50C-407E-A947-70E740481C1C}">
                <a14:useLocalDpi xmlns:a14="http://schemas.microsoft.com/office/drawing/2010/main"/>
              </a:ext>
            </a:extLst>
          </a:blip>
          <a:srcRect/>
          <a:stretch>
            <a:fillRect/>
          </a:stretch>
        </p:blipFill>
        <p:spPr bwMode="auto">
          <a:xfrm>
            <a:off x="7452320" y="3563760"/>
            <a:ext cx="657328" cy="657328"/>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1" name="Picture 2" descr="Image result for greek lekythos"/>
          <p:cNvPicPr>
            <a:picLocks noChangeAspect="1" noChangeArrowheads="1"/>
          </p:cNvPicPr>
          <p:nvPr/>
        </p:nvPicPr>
        <p:blipFill rotWithShape="1">
          <a:blip r:embed="rId6" cstate="email">
            <a:extLst>
              <a:ext uri="{BEBA8EAE-BF5A-486C-A8C5-ECC9F3942E4B}">
                <a14:imgProps xmlns:a14="http://schemas.microsoft.com/office/drawing/2010/main">
                  <a14:imgLayer r:embed="rId7">
                    <a14:imgEffect>
                      <a14:backgroundRemoval t="0" b="100000" l="9729" r="89793">
                        <a14:backgroundMark x1="44179" y1="25518" x2="42265" y2="29187"/>
                        <a14:backgroundMark x1="44179" y1="13397" x2="44976" y2="14514"/>
                        <a14:backgroundMark x1="37959" y1="30463" x2="37321" y2="32057"/>
                      </a14:backgroundRemoval>
                    </a14:imgEffect>
                  </a14:imgLayer>
                </a14:imgProps>
              </a:ext>
              <a:ext uri="{28A0092B-C50C-407E-A947-70E740481C1C}">
                <a14:useLocalDpi xmlns:a14="http://schemas.microsoft.com/office/drawing/2010/main"/>
              </a:ext>
            </a:extLst>
          </a:blip>
          <a:srcRect l="33230" r="33541"/>
          <a:stretch/>
        </p:blipFill>
        <p:spPr bwMode="auto">
          <a:xfrm>
            <a:off x="7309999" y="3831653"/>
            <a:ext cx="727604" cy="2189635"/>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060" name="Picture 12" descr="Image result for lemon slice png"/>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rot="1418629">
            <a:off x="7270419" y="3725849"/>
            <a:ext cx="363802" cy="363802"/>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46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nodeType="withEffect">
                                  <p:stCondLst>
                                    <p:cond delay="0"/>
                                  </p:stCondLst>
                                  <p:childTnLst>
                                    <p:set>
                                      <p:cBhvr>
                                        <p:cTn id="30" dur="1" fill="hold">
                                          <p:stCondLst>
                                            <p:cond delay="0"/>
                                          </p:stCondLst>
                                        </p:cTn>
                                        <p:tgtEl>
                                          <p:spTgt spid="2054"/>
                                        </p:tgtEl>
                                        <p:attrNameLst>
                                          <p:attrName>style.visibility</p:attrName>
                                        </p:attrNameLst>
                                      </p:cBhvr>
                                      <p:to>
                                        <p:strVal val="visible"/>
                                      </p:to>
                                    </p:set>
                                    <p:animEffect transition="in" filter="fade">
                                      <p:cBhvr>
                                        <p:cTn id="31" dur="500"/>
                                        <p:tgtEl>
                                          <p:spTgt spid="2054"/>
                                        </p:tgtEl>
                                      </p:cBhvr>
                                    </p:animEffect>
                                  </p:childTnLst>
                                </p:cTn>
                              </p:par>
                              <p:par>
                                <p:cTn id="32" presetID="10" presetClass="entr" presetSubtype="0" fill="hold" nodeType="withEffect">
                                  <p:stCondLst>
                                    <p:cond delay="0"/>
                                  </p:stCondLst>
                                  <p:childTnLst>
                                    <p:set>
                                      <p:cBhvr>
                                        <p:cTn id="33" dur="1" fill="hold">
                                          <p:stCondLst>
                                            <p:cond delay="0"/>
                                          </p:stCondLst>
                                        </p:cTn>
                                        <p:tgtEl>
                                          <p:spTgt spid="2052"/>
                                        </p:tgtEl>
                                        <p:attrNameLst>
                                          <p:attrName>style.visibility</p:attrName>
                                        </p:attrNameLst>
                                      </p:cBhvr>
                                      <p:to>
                                        <p:strVal val="visible"/>
                                      </p:to>
                                    </p:set>
                                    <p:animEffect transition="in" filter="fade">
                                      <p:cBhvr>
                                        <p:cTn id="34" dur="500"/>
                                        <p:tgtEl>
                                          <p:spTgt spid="2052"/>
                                        </p:tgtEl>
                                      </p:cBhvr>
                                    </p:animEffect>
                                  </p:childTnLst>
                                </p:cTn>
                              </p:par>
                              <p:par>
                                <p:cTn id="35" presetID="10" presetClass="entr" presetSubtype="0" fill="hold" nodeType="withEffect">
                                  <p:stCondLst>
                                    <p:cond delay="0"/>
                                  </p:stCondLst>
                                  <p:childTnLst>
                                    <p:set>
                                      <p:cBhvr>
                                        <p:cTn id="36" dur="1" fill="hold">
                                          <p:stCondLst>
                                            <p:cond delay="0"/>
                                          </p:stCondLst>
                                        </p:cTn>
                                        <p:tgtEl>
                                          <p:spTgt spid="2056"/>
                                        </p:tgtEl>
                                        <p:attrNameLst>
                                          <p:attrName>style.visibility</p:attrName>
                                        </p:attrNameLst>
                                      </p:cBhvr>
                                      <p:to>
                                        <p:strVal val="visible"/>
                                      </p:to>
                                    </p:set>
                                    <p:animEffect transition="in" filter="fade">
                                      <p:cBhvr>
                                        <p:cTn id="37" dur="500"/>
                                        <p:tgtEl>
                                          <p:spTgt spid="205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par>
                                <p:cTn id="41" presetID="10"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par>
                                <p:cTn id="47" presetID="10" presetClass="entr" presetSubtype="0" fill="hold" nodeType="withEffect">
                                  <p:stCondLst>
                                    <p:cond delay="0"/>
                                  </p:stCondLst>
                                  <p:childTnLst>
                                    <p:set>
                                      <p:cBhvr>
                                        <p:cTn id="48" dur="1" fill="hold">
                                          <p:stCondLst>
                                            <p:cond delay="0"/>
                                          </p:stCondLst>
                                        </p:cTn>
                                        <p:tgtEl>
                                          <p:spTgt spid="2060"/>
                                        </p:tgtEl>
                                        <p:attrNameLst>
                                          <p:attrName>style.visibility</p:attrName>
                                        </p:attrNameLst>
                                      </p:cBhvr>
                                      <p:to>
                                        <p:strVal val="visible"/>
                                      </p:to>
                                    </p:set>
                                    <p:animEffect transition="in" filter="fade">
                                      <p:cBhvr>
                                        <p:cTn id="49" dur="500"/>
                                        <p:tgtEl>
                                          <p:spTgt spid="2060"/>
                                        </p:tgtEl>
                                      </p:cBhvr>
                                    </p:animEffect>
                                  </p:childTnLst>
                                </p:cTn>
                              </p:par>
                              <p:par>
                                <p:cTn id="50" presetID="10" presetClass="entr" presetSubtype="0" fill="hold" nodeType="withEffect">
                                  <p:stCondLst>
                                    <p:cond delay="0"/>
                                  </p:stCondLst>
                                  <p:childTnLst>
                                    <p:set>
                                      <p:cBhvr>
                                        <p:cTn id="51" dur="1" fill="hold">
                                          <p:stCondLst>
                                            <p:cond delay="0"/>
                                          </p:stCondLst>
                                        </p:cTn>
                                        <p:tgtEl>
                                          <p:spTgt spid="2058"/>
                                        </p:tgtEl>
                                        <p:attrNameLst>
                                          <p:attrName>style.visibility</p:attrName>
                                        </p:attrNameLst>
                                      </p:cBhvr>
                                      <p:to>
                                        <p:strVal val="visible"/>
                                      </p:to>
                                    </p:set>
                                    <p:animEffect transition="in" filter="fade">
                                      <p:cBhvr>
                                        <p:cTn id="52" dur="5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1" grpId="0"/>
      <p:bldP spid="12" grpId="0"/>
      <p:bldP spid="14" grpId="0"/>
      <p:bldP spid="1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2" descr="Related im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greek lekythos"/>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ackgroundRemoval t="0" b="100000" l="9729" r="89793">
                        <a14:backgroundMark x1="44179" y1="25518" x2="42265" y2="29187"/>
                        <a14:backgroundMark x1="44179" y1="13397" x2="44976" y2="14514"/>
                        <a14:backgroundMark x1="37959" y1="30463" x2="37321" y2="32057"/>
                      </a14:backgroundRemoval>
                    </a14:imgEffect>
                    <a14:imgEffect>
                      <a14:sharpenSoften amount="100000"/>
                    </a14:imgEffect>
                    <a14:imgEffect>
                      <a14:brightnessContrast bright="-100000"/>
                    </a14:imgEffect>
                  </a14:imgLayer>
                </a14:imgProps>
              </a:ext>
              <a:ext uri="{28A0092B-C50C-407E-A947-70E740481C1C}">
                <a14:useLocalDpi xmlns:a14="http://schemas.microsoft.com/office/drawing/2010/main"/>
              </a:ext>
            </a:extLst>
          </a:blip>
          <a:srcRect l="33230" r="33541"/>
          <a:stretch/>
        </p:blipFill>
        <p:spPr bwMode="auto">
          <a:xfrm>
            <a:off x="3131840" y="548680"/>
            <a:ext cx="2745523" cy="5591886"/>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3563888" y="3626769"/>
            <a:ext cx="2016224"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600" b="1" dirty="0">
                <a:solidFill>
                  <a:srgbClr val="FF9933"/>
                </a:solidFill>
                <a:effectLst>
                  <a:outerShdw blurRad="38100" dist="38100" dir="2700000" algn="tl">
                    <a:srgbClr val="000000"/>
                  </a:outerShdw>
                </a:effectLst>
                <a:latin typeface="Times New Roman"/>
                <a:cs typeface="Times New Roman"/>
              </a:rPr>
              <a:t>c</a:t>
            </a:r>
            <a:r>
              <a:rPr lang="en-GB" sz="1600" b="1" dirty="0">
                <a:solidFill>
                  <a:srgbClr val="FF9933"/>
                </a:solidFill>
                <a:effectLst>
                  <a:outerShdw blurRad="38100" dist="38100" dir="2700000" algn="tl">
                    <a:srgbClr val="000000"/>
                  </a:outerShdw>
                </a:effectLst>
                <a:latin typeface="Castellar" panose="020A0402060406010301" pitchFamily="18" charset="0"/>
              </a:rPr>
              <a:t>.</a:t>
            </a:r>
            <a:r>
              <a:rPr lang="en-GB" sz="1600" b="1" dirty="0">
                <a:solidFill>
                  <a:schemeClr val="bg1"/>
                </a:solidFill>
                <a:effectLst>
                  <a:outerShdw blurRad="38100" dist="38100" dir="2700000" algn="tl">
                    <a:srgbClr val="000000"/>
                  </a:outerShdw>
                </a:effectLst>
                <a:latin typeface="Castellar" panose="020A0402060406010301" pitchFamily="18" charset="0"/>
              </a:rPr>
              <a:t> </a:t>
            </a:r>
            <a:r>
              <a:rPr lang="en-GB" sz="1600" b="1" dirty="0" smtClean="0">
                <a:solidFill>
                  <a:srgbClr val="FF9933"/>
                </a:solidFill>
                <a:effectLst>
                  <a:outerShdw blurRad="38100" dist="38100" dir="2700000" algn="tl">
                    <a:srgbClr val="000000"/>
                  </a:outerShdw>
                </a:effectLst>
                <a:latin typeface="Castellar" panose="020A0402060406010301" pitchFamily="18" charset="0"/>
              </a:rPr>
              <a:t>Perfume – smelling good was very important to the Greeks, and perfume was a must before any big event. Smelling</a:t>
            </a:r>
          </a:p>
          <a:p>
            <a:r>
              <a:rPr lang="en-GB" sz="1600" b="1" dirty="0" smtClean="0">
                <a:solidFill>
                  <a:srgbClr val="FF9933"/>
                </a:solidFill>
                <a:effectLst>
                  <a:outerShdw blurRad="38100" dist="38100" dir="2700000" algn="tl">
                    <a:srgbClr val="000000"/>
                  </a:outerShdw>
                </a:effectLst>
                <a:latin typeface="Castellar" panose="020A0402060406010301" pitchFamily="18" charset="0"/>
              </a:rPr>
              <a:t> bad was </a:t>
            </a:r>
          </a:p>
          <a:p>
            <a:r>
              <a:rPr lang="en-GB" sz="1600" b="1" dirty="0" smtClean="0">
                <a:solidFill>
                  <a:srgbClr val="FF9933"/>
                </a:solidFill>
                <a:effectLst>
                  <a:outerShdw blurRad="38100" dist="38100" dir="2700000" algn="tl">
                    <a:srgbClr val="000000"/>
                  </a:outerShdw>
                </a:effectLst>
                <a:latin typeface="Castellar" panose="020A0402060406010301" pitchFamily="18" charset="0"/>
              </a:rPr>
              <a:t>what barbarians did!</a:t>
            </a:r>
          </a:p>
        </p:txBody>
      </p:sp>
      <p:pic>
        <p:nvPicPr>
          <p:cNvPr id="8" name="Picture 12" descr="Related image"/>
          <p:cNvPicPr>
            <a:picLocks noChangeAspect="1" noChangeArrowheads="1"/>
          </p:cNvPicPr>
          <p:nvPr/>
        </p:nvPicPr>
        <p:blipFill rotWithShape="1">
          <a:blip r:embed="rId5" cstate="email">
            <a:duotone>
              <a:prstClr val="black"/>
              <a:schemeClr val="accent2">
                <a:tint val="45000"/>
                <a:satMod val="400000"/>
              </a:schemeClr>
            </a:duotone>
            <a:extLst>
              <a:ext uri="{BEBA8EAE-BF5A-486C-A8C5-ECC9F3942E4B}">
                <a14:imgProps xmlns:a14="http://schemas.microsoft.com/office/drawing/2010/main">
                  <a14:imgLayer r:embed="rId6">
                    <a14:imgEffect>
                      <a14:colorTemperature colorTemp="1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a:ext>
            </a:extLst>
          </a:blip>
          <a:srcRect l="25352" r="39418"/>
          <a:stretch/>
        </p:blipFill>
        <p:spPr bwMode="auto">
          <a:xfrm>
            <a:off x="2699792" y="-1323528"/>
            <a:ext cx="5832648" cy="2334447"/>
          </a:xfrm>
          <a:prstGeom prst="rect">
            <a:avLst/>
          </a:prstGeom>
          <a:noFill/>
          <a:effectLst>
            <a:outerShdw blurRad="50800" dist="50800" dir="5400000" algn="ctr" rotWithShape="0">
              <a:srgbClr val="000000">
                <a:alpha val="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256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1000"/>
                                        <p:tgtEl>
                                          <p:spTgt spid="7"/>
                                        </p:tgtEl>
                                      </p:cBhvr>
                                    </p:animEffect>
                                  </p:childTnLst>
                                </p:cTn>
                              </p:par>
                              <p:par>
                                <p:cTn id="12" presetID="22" presetClass="entr" presetSubtype="4"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1026" name="Picture 2" descr="Related im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5877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durham university logo 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04248" y="776461"/>
            <a:ext cx="1626144" cy="78033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14771" y="2857500"/>
            <a:ext cx="914399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8000" b="1" dirty="0" smtClean="0">
                <a:solidFill>
                  <a:schemeClr val="bg1"/>
                </a:solidFill>
                <a:effectLst>
                  <a:outerShdw blurRad="38100" dist="38100" dir="2700000" algn="tl">
                    <a:srgbClr val="000000"/>
                  </a:outerShdw>
                </a:effectLst>
                <a:latin typeface="Castellar" panose="020A0402060406010301" pitchFamily="18" charset="0"/>
              </a:rPr>
              <a:t>Well done, explorers!</a:t>
            </a:r>
            <a:endParaRPr lang="en-GB" sz="11500" b="1" dirty="0">
              <a:solidFill>
                <a:schemeClr val="bg1"/>
              </a:solidFill>
              <a:effectLst>
                <a:outerShdw blurRad="38100" dist="38100" dir="2700000" algn="tl">
                  <a:srgbClr val="000000"/>
                </a:outerShdw>
              </a:effectLst>
              <a:latin typeface="Castellar" panose="020A0402060406010301" pitchFamily="18" charset="0"/>
            </a:endParaRPr>
          </a:p>
        </p:txBody>
      </p:sp>
    </p:spTree>
    <p:extLst>
      <p:ext uri="{BB962C8B-B14F-4D97-AF65-F5344CB8AC3E}">
        <p14:creationId xmlns:p14="http://schemas.microsoft.com/office/powerpoint/2010/main" val="1835943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wd">
                                    <p:tmPct val="10000"/>
                                  </p:iterate>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3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Related im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p:cNvSpPr txBox="1">
            <a:spLocks/>
          </p:cNvSpPr>
          <p:nvPr/>
        </p:nvSpPr>
        <p:spPr>
          <a:xfrm>
            <a:off x="683568" y="773832"/>
            <a:ext cx="7704855"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600" b="1" dirty="0">
                <a:solidFill>
                  <a:schemeClr val="bg1"/>
                </a:solidFill>
                <a:effectLst>
                  <a:outerShdw blurRad="38100" dist="38100" dir="2700000" algn="tl">
                    <a:srgbClr val="000000"/>
                  </a:outerShdw>
                </a:effectLst>
                <a:latin typeface="Castellar" panose="020A0402060406010301" pitchFamily="18" charset="0"/>
              </a:rPr>
              <a:t>6</a:t>
            </a:r>
            <a:r>
              <a:rPr lang="en-GB" sz="3600" b="1" dirty="0" smtClean="0">
                <a:solidFill>
                  <a:schemeClr val="bg1"/>
                </a:solidFill>
                <a:effectLst>
                  <a:outerShdw blurRad="38100" dist="38100" dir="2700000" algn="tl">
                    <a:srgbClr val="000000"/>
                  </a:outerShdw>
                </a:effectLst>
                <a:latin typeface="Castellar" panose="020A0402060406010301" pitchFamily="18" charset="0"/>
              </a:rPr>
              <a:t>. What would you do with an empty amphora?</a:t>
            </a:r>
          </a:p>
        </p:txBody>
      </p:sp>
      <p:sp>
        <p:nvSpPr>
          <p:cNvPr id="11" name="Title 1"/>
          <p:cNvSpPr txBox="1">
            <a:spLocks/>
          </p:cNvSpPr>
          <p:nvPr/>
        </p:nvSpPr>
        <p:spPr>
          <a:xfrm>
            <a:off x="519962" y="2003953"/>
            <a:ext cx="1811114"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dirty="0" smtClean="0">
                <a:solidFill>
                  <a:schemeClr val="bg1"/>
                </a:solidFill>
                <a:effectLst>
                  <a:outerShdw blurRad="38100" dist="38100" dir="2700000" algn="tl">
                    <a:srgbClr val="000000"/>
                  </a:outerShdw>
                </a:effectLst>
                <a:latin typeface="Times New Roman"/>
                <a:cs typeface="Times New Roman"/>
              </a:rPr>
              <a:t>α</a:t>
            </a:r>
            <a:r>
              <a:rPr lang="en-GB" sz="28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Keep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it</a:t>
            </a:r>
          </a:p>
        </p:txBody>
      </p:sp>
      <p:sp>
        <p:nvSpPr>
          <p:cNvPr id="12" name="Title 1"/>
          <p:cNvSpPr txBox="1">
            <a:spLocks/>
          </p:cNvSpPr>
          <p:nvPr/>
        </p:nvSpPr>
        <p:spPr>
          <a:xfrm>
            <a:off x="2386867" y="2003953"/>
            <a:ext cx="2211393"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dirty="0" smtClean="0">
                <a:solidFill>
                  <a:schemeClr val="bg1"/>
                </a:solidFill>
                <a:effectLst>
                  <a:outerShdw blurRad="38100" dist="38100" dir="2700000" algn="tl">
                    <a:srgbClr val="000000"/>
                  </a:outerShdw>
                </a:effectLst>
                <a:latin typeface="Times New Roman"/>
                <a:cs typeface="Times New Roman"/>
              </a:rPr>
              <a:t>β</a:t>
            </a:r>
            <a:r>
              <a:rPr lang="en-GB" sz="28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Recycle it</a:t>
            </a:r>
          </a:p>
        </p:txBody>
      </p:sp>
      <p:sp>
        <p:nvSpPr>
          <p:cNvPr id="13" name="Title 1"/>
          <p:cNvSpPr txBox="1">
            <a:spLocks/>
          </p:cNvSpPr>
          <p:nvPr/>
        </p:nvSpPr>
        <p:spPr>
          <a:xfrm>
            <a:off x="4201046" y="1997843"/>
            <a:ext cx="274721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800" b="1" dirty="0">
                <a:solidFill>
                  <a:schemeClr val="bg1"/>
                </a:solidFill>
                <a:effectLst>
                  <a:outerShdw blurRad="38100" dist="38100" dir="2700000" algn="tl">
                    <a:srgbClr val="000000"/>
                  </a:outerShdw>
                </a:effectLst>
                <a:latin typeface="Times New Roman"/>
                <a:cs typeface="Times New Roman"/>
              </a:rPr>
              <a:t>c</a:t>
            </a:r>
            <a:r>
              <a:rPr lang="en-GB" sz="28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Clean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it</a:t>
            </a:r>
          </a:p>
        </p:txBody>
      </p:sp>
      <p:sp>
        <p:nvSpPr>
          <p:cNvPr id="14" name="Title 1"/>
          <p:cNvSpPr txBox="1">
            <a:spLocks/>
          </p:cNvSpPr>
          <p:nvPr/>
        </p:nvSpPr>
        <p:spPr>
          <a:xfrm>
            <a:off x="6156176" y="1988840"/>
            <a:ext cx="274721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dirty="0">
                <a:solidFill>
                  <a:schemeClr val="bg1"/>
                </a:solidFill>
                <a:effectLst>
                  <a:outerShdw blurRad="38100" dist="38100" dir="2700000" algn="tl">
                    <a:srgbClr val="000000"/>
                  </a:outerShdw>
                </a:effectLst>
                <a:latin typeface="Times New Roman"/>
                <a:cs typeface="Times New Roman"/>
              </a:rPr>
              <a:t>δ</a:t>
            </a:r>
            <a:r>
              <a:rPr lang="en-GB" sz="28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Throw </a:t>
            </a:r>
          </a:p>
          <a:p>
            <a:r>
              <a:rPr lang="en-GB" sz="2800" b="1" dirty="0" smtClean="0">
                <a:solidFill>
                  <a:schemeClr val="bg1"/>
                </a:solidFill>
                <a:effectLst>
                  <a:outerShdw blurRad="38100" dist="38100" dir="2700000" algn="tl">
                    <a:srgbClr val="000000"/>
                  </a:outerShdw>
                </a:effectLst>
                <a:latin typeface="Castellar" panose="020A0402060406010301" pitchFamily="18" charset="0"/>
              </a:rPr>
              <a:t>it away</a:t>
            </a:r>
          </a:p>
        </p:txBody>
      </p:sp>
      <p:pic>
        <p:nvPicPr>
          <p:cNvPr id="15" name="Picture 14" descr="Image result for amphora 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55576" y="4163603"/>
            <a:ext cx="1339886" cy="200170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6" name="Picture 15" descr="Image result for amphora 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800066" y="4149080"/>
            <a:ext cx="1339886" cy="200170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7" name="Picture 16" descr="Image result for amphora 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888298" y="4163603"/>
            <a:ext cx="1339886" cy="200170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8" name="Picture 17" descr="Image result for amphora 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976530" y="4163603"/>
            <a:ext cx="1339886" cy="200170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 name="Picture 2" descr="Related image">
            <a:hlinkClick r:id="rId4"/>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59832" y="3252456"/>
            <a:ext cx="753380" cy="968632"/>
          </a:xfrm>
          <a:prstGeom prst="rect">
            <a:avLst/>
          </a:prstGeom>
          <a:noFill/>
          <a:effectLst>
            <a:outerShdw blurRad="50800" dist="50800" dir="5400000" algn="ctr" rotWithShape="0">
              <a:srgbClr val="000000">
                <a:alpha val="99000"/>
              </a:srgbClr>
            </a:outerShdw>
          </a:effectLst>
          <a:extLst>
            <a:ext uri="{909E8E84-426E-40DD-AFC4-6F175D3DCCD1}">
              <a14:hiddenFill xmlns:a14="http://schemas.microsoft.com/office/drawing/2010/main">
                <a:solidFill>
                  <a:srgbClr val="FFFFFF"/>
                </a:solidFill>
              </a14:hiddenFill>
            </a:ext>
          </a:extLst>
        </p:spPr>
      </p:pic>
      <p:pic>
        <p:nvPicPr>
          <p:cNvPr id="4" name="Picture 6" descr="Image result for soap suds png">
            <a:hlinkClick r:id="rId6"/>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5076056" y="4437112"/>
            <a:ext cx="975562" cy="1080120"/>
          </a:xfrm>
          <a:prstGeom prst="rect">
            <a:avLst/>
          </a:prstGeom>
          <a:noFill/>
          <a:effectLst>
            <a:outerShdw blurRad="50800" dist="50800" dir="5400000" algn="ctr" rotWithShape="0">
              <a:srgbClr val="000000">
                <a:alpha val="15000"/>
              </a:srgbClr>
            </a:outerShdw>
            <a:softEdge rad="25400"/>
          </a:effectLst>
          <a:extLst>
            <a:ext uri="{909E8E84-426E-40DD-AFC4-6F175D3DCCD1}">
              <a14:hiddenFill xmlns:a14="http://schemas.microsoft.com/office/drawing/2010/main">
                <a:solidFill>
                  <a:srgbClr val="FFFFFF"/>
                </a:solidFill>
              </a14:hiddenFill>
            </a:ext>
          </a:extLst>
        </p:spPr>
      </p:pic>
      <p:pic>
        <p:nvPicPr>
          <p:cNvPr id="3" name="Picture 4" descr="Image result for scrubbing brush png">
            <a:hlinkClick r:id="rId8"/>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908704" y="4354859"/>
            <a:ext cx="1021102" cy="1021103"/>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838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anim calcmode="lin" valueType="num">
                                      <p:cBhvr>
                                        <p:cTn id="12" dur="500" fill="hold"/>
                                        <p:tgtEl>
                                          <p:spTgt spid="15"/>
                                        </p:tgtEl>
                                        <p:attrNameLst>
                                          <p:attrName>ppt_x</p:attrName>
                                        </p:attrNameLst>
                                      </p:cBhvr>
                                      <p:tavLst>
                                        <p:tav tm="0">
                                          <p:val>
                                            <p:strVal val="#ppt_x"/>
                                          </p:val>
                                        </p:tav>
                                        <p:tav tm="100000">
                                          <p:val>
                                            <p:strVal val="#ppt_x"/>
                                          </p:val>
                                        </p:tav>
                                      </p:tavLst>
                                    </p:anim>
                                    <p:anim calcmode="lin" valueType="num">
                                      <p:cBhvr>
                                        <p:cTn id="13" dur="500" fill="hold"/>
                                        <p:tgtEl>
                                          <p:spTgt spid="15"/>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anim calcmode="lin" valueType="num">
                                      <p:cBhvr>
                                        <p:cTn id="24" dur="500" fill="hold"/>
                                        <p:tgtEl>
                                          <p:spTgt spid="17"/>
                                        </p:tgtEl>
                                        <p:attrNameLst>
                                          <p:attrName>ppt_x</p:attrName>
                                        </p:attrNameLst>
                                      </p:cBhvr>
                                      <p:tavLst>
                                        <p:tav tm="0">
                                          <p:val>
                                            <p:strVal val="#ppt_x"/>
                                          </p:val>
                                        </p:tav>
                                        <p:tav tm="100000">
                                          <p:val>
                                            <p:strVal val="#ppt_x"/>
                                          </p:val>
                                        </p:tav>
                                      </p:tavLst>
                                    </p:anim>
                                    <p:anim calcmode="lin" valueType="num">
                                      <p:cBhvr>
                                        <p:cTn id="25" dur="500" fill="hold"/>
                                        <p:tgtEl>
                                          <p:spTgt spid="17"/>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strVal val="#ppt_x"/>
                                          </p:val>
                                        </p:tav>
                                        <p:tav tm="100000">
                                          <p:val>
                                            <p:strVal val="#ppt_x"/>
                                          </p:val>
                                        </p:tav>
                                      </p:tavLst>
                                    </p:anim>
                                    <p:anim calcmode="lin" valueType="num">
                                      <p:cBhvr>
                                        <p:cTn id="31"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par>
                          <p:cTn id="37" fill="hold">
                            <p:stCondLst>
                              <p:cond delay="500"/>
                            </p:stCondLst>
                            <p:childTnLst>
                              <p:par>
                                <p:cTn id="38" presetID="32" presetClass="emph" presetSubtype="0" fill="hold" nodeType="afterEffect">
                                  <p:stCondLst>
                                    <p:cond delay="0"/>
                                  </p:stCondLst>
                                  <p:childTnLst>
                                    <p:animRot by="120000">
                                      <p:cBhvr>
                                        <p:cTn id="39" dur="100" fill="hold">
                                          <p:stCondLst>
                                            <p:cond delay="0"/>
                                          </p:stCondLst>
                                        </p:cTn>
                                        <p:tgtEl>
                                          <p:spTgt spid="15"/>
                                        </p:tgtEl>
                                        <p:attrNameLst>
                                          <p:attrName>r</p:attrName>
                                        </p:attrNameLst>
                                      </p:cBhvr>
                                    </p:animRot>
                                    <p:animRot by="-240000">
                                      <p:cBhvr>
                                        <p:cTn id="40" dur="200" fill="hold">
                                          <p:stCondLst>
                                            <p:cond delay="200"/>
                                          </p:stCondLst>
                                        </p:cTn>
                                        <p:tgtEl>
                                          <p:spTgt spid="15"/>
                                        </p:tgtEl>
                                        <p:attrNameLst>
                                          <p:attrName>r</p:attrName>
                                        </p:attrNameLst>
                                      </p:cBhvr>
                                    </p:animRot>
                                    <p:animRot by="240000">
                                      <p:cBhvr>
                                        <p:cTn id="41" dur="200" fill="hold">
                                          <p:stCondLst>
                                            <p:cond delay="400"/>
                                          </p:stCondLst>
                                        </p:cTn>
                                        <p:tgtEl>
                                          <p:spTgt spid="15"/>
                                        </p:tgtEl>
                                        <p:attrNameLst>
                                          <p:attrName>r</p:attrName>
                                        </p:attrNameLst>
                                      </p:cBhvr>
                                    </p:animRot>
                                    <p:animRot by="-240000">
                                      <p:cBhvr>
                                        <p:cTn id="42" dur="200" fill="hold">
                                          <p:stCondLst>
                                            <p:cond delay="600"/>
                                          </p:stCondLst>
                                        </p:cTn>
                                        <p:tgtEl>
                                          <p:spTgt spid="15"/>
                                        </p:tgtEl>
                                        <p:attrNameLst>
                                          <p:attrName>r</p:attrName>
                                        </p:attrNameLst>
                                      </p:cBhvr>
                                    </p:animRot>
                                    <p:animRot by="120000">
                                      <p:cBhvr>
                                        <p:cTn id="43" dur="200" fill="hold">
                                          <p:stCondLst>
                                            <p:cond delay="800"/>
                                          </p:stCondLst>
                                        </p:cTn>
                                        <p:tgtEl>
                                          <p:spTgt spid="15"/>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childTnLst>
                          </p:cTn>
                        </p:par>
                        <p:par>
                          <p:cTn id="49" fill="hold">
                            <p:stCondLst>
                              <p:cond delay="500"/>
                            </p:stCondLst>
                            <p:childTnLst>
                              <p:par>
                                <p:cTn id="50" presetID="22" presetClass="entr" presetSubtype="4"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wipe(down)">
                                      <p:cBhvr>
                                        <p:cTn id="52" dur="500"/>
                                        <p:tgtEl>
                                          <p:spTgt spid="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par>
                          <p:cTn id="58" fill="hold">
                            <p:stCondLst>
                              <p:cond delay="500"/>
                            </p:stCondLst>
                            <p:childTnLst>
                              <p:par>
                                <p:cTn id="59" presetID="0" presetClass="path" presetSubtype="0" accel="50000" decel="50000" fill="hold" nodeType="afterEffect">
                                  <p:stCondLst>
                                    <p:cond delay="0"/>
                                  </p:stCondLst>
                                  <p:childTnLst>
                                    <p:animMotion origin="layout" path="M -0.0401 -0.03052 C -0.13628 -0.00115 -0.23767 -0.02127 -0.33576 -0.03261 C -0.35156 -0.03792 -0.36354 -0.03908 -0.38038 -0.04047 C -0.4302 -0.06221 -0.55173 -0.04463 -0.6059 -0.04255 C -0.58993 -0.0296 -0.57239 -0.0178 -0.55364 -0.0148 C -0.57656 -0.0141 -0.59947 -0.01503 -0.62222 -0.01272 C -0.62534 -0.01249 -0.61631 -0.00994 -0.61336 -0.00879 C -0.60937 -0.0074 -0.60538 -0.00601 -0.60138 -0.00485 C -0.58923 -0.00115 -0.57829 0.00093 -0.56545 0.00324 C -0.57986 0.00925 -0.59756 0.00925 -0.6118 0.0111 C -0.61336 0.0118 -0.61788 0.01272 -0.61631 0.01319 C -0.61093 0.01504 -0.60538 0.01411 -0.59982 0.01504 C -0.59027 0.01642 -0.58107 0.01966 -0.57152 0.02105 C -0.59184 0.0074 -0.62152 0.00463 -0.64322 0.00324 C -0.61875 -0.00231 -0.65034 0.0044 -0.59687 -0.00069 C -0.58472 -0.00185 -0.5717 -0.0067 -0.55954 -0.01064 C -0.58072 -0.01341 -0.59965 -0.02451 -0.62083 -0.02451 " pathEditMode="relative" rAng="0" ptsTypes="ffffffffffffffffA">
                                      <p:cBhvr>
                                        <p:cTn id="60" dur="2000" fill="hold"/>
                                        <p:tgtEl>
                                          <p:spTgt spid="3"/>
                                        </p:tgtEl>
                                        <p:attrNameLst>
                                          <p:attrName>ppt_x</p:attrName>
                                          <p:attrName>ppt_y</p:attrName>
                                        </p:attrNameLst>
                                      </p:cBhvr>
                                      <p:rCtr x="-30521" y="994"/>
                                    </p:animMotion>
                                  </p:childTnLst>
                                </p:cTn>
                              </p:par>
                              <p:par>
                                <p:cTn id="61" presetID="10" presetClass="entr" presetSubtype="0" fill="hold" nodeType="withEffect">
                                  <p:stCondLst>
                                    <p:cond delay="1500"/>
                                  </p:stCondLst>
                                  <p:childTnLst>
                                    <p:set>
                                      <p:cBhvr>
                                        <p:cTn id="62" dur="1" fill="hold">
                                          <p:stCondLst>
                                            <p:cond delay="0"/>
                                          </p:stCondLst>
                                        </p:cTn>
                                        <p:tgtEl>
                                          <p:spTgt spid="4"/>
                                        </p:tgtEl>
                                        <p:attrNameLst>
                                          <p:attrName>style.visibility</p:attrName>
                                        </p:attrNameLst>
                                      </p:cBhvr>
                                      <p:to>
                                        <p:strVal val="visible"/>
                                      </p:to>
                                    </p:set>
                                    <p:animEffect transition="in" filter="fade">
                                      <p:cBhvr>
                                        <p:cTn id="63" dur="500"/>
                                        <p:tgtEl>
                                          <p:spTgt spid="4"/>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500"/>
                                        <p:tgtEl>
                                          <p:spTgt spid="14"/>
                                        </p:tgtEl>
                                      </p:cBhvr>
                                    </p:animEffect>
                                  </p:childTnLst>
                                </p:cTn>
                              </p:par>
                            </p:childTnLst>
                          </p:cTn>
                        </p:par>
                        <p:par>
                          <p:cTn id="69" fill="hold">
                            <p:stCondLst>
                              <p:cond delay="500"/>
                            </p:stCondLst>
                            <p:childTnLst>
                              <p:par>
                                <p:cTn id="70" presetID="37" presetClass="path" presetSubtype="0" accel="50000" decel="50000" fill="hold" nodeType="afterEffect">
                                  <p:stCondLst>
                                    <p:cond delay="0"/>
                                  </p:stCondLst>
                                  <p:childTnLst>
                                    <p:animMotion origin="layout" path="M -4.72222E-6 0.01041 L 0.12292 -0.16165 C 0.14879 -0.20051 0.18733 -0.22132 0.22744 -0.22132 C 0.27344 -0.22132 0.31007 -0.20051 0.33594 -0.16165 L 0.45903 0.01041 " pathEditMode="relative" rAng="0" ptsTypes="FffFF">
                                      <p:cBhvr>
                                        <p:cTn id="71" dur="1000" fill="hold"/>
                                        <p:tgtEl>
                                          <p:spTgt spid="18"/>
                                        </p:tgtEl>
                                        <p:attrNameLst>
                                          <p:attrName>ppt_x</p:attrName>
                                          <p:attrName>ppt_y</p:attrName>
                                        </p:attrNameLst>
                                      </p:cBhvr>
                                      <p:rCtr x="22951" y="-115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1" grpId="0"/>
      <p:bldP spid="12"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lated im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amphora 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45660" y="2579427"/>
            <a:ext cx="8666328" cy="4278573"/>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5" name="Picture 2" descr="http://www.vinpourium.com/wp-content/uploads/2010/01/wine_finer-7396551.png"/>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backgroundRemoval t="0" b="100000" l="0" r="100000">
                        <a14:backgroundMark x1="38235" y1="0" x2="73529" y2="6667"/>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a:ext>
            </a:extLst>
          </a:blip>
          <a:srcRect/>
          <a:stretch/>
        </p:blipFill>
        <p:spPr bwMode="auto">
          <a:xfrm rot="20962636" flipH="1">
            <a:off x="5715814" y="-112686"/>
            <a:ext cx="1715220" cy="3194241"/>
          </a:xfrm>
          <a:prstGeom prst="rect">
            <a:avLst/>
          </a:prstGeom>
          <a:noFill/>
          <a:effectLst>
            <a:outerShdw blurRad="50800" dist="50800" dir="5400000" algn="ctr" rotWithShape="0">
              <a:srgbClr val="000000">
                <a:alpha val="99000"/>
              </a:srgbClr>
            </a:outerShdw>
          </a:effectLst>
          <a:extLst>
            <a:ext uri="{909E8E84-426E-40DD-AFC4-6F175D3DCCD1}">
              <a14:hiddenFill xmlns:a14="http://schemas.microsoft.com/office/drawing/2010/main">
                <a:solidFill>
                  <a:srgbClr val="FFFFFF"/>
                </a:solidFill>
              </a14:hiddenFill>
            </a:ext>
          </a:extLst>
        </p:spPr>
      </p:pic>
      <p:pic>
        <p:nvPicPr>
          <p:cNvPr id="2054" name="Picture 6" descr="Image result for beer pouring png"/>
          <p:cNvPicPr>
            <a:picLocks noChangeAspect="1" noChangeArrowheads="1"/>
          </p:cNvPicPr>
          <p:nvPr/>
        </p:nvPicPr>
        <p:blipFill rotWithShape="1">
          <a:blip r:embed="rId6" cstate="email">
            <a:extLst>
              <a:ext uri="{BEBA8EAE-BF5A-486C-A8C5-ECC9F3942E4B}">
                <a14:imgProps xmlns:a14="http://schemas.microsoft.com/office/drawing/2010/main">
                  <a14:imgLayer r:embed="rId7">
                    <a14:imgEffect>
                      <a14:backgroundRemoval t="0" b="100000" l="0" r="100000">
                        <a14:foregroundMark x1="20959" y1="79263" x2="64298" y2="13364"/>
                        <a14:foregroundMark x1="97336" y1="0" x2="98401" y2="4301"/>
                        <a14:foregroundMark x1="96337" y1="8815" x2="90110" y2="10030"/>
                        <a14:foregroundMark x1="56777" y1="32523" x2="52381" y2="40426"/>
                        <a14:backgroundMark x1="94505" y1="23708" x2="56410" y2="79939"/>
                        <a14:backgroundMark x1="44322" y1="9422" x2="6593" y2="53495"/>
                      </a14:backgroundRemoval>
                    </a14:imgEffect>
                    <a14:imgEffect>
                      <a14:colorTemperature colorTemp="11500"/>
                    </a14:imgEffect>
                  </a14:imgLayer>
                </a14:imgProps>
              </a:ext>
              <a:ext uri="{28A0092B-C50C-407E-A947-70E740481C1C}">
                <a14:useLocalDpi xmlns:a14="http://schemas.microsoft.com/office/drawing/2010/main"/>
              </a:ext>
            </a:extLst>
          </a:blip>
          <a:srcRect/>
          <a:stretch/>
        </p:blipFill>
        <p:spPr bwMode="auto">
          <a:xfrm rot="831263" flipH="1">
            <a:off x="1492610" y="-49737"/>
            <a:ext cx="2598862" cy="3126390"/>
          </a:xfrm>
          <a:prstGeom prst="rect">
            <a:avLst/>
          </a:prstGeom>
          <a:noFill/>
          <a:effectLst>
            <a:outerShdw blurRad="50800" dist="50800" dir="5400000" algn="ctr" rotWithShape="0">
              <a:srgbClr val="000000">
                <a:alpha val="99000"/>
              </a:srgbClr>
            </a:outerShdw>
          </a:effectLst>
          <a:extLst>
            <a:ext uri="{909E8E84-426E-40DD-AFC4-6F175D3DCCD1}">
              <a14:hiddenFill xmlns:a14="http://schemas.microsoft.com/office/drawing/2010/main">
                <a:solidFill>
                  <a:srgbClr val="FFFFFF"/>
                </a:solidFill>
              </a14:hiddenFill>
            </a:ext>
          </a:extLst>
        </p:spPr>
      </p:pic>
      <p:pic>
        <p:nvPicPr>
          <p:cNvPr id="2056" name="Picture 8" descr="Image result for water pouring png"/>
          <p:cNvPicPr>
            <a:picLocks noChangeAspect="1" noChangeArrowheads="1"/>
          </p:cNvPicPr>
          <p:nvPr/>
        </p:nvPicPr>
        <p:blipFill rotWithShape="1">
          <a:blip r:embed="rId8" cstate="email">
            <a:extLst>
              <a:ext uri="{BEBA8EAE-BF5A-486C-A8C5-ECC9F3942E4B}">
                <a14:imgProps xmlns:a14="http://schemas.microsoft.com/office/drawing/2010/main">
                  <a14:imgLayer r:embed="rId9">
                    <a14:imgEffect>
                      <a14:colorTemperature colorTemp="6750"/>
                    </a14:imgEffect>
                  </a14:imgLayer>
                </a14:imgProps>
              </a:ext>
              <a:ext uri="{28A0092B-C50C-407E-A947-70E740481C1C}">
                <a14:useLocalDpi xmlns:a14="http://schemas.microsoft.com/office/drawing/2010/main"/>
              </a:ext>
            </a:extLst>
          </a:blip>
          <a:srcRect/>
          <a:stretch/>
        </p:blipFill>
        <p:spPr bwMode="auto">
          <a:xfrm flipH="1">
            <a:off x="4644008" y="-30872"/>
            <a:ext cx="2118056" cy="3315856"/>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1115616" y="5085184"/>
            <a:ext cx="691276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a:effectLst>
                  <a:outerShdw blurRad="38100" dist="38100" dir="2700000" algn="tl">
                    <a:srgbClr val="000000"/>
                  </a:outerShdw>
                </a:effectLst>
                <a:latin typeface="Castellar" panose="020A0402060406010301" pitchFamily="18" charset="0"/>
              </a:rPr>
              <a:t>7</a:t>
            </a:r>
            <a:r>
              <a:rPr lang="en-GB" b="1" dirty="0" smtClean="0">
                <a:effectLst>
                  <a:outerShdw blurRad="38100" dist="38100" dir="2700000" algn="tl">
                    <a:srgbClr val="000000"/>
                  </a:outerShdw>
                </a:effectLst>
                <a:latin typeface="Castellar" panose="020A0402060406010301" pitchFamily="18" charset="0"/>
              </a:rPr>
              <a:t>. How would the Greeks drink their wine?</a:t>
            </a:r>
            <a:endParaRPr lang="en-GB" sz="6000" b="1" dirty="0">
              <a:effectLst>
                <a:outerShdw blurRad="38100" dist="38100" dir="2700000" algn="tl">
                  <a:srgbClr val="000000"/>
                </a:outerShdw>
              </a:effectLst>
              <a:latin typeface="Castellar" panose="020A0402060406010301" pitchFamily="18" charset="0"/>
            </a:endParaRPr>
          </a:p>
        </p:txBody>
      </p:sp>
      <p:sp>
        <p:nvSpPr>
          <p:cNvPr id="11" name="Title 1"/>
          <p:cNvSpPr txBox="1">
            <a:spLocks/>
          </p:cNvSpPr>
          <p:nvPr/>
        </p:nvSpPr>
        <p:spPr>
          <a:xfrm>
            <a:off x="755576" y="548680"/>
            <a:ext cx="1811114"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000" b="1" dirty="0" smtClean="0">
                <a:solidFill>
                  <a:schemeClr val="bg1"/>
                </a:solidFill>
                <a:effectLst>
                  <a:outerShdw blurRad="38100" dist="38100" dir="2700000" algn="tl">
                    <a:srgbClr val="000000"/>
                  </a:outerShdw>
                </a:effectLst>
                <a:latin typeface="Times New Roman"/>
                <a:cs typeface="Times New Roman"/>
              </a:rPr>
              <a:t>α</a:t>
            </a:r>
            <a:r>
              <a:rPr lang="en-GB" sz="20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000" b="1" dirty="0" smtClean="0">
                <a:solidFill>
                  <a:schemeClr val="bg1"/>
                </a:solidFill>
                <a:effectLst>
                  <a:outerShdw blurRad="38100" dist="38100" dir="2700000" algn="tl">
                    <a:srgbClr val="000000"/>
                  </a:outerShdw>
                </a:effectLst>
                <a:latin typeface="Castellar" panose="020A0402060406010301" pitchFamily="18" charset="0"/>
              </a:rPr>
              <a:t>Mixed with beer</a:t>
            </a:r>
          </a:p>
        </p:txBody>
      </p:sp>
      <p:sp>
        <p:nvSpPr>
          <p:cNvPr id="13" name="Title 1"/>
          <p:cNvSpPr txBox="1">
            <a:spLocks/>
          </p:cNvSpPr>
          <p:nvPr/>
        </p:nvSpPr>
        <p:spPr>
          <a:xfrm>
            <a:off x="179512" y="1844824"/>
            <a:ext cx="2211393"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800" b="1" dirty="0" smtClean="0">
                <a:solidFill>
                  <a:schemeClr val="bg1"/>
                </a:solidFill>
                <a:effectLst>
                  <a:outerShdw blurRad="38100" dist="38100" dir="2700000" algn="tl">
                    <a:srgbClr val="000000"/>
                  </a:outerShdw>
                </a:effectLst>
                <a:latin typeface="Times New Roman"/>
                <a:cs typeface="Times New Roman"/>
              </a:rPr>
              <a:t>β</a:t>
            </a:r>
            <a:r>
              <a:rPr lang="en-GB" sz="18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000" b="1" dirty="0" smtClean="0">
                <a:solidFill>
                  <a:schemeClr val="bg1"/>
                </a:solidFill>
                <a:effectLst>
                  <a:outerShdw blurRad="38100" dist="38100" dir="2700000" algn="tl">
                    <a:srgbClr val="000000"/>
                  </a:outerShdw>
                </a:effectLst>
                <a:latin typeface="Castellar" panose="020A0402060406010301" pitchFamily="18" charset="0"/>
              </a:rPr>
              <a:t>Mixed </a:t>
            </a:r>
          </a:p>
          <a:p>
            <a:r>
              <a:rPr lang="en-GB" sz="2000" b="1" dirty="0" smtClean="0">
                <a:solidFill>
                  <a:schemeClr val="bg1"/>
                </a:solidFill>
                <a:effectLst>
                  <a:outerShdw blurRad="38100" dist="38100" dir="2700000" algn="tl">
                    <a:srgbClr val="000000"/>
                  </a:outerShdw>
                </a:effectLst>
                <a:latin typeface="Castellar" panose="020A0402060406010301" pitchFamily="18" charset="0"/>
              </a:rPr>
              <a:t>with </a:t>
            </a:r>
          </a:p>
          <a:p>
            <a:r>
              <a:rPr lang="en-GB" sz="2000" b="1" dirty="0" smtClean="0">
                <a:solidFill>
                  <a:schemeClr val="bg1"/>
                </a:solidFill>
                <a:effectLst>
                  <a:outerShdw blurRad="38100" dist="38100" dir="2700000" algn="tl">
                    <a:srgbClr val="000000"/>
                  </a:outerShdw>
                </a:effectLst>
                <a:latin typeface="Castellar" panose="020A0402060406010301" pitchFamily="18" charset="0"/>
              </a:rPr>
              <a:t>honey</a:t>
            </a:r>
          </a:p>
        </p:txBody>
      </p:sp>
      <p:sp>
        <p:nvSpPr>
          <p:cNvPr id="14" name="Title 1"/>
          <p:cNvSpPr txBox="1">
            <a:spLocks/>
          </p:cNvSpPr>
          <p:nvPr/>
        </p:nvSpPr>
        <p:spPr>
          <a:xfrm>
            <a:off x="6588224" y="836712"/>
            <a:ext cx="2088232" cy="9314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b="1" dirty="0">
                <a:solidFill>
                  <a:schemeClr val="bg1"/>
                </a:solidFill>
                <a:effectLst>
                  <a:outerShdw blurRad="38100" dist="38100" dir="2700000" algn="tl">
                    <a:srgbClr val="000000"/>
                  </a:outerShdw>
                </a:effectLst>
                <a:latin typeface="Times New Roman"/>
                <a:cs typeface="Times New Roman"/>
              </a:rPr>
              <a:t>c</a:t>
            </a:r>
            <a:r>
              <a:rPr lang="en-GB" sz="20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000" b="1" dirty="0" smtClean="0">
                <a:solidFill>
                  <a:schemeClr val="bg1"/>
                </a:solidFill>
                <a:effectLst>
                  <a:outerShdw blurRad="38100" dist="38100" dir="2700000" algn="tl">
                    <a:srgbClr val="000000"/>
                  </a:outerShdw>
                </a:effectLst>
                <a:latin typeface="Castellar" panose="020A0402060406010301" pitchFamily="18" charset="0"/>
              </a:rPr>
              <a:t>Mixed </a:t>
            </a:r>
          </a:p>
          <a:p>
            <a:r>
              <a:rPr lang="en-GB" sz="2000" b="1" dirty="0" smtClean="0">
                <a:solidFill>
                  <a:schemeClr val="bg1"/>
                </a:solidFill>
                <a:effectLst>
                  <a:outerShdw blurRad="38100" dist="38100" dir="2700000" algn="tl">
                    <a:srgbClr val="000000"/>
                  </a:outerShdw>
                </a:effectLst>
                <a:latin typeface="Castellar" panose="020A0402060406010301" pitchFamily="18" charset="0"/>
              </a:rPr>
              <a:t>with </a:t>
            </a:r>
          </a:p>
          <a:p>
            <a:r>
              <a:rPr lang="en-GB" sz="2000" b="1" dirty="0" smtClean="0">
                <a:solidFill>
                  <a:schemeClr val="bg1"/>
                </a:solidFill>
                <a:effectLst>
                  <a:outerShdw blurRad="38100" dist="38100" dir="2700000" algn="tl">
                    <a:srgbClr val="000000"/>
                  </a:outerShdw>
                </a:effectLst>
                <a:latin typeface="Castellar" panose="020A0402060406010301" pitchFamily="18" charset="0"/>
              </a:rPr>
              <a:t>water</a:t>
            </a:r>
          </a:p>
        </p:txBody>
      </p:sp>
      <p:sp>
        <p:nvSpPr>
          <p:cNvPr id="15" name="Title 1"/>
          <p:cNvSpPr txBox="1">
            <a:spLocks/>
          </p:cNvSpPr>
          <p:nvPr/>
        </p:nvSpPr>
        <p:spPr>
          <a:xfrm>
            <a:off x="6696236" y="1997968"/>
            <a:ext cx="2016224"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000" b="1" dirty="0">
                <a:solidFill>
                  <a:schemeClr val="bg1"/>
                </a:solidFill>
                <a:effectLst>
                  <a:outerShdw blurRad="38100" dist="38100" dir="2700000" algn="tl">
                    <a:srgbClr val="000000"/>
                  </a:outerShdw>
                </a:effectLst>
                <a:latin typeface="Times New Roman"/>
                <a:cs typeface="Times New Roman"/>
              </a:rPr>
              <a:t>δ</a:t>
            </a:r>
            <a:r>
              <a:rPr lang="en-GB" sz="2000" b="1" dirty="0" smtClean="0">
                <a:solidFill>
                  <a:schemeClr val="bg1"/>
                </a:solidFill>
                <a:effectLst>
                  <a:outerShdw blurRad="38100" dist="38100" dir="2700000" algn="tl">
                    <a:srgbClr val="000000"/>
                  </a:outerShdw>
                </a:effectLst>
                <a:latin typeface="Castellar" panose="020A0402060406010301" pitchFamily="18" charset="0"/>
              </a:rPr>
              <a:t>. </a:t>
            </a:r>
          </a:p>
          <a:p>
            <a:r>
              <a:rPr lang="en-GB" sz="2000" b="1" dirty="0" smtClean="0">
                <a:solidFill>
                  <a:schemeClr val="bg1"/>
                </a:solidFill>
                <a:effectLst>
                  <a:outerShdw blurRad="38100" dist="38100" dir="2700000" algn="tl">
                    <a:srgbClr val="000000"/>
                  </a:outerShdw>
                </a:effectLst>
                <a:latin typeface="Castellar" panose="020A0402060406010301" pitchFamily="18" charset="0"/>
              </a:rPr>
              <a:t>By </a:t>
            </a:r>
          </a:p>
          <a:p>
            <a:r>
              <a:rPr lang="en-GB" sz="2000" b="1" dirty="0" smtClean="0">
                <a:solidFill>
                  <a:schemeClr val="bg1"/>
                </a:solidFill>
                <a:effectLst>
                  <a:outerShdw blurRad="38100" dist="38100" dir="2700000" algn="tl">
                    <a:srgbClr val="000000"/>
                  </a:outerShdw>
                </a:effectLst>
                <a:latin typeface="Castellar" panose="020A0402060406010301" pitchFamily="18" charset="0"/>
              </a:rPr>
              <a:t>itself</a:t>
            </a:r>
          </a:p>
        </p:txBody>
      </p:sp>
      <p:pic>
        <p:nvPicPr>
          <p:cNvPr id="6146" name="Picture 2" descr="Image result for pouring honey png"/>
          <p:cNvPicPr>
            <a:picLocks noChangeAspect="1" noChangeArrowheads="1"/>
          </p:cNvPicPr>
          <p:nvPr/>
        </p:nvPicPr>
        <p:blipFill rotWithShape="1">
          <a:blip r:embed="rId10" cstate="email">
            <a:extLst>
              <a:ext uri="{BEBA8EAE-BF5A-486C-A8C5-ECC9F3942E4B}">
                <a14:imgProps xmlns:a14="http://schemas.microsoft.com/office/drawing/2010/main">
                  <a14:imgLayer r:embed="rId11">
                    <a14:imgEffect>
                      <a14:backgroundRemoval t="0" b="100000" l="10000" r="90000">
                        <a14:backgroundMark x1="40769" y1="80812" x2="39615" y2="40959"/>
                        <a14:backgroundMark x1="60385" y1="36162" x2="61923" y2="20664"/>
                        <a14:backgroundMark x1="50769" y1="98155" x2="53462" y2="79336"/>
                        <a14:backgroundMark x1="37308" y1="94465" x2="38462" y2="85609"/>
                        <a14:backgroundMark x1="53077" y1="74539" x2="53846" y2="57934"/>
                      </a14:backgroundRemoval>
                    </a14:imgEffect>
                    <a14:imgEffect>
                      <a14:colorTemperature colorTemp="11500"/>
                    </a14:imgEffect>
                    <a14:imgEffect>
                      <a14:saturation sat="400000"/>
                    </a14:imgEffect>
                    <a14:imgEffect>
                      <a14:brightnessContrast contrast="5000"/>
                    </a14:imgEffect>
                  </a14:imgLayer>
                </a14:imgProps>
              </a:ext>
              <a:ext uri="{28A0092B-C50C-407E-A947-70E740481C1C}">
                <a14:useLocalDpi xmlns:a14="http://schemas.microsoft.com/office/drawing/2010/main"/>
              </a:ext>
            </a:extLst>
          </a:blip>
          <a:srcRect/>
          <a:stretch/>
        </p:blipFill>
        <p:spPr bwMode="auto">
          <a:xfrm rot="162223">
            <a:off x="3203848" y="-16939"/>
            <a:ext cx="2476500" cy="3317367"/>
          </a:xfrm>
          <a:prstGeom prst="rect">
            <a:avLst/>
          </a:prstGeom>
          <a:noFill/>
          <a:effectLst>
            <a:outerShdw blurRad="50800" dist="508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031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iterate type="wd">
                                    <p:tmPct val="10000"/>
                                  </p:iterate>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2000"/>
                                        <p:tgtEl>
                                          <p:spTgt spid="1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par>
                          <p:cTn id="19" fill="hold">
                            <p:stCondLst>
                              <p:cond delay="500"/>
                            </p:stCondLst>
                            <p:childTnLst>
                              <p:par>
                                <p:cTn id="20" presetID="22" presetClass="entr" presetSubtype="1" fill="hold" nodeType="afterEffect">
                                  <p:stCondLst>
                                    <p:cond delay="0"/>
                                  </p:stCondLst>
                                  <p:childTnLst>
                                    <p:set>
                                      <p:cBhvr>
                                        <p:cTn id="21" dur="1" fill="hold">
                                          <p:stCondLst>
                                            <p:cond delay="0"/>
                                          </p:stCondLst>
                                        </p:cTn>
                                        <p:tgtEl>
                                          <p:spTgt spid="2054"/>
                                        </p:tgtEl>
                                        <p:attrNameLst>
                                          <p:attrName>style.visibility</p:attrName>
                                        </p:attrNameLst>
                                      </p:cBhvr>
                                      <p:to>
                                        <p:strVal val="visible"/>
                                      </p:to>
                                    </p:set>
                                    <p:animEffect transition="in" filter="wipe(up)">
                                      <p:cBhvr>
                                        <p:cTn id="22" dur="500"/>
                                        <p:tgtEl>
                                          <p:spTgt spid="205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par>
                          <p:cTn id="28" fill="hold">
                            <p:stCondLst>
                              <p:cond delay="500"/>
                            </p:stCondLst>
                            <p:childTnLst>
                              <p:par>
                                <p:cTn id="29" presetID="22" presetClass="entr" presetSubtype="1" fill="hold" nodeType="afterEffect">
                                  <p:stCondLst>
                                    <p:cond delay="0"/>
                                  </p:stCondLst>
                                  <p:childTnLst>
                                    <p:set>
                                      <p:cBhvr>
                                        <p:cTn id="30" dur="1" fill="hold">
                                          <p:stCondLst>
                                            <p:cond delay="0"/>
                                          </p:stCondLst>
                                        </p:cTn>
                                        <p:tgtEl>
                                          <p:spTgt spid="6146"/>
                                        </p:tgtEl>
                                        <p:attrNameLst>
                                          <p:attrName>style.visibility</p:attrName>
                                        </p:attrNameLst>
                                      </p:cBhvr>
                                      <p:to>
                                        <p:strVal val="visible"/>
                                      </p:to>
                                    </p:set>
                                    <p:animEffect transition="in" filter="wipe(up)">
                                      <p:cBhvr>
                                        <p:cTn id="31" dur="500"/>
                                        <p:tgtEl>
                                          <p:spTgt spid="614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par>
                          <p:cTn id="37" fill="hold">
                            <p:stCondLst>
                              <p:cond delay="500"/>
                            </p:stCondLst>
                            <p:childTnLst>
                              <p:par>
                                <p:cTn id="38" presetID="22" presetClass="entr" presetSubtype="1" fill="hold" nodeType="afterEffect">
                                  <p:stCondLst>
                                    <p:cond delay="0"/>
                                  </p:stCondLst>
                                  <p:childTnLst>
                                    <p:set>
                                      <p:cBhvr>
                                        <p:cTn id="39" dur="1" fill="hold">
                                          <p:stCondLst>
                                            <p:cond delay="0"/>
                                          </p:stCondLst>
                                        </p:cTn>
                                        <p:tgtEl>
                                          <p:spTgt spid="2056"/>
                                        </p:tgtEl>
                                        <p:attrNameLst>
                                          <p:attrName>style.visibility</p:attrName>
                                        </p:attrNameLst>
                                      </p:cBhvr>
                                      <p:to>
                                        <p:strVal val="visible"/>
                                      </p:to>
                                    </p:set>
                                    <p:animEffect transition="in" filter="wipe(up)">
                                      <p:cBhvr>
                                        <p:cTn id="40" dur="500"/>
                                        <p:tgtEl>
                                          <p:spTgt spid="205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par>
                          <p:cTn id="46" fill="hold">
                            <p:stCondLst>
                              <p:cond delay="500"/>
                            </p:stCondLst>
                            <p:childTnLst>
                              <p:par>
                                <p:cTn id="47" presetID="22" presetClass="entr" presetSubtype="1" fill="hold"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up)">
                                      <p:cBhvr>
                                        <p:cTn id="4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lated im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539552" y="4653136"/>
            <a:ext cx="806489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800" b="1" dirty="0" smtClean="0">
                <a:solidFill>
                  <a:schemeClr val="bg1"/>
                </a:solidFill>
                <a:effectLst>
                  <a:outerShdw blurRad="38100" dist="38100" dir="2700000" algn="tl">
                    <a:srgbClr val="000000"/>
                  </a:outerShdw>
                </a:effectLst>
                <a:latin typeface="Castellar" panose="020A0402060406010301" pitchFamily="18" charset="0"/>
                <a:cs typeface="Times New Roman"/>
              </a:rPr>
              <a:t>8. How would you say </a:t>
            </a:r>
          </a:p>
          <a:p>
            <a:r>
              <a:rPr lang="en-GB" sz="2800" b="1" dirty="0" smtClean="0">
                <a:solidFill>
                  <a:schemeClr val="bg1"/>
                </a:solidFill>
                <a:effectLst>
                  <a:outerShdw blurRad="38100" dist="38100" dir="2700000" algn="tl">
                    <a:srgbClr val="000000"/>
                  </a:outerShdw>
                </a:effectLst>
                <a:latin typeface="Castellar" panose="020A0402060406010301" pitchFamily="18" charset="0"/>
                <a:cs typeface="Times New Roman"/>
              </a:rPr>
              <a:t>thank you to the gods? </a:t>
            </a:r>
          </a:p>
          <a:p>
            <a:r>
              <a:rPr lang="en-GB" sz="2800" b="1" dirty="0" smtClean="0">
                <a:solidFill>
                  <a:schemeClr val="bg1"/>
                </a:solidFill>
                <a:effectLst>
                  <a:outerShdw blurRad="38100" dist="38100" dir="2700000" algn="tl">
                    <a:srgbClr val="000000"/>
                  </a:outerShdw>
                </a:effectLst>
                <a:latin typeface="Castellar" panose="020A0402060406010301" pitchFamily="18" charset="0"/>
                <a:cs typeface="Times New Roman"/>
              </a:rPr>
              <a:t>(Open answer </a:t>
            </a:r>
          </a:p>
          <a:p>
            <a:r>
              <a:rPr lang="en-GB" sz="2800" b="1" dirty="0" smtClean="0">
                <a:solidFill>
                  <a:schemeClr val="bg1"/>
                </a:solidFill>
                <a:effectLst>
                  <a:outerShdw blurRad="38100" dist="38100" dir="2700000" algn="tl">
                    <a:srgbClr val="000000"/>
                  </a:outerShdw>
                </a:effectLst>
                <a:latin typeface="Castellar" panose="020A0402060406010301" pitchFamily="18" charset="0"/>
                <a:cs typeface="Times New Roman"/>
              </a:rPr>
              <a:t>– only need one)</a:t>
            </a:r>
          </a:p>
        </p:txBody>
      </p:sp>
      <p:pic>
        <p:nvPicPr>
          <p:cNvPr id="8194" name="Picture 2" descr="Image result for ancient greek god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5575" y="764704"/>
            <a:ext cx="7604045" cy="3456384"/>
          </a:xfrm>
          <a:prstGeom prst="rect">
            <a:avLst/>
          </a:prstGeom>
          <a:noFill/>
          <a:ln w="76200">
            <a:solidFill>
              <a:schemeClr val="tx1"/>
            </a:solidFill>
          </a:ln>
          <a:effectLst>
            <a:outerShdw blurRad="50800" dist="50800" dir="5400000" algn="ctr" rotWithShape="0">
              <a:srgbClr val="000000">
                <a:alpha val="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4808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1213</TotalTime>
  <Words>1873</Words>
  <Application>Microsoft Office PowerPoint</Application>
  <PresentationFormat>On-screen Show (4:3)</PresentationFormat>
  <Paragraphs>478</Paragraphs>
  <Slides>63</Slides>
  <Notes>0</Notes>
  <HiddenSlides>0</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Durham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ELLWOOD, DAVID</dc:creator>
  <cp:lastModifiedBy>HOLLAND P.J.</cp:lastModifiedBy>
  <cp:revision>113</cp:revision>
  <dcterms:created xsi:type="dcterms:W3CDTF">2017-06-27T15:53:15Z</dcterms:created>
  <dcterms:modified xsi:type="dcterms:W3CDTF">2018-04-12T15:08:17Z</dcterms:modified>
</cp:coreProperties>
</file>