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59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84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085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58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85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3771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965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967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924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246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69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99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69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90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74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16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944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51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406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F839377-2A29-4F38-BCF1-8898AB627A17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9E3B7-CFB2-4E45-8A83-133558180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3520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99F2B0-2CBB-48CB-86EE-3FEB997C4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170" y="205741"/>
            <a:ext cx="11315699" cy="4114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Policy Paper as </a:t>
            </a:r>
            <a:br>
              <a:rPr lang="en-US" dirty="0"/>
            </a:br>
            <a:r>
              <a:rPr lang="en-US" dirty="0"/>
              <a:t>Mode of Assessment</a:t>
            </a:r>
            <a:br>
              <a:rPr lang="en-GB" dirty="0"/>
            </a:br>
            <a:endParaRPr lang="ru-RU" sz="3600" dirty="0"/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E55E2416-21B4-404D-8E10-1BFFAB5D1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190" y="4674870"/>
            <a:ext cx="10412730" cy="176022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Work in Progress Seminars</a:t>
            </a:r>
          </a:p>
          <a:p>
            <a:pPr algn="ctr"/>
            <a:r>
              <a:rPr lang="en-GB" dirty="0"/>
              <a:t>School of Modern Languages and cultures,</a:t>
            </a:r>
            <a:br>
              <a:rPr lang="en-GB" dirty="0"/>
            </a:br>
            <a:r>
              <a:rPr lang="en-GB" dirty="0"/>
              <a:t>Durham University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7787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21CEB-A166-4ECE-B981-D33864B53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46160B-2E40-456F-B461-3A3EC78A9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1" u="sng" dirty="0"/>
              <a:t>Policy paper </a:t>
            </a:r>
          </a:p>
          <a:p>
            <a:pPr marL="0" indent="0">
              <a:buNone/>
            </a:pPr>
            <a:r>
              <a:rPr lang="en-US" sz="3200" dirty="0"/>
              <a:t>is the main </a:t>
            </a:r>
            <a:r>
              <a:rPr lang="en-US" sz="3200" b="1" i="1" dirty="0"/>
              <a:t>communication tool </a:t>
            </a:r>
            <a:r>
              <a:rPr lang="en-US" sz="3200" dirty="0"/>
              <a:t>used by policy specialists to disseminate the outcome of their investigations of the specific social problem to the public and policy community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985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FE362B-2809-4193-914A-A320B1C23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purpose</a:t>
            </a:r>
            <a:r>
              <a:rPr lang="ru-RU" b="1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9FE689-AB03-4ECC-8E12-C3BCA421B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159" y="1595120"/>
            <a:ext cx="10646411" cy="442849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en-US" sz="4400" dirty="0"/>
              <a:t> Highlights a particular problem </a:t>
            </a:r>
          </a:p>
          <a:p>
            <a:pPr>
              <a:lnSpc>
                <a:spcPct val="160000"/>
              </a:lnSpc>
            </a:pPr>
            <a:r>
              <a:rPr lang="en-US" sz="4400" dirty="0"/>
              <a:t> Presents research findings to policy actors</a:t>
            </a:r>
          </a:p>
          <a:p>
            <a:pPr>
              <a:lnSpc>
                <a:spcPct val="160000"/>
              </a:lnSpc>
            </a:pPr>
            <a:r>
              <a:rPr lang="en-US" sz="4400" dirty="0"/>
              <a:t> Highlights the relevance of the specific research to policy or specific policy option</a:t>
            </a:r>
          </a:p>
          <a:p>
            <a:pPr>
              <a:lnSpc>
                <a:spcPct val="160000"/>
              </a:lnSpc>
            </a:pPr>
            <a:r>
              <a:rPr lang="en-US" sz="4400" dirty="0"/>
              <a:t> Offers recommendations for change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882685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712A69-E47B-47F5-899C-744AC6ECD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A82670-9C50-49AB-B938-CFEBA01A5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dirty="0"/>
              <a:t>Policy paper</a:t>
            </a:r>
          </a:p>
          <a:p>
            <a:pPr marL="0" indent="0">
              <a:buNone/>
            </a:pPr>
            <a:r>
              <a:rPr lang="en-US" dirty="0"/>
              <a:t>A policy paper is a practical and professionally written document that can vary in length from one page to over one hundred pages. It provides analysis and recommendations directed to a predetermined audience regarding a specific situation, problem or topic.</a:t>
            </a:r>
          </a:p>
          <a:p>
            <a:r>
              <a:rPr lang="en-US" sz="2800" b="1" dirty="0"/>
              <a:t>Policy memo</a:t>
            </a:r>
          </a:p>
          <a:p>
            <a:pPr marL="0" indent="0">
              <a:buNone/>
            </a:pPr>
            <a:r>
              <a:rPr lang="en-US" dirty="0"/>
              <a:t>It is very much the same as policy paper, but, usually, a short one and addressed to a broad audience</a:t>
            </a:r>
          </a:p>
          <a:p>
            <a:r>
              <a:rPr lang="en-US" sz="2800" b="1" dirty="0"/>
              <a:t>Policy brief</a:t>
            </a:r>
          </a:p>
          <a:p>
            <a:pPr marL="0" indent="0">
              <a:buNone/>
            </a:pPr>
            <a:r>
              <a:rPr lang="en-US" dirty="0"/>
              <a:t>The brief seeks  to persuade the reader that  your proposal to change the policy is the best one. Although a brief cannot be dishonest or misleading, it should emphasize favorable arguments and minimize the force of opposing arguments.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710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5936E8-EA69-4990-852E-2CB11BF2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assessment: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C9201E-17C4-450C-BD4B-97B2A8659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965960"/>
            <a:ext cx="9880918" cy="4282439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To write a </a:t>
            </a:r>
            <a:r>
              <a:rPr lang="en-US" sz="2400" u="sng" dirty="0"/>
              <a:t>short</a:t>
            </a:r>
            <a:r>
              <a:rPr lang="en-US" sz="2400" dirty="0"/>
              <a:t> (2000 words) policy paper </a:t>
            </a:r>
          </a:p>
          <a:p>
            <a:pPr marL="0" indent="0">
              <a:buNone/>
            </a:pPr>
            <a:r>
              <a:rPr lang="en-US" sz="2400" dirty="0"/>
              <a:t>based on a </a:t>
            </a:r>
            <a:r>
              <a:rPr lang="en-US" sz="2400" u="sng" dirty="0"/>
              <a:t>policy-analysis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directed at a </a:t>
            </a:r>
            <a:r>
              <a:rPr lang="en-US" sz="2400" u="sng" dirty="0"/>
              <a:t>broad</a:t>
            </a:r>
            <a:r>
              <a:rPr lang="en-US" sz="2400" dirty="0"/>
              <a:t> audience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Examples can be found at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en-GB" dirty="0"/>
              <a:t>https://www.dur.ac.uk/owri/subprojects/minorities/nationbuilding/students/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56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E9ED9F-0D9F-4B48-9732-4205C37C7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the process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6E361C-A03E-4261-ABCA-B002E0E96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10 -15 min of each lecture for focusing on a particular part of a policy paper: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title,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abstract,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introduction,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problem definition,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policy options,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policy recommendations,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conclusion,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bibliography and notes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623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308687-6BD4-4508-8776-8B9AADBAA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the process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63E184-7CFE-4A34-ADAA-C56EFC8F0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37310"/>
            <a:ext cx="8946541" cy="52463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… through the prism of topic of a particular lecture:</a:t>
            </a:r>
          </a:p>
          <a:p>
            <a:r>
              <a:rPr lang="en-GB" dirty="0"/>
              <a:t>Migration</a:t>
            </a:r>
          </a:p>
          <a:p>
            <a:r>
              <a:rPr lang="en-GB" dirty="0"/>
              <a:t>Language</a:t>
            </a:r>
          </a:p>
          <a:p>
            <a:r>
              <a:rPr lang="en-GB" dirty="0"/>
              <a:t>Cultural production</a:t>
            </a:r>
          </a:p>
          <a:p>
            <a:r>
              <a:rPr lang="en-GB" dirty="0"/>
              <a:t>Symbolic policies</a:t>
            </a:r>
          </a:p>
          <a:p>
            <a:r>
              <a:rPr lang="en-GB" dirty="0"/>
              <a:t>Education</a:t>
            </a:r>
          </a:p>
          <a:p>
            <a:r>
              <a:rPr lang="en-GB" dirty="0"/>
              <a:t>Urban development</a:t>
            </a:r>
          </a:p>
          <a:p>
            <a:r>
              <a:rPr lang="en-GB" dirty="0"/>
              <a:t>Gender hierarchies</a:t>
            </a:r>
          </a:p>
          <a:p>
            <a:r>
              <a:rPr lang="en-GB" dirty="0"/>
              <a:t>Social inequality</a:t>
            </a:r>
          </a:p>
          <a:p>
            <a:r>
              <a:rPr lang="en-GB" dirty="0"/>
              <a:t>Citizenship</a:t>
            </a:r>
          </a:p>
          <a:p>
            <a:r>
              <a:rPr lang="en-GB" dirty="0"/>
              <a:t>Religion </a:t>
            </a:r>
          </a:p>
          <a:p>
            <a:r>
              <a:rPr lang="en-GB" dirty="0"/>
              <a:t>Etc.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pPr>
              <a:buFont typeface="Wingdings" panose="05000000000000000000" pitchFamily="2" charset="2"/>
              <a:buChar char="q"/>
            </a:pPr>
            <a:endParaRPr lang="en-GB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684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76D1A3-15D6-4079-B0E4-C22B574FA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A2CAE8-DFB9-4266-94D6-538D90FE0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223818" cy="4195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In the lecture:</a:t>
            </a:r>
          </a:p>
          <a:p>
            <a:pPr marL="457200" indent="-457200">
              <a:buAutoNum type="arabicPeriod"/>
            </a:pPr>
            <a:r>
              <a:rPr lang="en-GB" dirty="0"/>
              <a:t>Explaining how introduction/policy recommendations/etc. should be written.</a:t>
            </a:r>
          </a:p>
          <a:p>
            <a:pPr marL="457200" indent="-457200">
              <a:buAutoNum type="arabicPeriod"/>
            </a:pPr>
            <a:r>
              <a:rPr lang="en-GB" dirty="0"/>
              <a:t>Discussing possible policies within the topic tackled in the lecture (introductory part in the policy paper on migration – what should we write in the introduction? What should we not? How to formulate the problem? Etc.)</a:t>
            </a:r>
          </a:p>
          <a:p>
            <a:pPr marL="457200" indent="-457200"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the seminar:</a:t>
            </a:r>
          </a:p>
          <a:p>
            <a:pPr marL="457200" indent="-457200">
              <a:buAutoNum type="arabicPeriod"/>
            </a:pPr>
            <a:r>
              <a:rPr lang="en-GB" dirty="0"/>
              <a:t>A student’s 10 min presentation on the topic s/he would like to write about specifically focusing on the part of a policy paper discussed in the last lecture. </a:t>
            </a:r>
          </a:p>
          <a:p>
            <a:pPr marL="457200" indent="-457200">
              <a:buAutoNum type="arabicPeriod"/>
            </a:pPr>
            <a:r>
              <a:rPr lang="en-GB" dirty="0"/>
              <a:t>5-10 min of collective discussion.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3803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676CBE-1F6C-4AE1-BE1A-63044C76A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38F82-8BAC-4E02-83E0-A5E860904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800908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/>
              <a:t>Thank you for your attention!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19083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380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Wingdings</vt:lpstr>
      <vt:lpstr>Wingdings 3</vt:lpstr>
      <vt:lpstr>Ион</vt:lpstr>
      <vt:lpstr>Policy Paper as  Mode of Assessment </vt:lpstr>
      <vt:lpstr>Definition</vt:lpstr>
      <vt:lpstr>A purpose:</vt:lpstr>
      <vt:lpstr>Types</vt:lpstr>
      <vt:lpstr>Final assessment: </vt:lpstr>
      <vt:lpstr>In the process</vt:lpstr>
      <vt:lpstr>In the process </vt:lpstr>
      <vt:lpstr>Example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Paper as  Mode of Assessment </dc:title>
  <dc:creator>Guzel Yusupova</dc:creator>
  <cp:lastModifiedBy>andy byford</cp:lastModifiedBy>
  <cp:revision>6</cp:revision>
  <dcterms:created xsi:type="dcterms:W3CDTF">2019-02-18T14:37:00Z</dcterms:created>
  <dcterms:modified xsi:type="dcterms:W3CDTF">2019-02-18T15:50:57Z</dcterms:modified>
</cp:coreProperties>
</file>