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80" r:id="rId2"/>
    <p:sldId id="281" r:id="rId3"/>
    <p:sldId id="257" r:id="rId4"/>
    <p:sldId id="270" r:id="rId5"/>
    <p:sldId id="268" r:id="rId6"/>
    <p:sldId id="260" r:id="rId7"/>
    <p:sldId id="273" r:id="rId8"/>
    <p:sldId id="264" r:id="rId9"/>
    <p:sldId id="261" r:id="rId10"/>
    <p:sldId id="275" r:id="rId11"/>
    <p:sldId id="277" r:id="rId12"/>
    <p:sldId id="278" r:id="rId13"/>
    <p:sldId id="26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624" autoAdjust="0"/>
  </p:normalViewPr>
  <p:slideViewPr>
    <p:cSldViewPr>
      <p:cViewPr varScale="1">
        <p:scale>
          <a:sx n="65" d="100"/>
          <a:sy n="65" d="100"/>
        </p:scale>
        <p:origin x="15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DB837-A05C-45DC-A865-61483DE224C3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739B4-57A2-4160-B62F-C4A62B689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2BA55-FC81-442B-9A25-F241C5F943FF}" type="datetimeFigureOut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5AA8F-1A77-490A-A91C-07921398B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Polina Kliuchnikova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A5AA8F-1A77-490A-A91C-07921398B0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575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5AA8F-1A77-490A-A91C-07921398B02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5AA8F-1A77-490A-A91C-07921398B02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5516563"/>
          </a:xfrm>
          <a:prstGeom prst="rect">
            <a:avLst/>
          </a:prstGeom>
          <a:solidFill>
            <a:srgbClr val="66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66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5843588"/>
            <a:ext cx="19431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4762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27088" y="2420938"/>
            <a:ext cx="7561262" cy="1752600"/>
          </a:xfrm>
        </p:spPr>
        <p:txBody>
          <a:bodyPr/>
          <a:lstStyle>
            <a:lvl1pPr marL="0" indent="0">
              <a:defRPr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1810F-C05B-4DE6-895D-84C75DA1F57F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95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195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52BA5-24DF-4E7D-890C-E9F16AE1C7FC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5FF38-A5C1-4F0E-86ED-772A0CD215B4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D7298-715D-42BD-BB86-4501CE70DD0E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AE80F6-C0A4-4A88-97B3-D7DAC0224172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697D8-F9A9-4811-9D2F-D6F256A58769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1483F-C5B5-4AFA-9ED2-5CD4741E2F25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EBB7-6182-49AA-8846-B97B341076FA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0E144-740A-453B-A9CE-96D09CCF05D0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C96B5-4E3E-4891-94CE-F31A3D3AD37D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0825" cy="6873875"/>
          </a:xfrm>
          <a:prstGeom prst="rect">
            <a:avLst/>
          </a:prstGeom>
          <a:solidFill>
            <a:srgbClr val="66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>
                <a:solidFill>
                  <a:srgbClr val="663366"/>
                </a:solidFill>
              </a:rPr>
              <a:t>∂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07950" y="107950"/>
            <a:ext cx="8924925" cy="665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66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Heading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D109061-E265-4C04-ADB4-87CA7920FA83}" type="datetime1">
              <a:rPr lang="ru-RU" smtClean="0"/>
              <a:pPr/>
              <a:t>26.05.2017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90575" y="611188"/>
            <a:ext cx="80248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90575" y="1798638"/>
            <a:ext cx="8024813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endParaRPr lang="en-US" sz="1800" b="1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6700" y="5843588"/>
            <a:ext cx="19431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827584" y="836712"/>
            <a:ext cx="7560840" cy="3096344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Calibri" pitchFamily="34" charset="0"/>
              </a:rPr>
              <a:t>Russophonism in flux</a:t>
            </a:r>
            <a:r>
              <a:rPr lang="ru-RU" sz="3600" b="1" dirty="0">
                <a:latin typeface="Calibri" pitchFamily="34" charset="0"/>
              </a:rPr>
              <a:t>: </a:t>
            </a:r>
            <a:br>
              <a:rPr lang="ru-RU" sz="3000" b="1" dirty="0">
                <a:latin typeface="Calibri" pitchFamily="34" charset="0"/>
              </a:rPr>
            </a:br>
            <a:br>
              <a:rPr lang="ru-RU" sz="1100" b="1" dirty="0">
                <a:latin typeface="Calibri" pitchFamily="34" charset="0"/>
              </a:rPr>
            </a:br>
            <a:r>
              <a:rPr lang="ru-RU" sz="2800" b="1" dirty="0">
                <a:latin typeface="Calibri" pitchFamily="34" charset="0"/>
              </a:rPr>
              <a:t>Language </a:t>
            </a:r>
            <a:r>
              <a:rPr lang="en-US" sz="2800" b="1" dirty="0">
                <a:latin typeface="Calibri" pitchFamily="34" charset="0"/>
              </a:rPr>
              <a:t>practice</a:t>
            </a:r>
            <a:r>
              <a:rPr lang="ru-RU" sz="2800" b="1" dirty="0">
                <a:latin typeface="Calibri" pitchFamily="34" charset="0"/>
              </a:rPr>
              <a:t>s and </a:t>
            </a:r>
            <a:r>
              <a:rPr lang="en-US" sz="2800" b="1" dirty="0">
                <a:latin typeface="Calibri" pitchFamily="34" charset="0"/>
              </a:rPr>
              <a:t>new identities </a:t>
            </a:r>
            <a:r>
              <a:rPr lang="ru-RU" sz="2800" b="1" dirty="0">
                <a:latin typeface="Calibri" pitchFamily="34" charset="0"/>
              </a:rPr>
              <a:t>of </a:t>
            </a:r>
            <a:r>
              <a:rPr lang="en-US" sz="2800" b="1" dirty="0">
                <a:latin typeface="Calibri" pitchFamily="34" charset="0"/>
              </a:rPr>
              <a:t>Russian</a:t>
            </a:r>
            <a:r>
              <a:rPr lang="ru-RU" sz="2800" b="1" dirty="0">
                <a:latin typeface="Calibri" pitchFamily="34" charset="0"/>
              </a:rPr>
              <a:t>-</a:t>
            </a:r>
            <a:r>
              <a:rPr lang="en-US" sz="2800" b="1" dirty="0">
                <a:latin typeface="Calibri" pitchFamily="34" charset="0"/>
              </a:rPr>
              <a:t>speaking</a:t>
            </a:r>
            <a:r>
              <a:rPr lang="ru-RU" sz="2800" b="1" dirty="0">
                <a:latin typeface="Calibri" pitchFamily="34" charset="0"/>
              </a:rPr>
              <a:t> </a:t>
            </a:r>
            <a:r>
              <a:rPr lang="en-US" sz="2800" b="1" dirty="0">
                <a:latin typeface="Calibri" pitchFamily="34" charset="0"/>
              </a:rPr>
              <a:t>m</a:t>
            </a:r>
            <a:r>
              <a:rPr lang="ru-RU" sz="2800" b="1" dirty="0">
                <a:latin typeface="Calibri" pitchFamily="34" charset="0"/>
              </a:rPr>
              <a:t>igrants in </a:t>
            </a:r>
            <a:r>
              <a:rPr lang="en-GB" sz="2800" b="1" dirty="0">
                <a:latin typeface="Calibri" pitchFamily="34" charset="0"/>
              </a:rPr>
              <a:t>the </a:t>
            </a:r>
            <a:r>
              <a:rPr lang="en-US" sz="2800" b="1" dirty="0">
                <a:latin typeface="Calibri" pitchFamily="34" charset="0"/>
              </a:rPr>
              <a:t>UK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827584" y="4509120"/>
            <a:ext cx="7633270" cy="1252534"/>
          </a:xfrm>
        </p:spPr>
        <p:txBody>
          <a:bodyPr/>
          <a:lstStyle/>
          <a:p>
            <a:r>
              <a:rPr lang="en-GB" sz="2400" dirty="0">
                <a:latin typeface="Calibri" pitchFamily="34" charset="0"/>
              </a:rPr>
              <a:t>Polina Kliuchnikova</a:t>
            </a:r>
          </a:p>
          <a:p>
            <a:r>
              <a:rPr lang="en-GB" sz="1600" dirty="0">
                <a:latin typeface="Calibri" pitchFamily="34" charset="0"/>
              </a:rPr>
              <a:t>p.s.klyuchnikova@durham.ac.uk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6078081"/>
            <a:ext cx="6336704" cy="519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The ‘Beyond The...’ CISR 25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Anniversary Conference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St Petersburg,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25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y 2017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561" y="5761654"/>
            <a:ext cx="1499078" cy="100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6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85061"/>
            <a:ext cx="7920880" cy="1071570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A book yet to be written: Rationale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27854"/>
            <a:ext cx="7920880" cy="5184576"/>
          </a:xfrm>
        </p:spPr>
        <p:txBody>
          <a:bodyPr/>
          <a:lstStyle/>
          <a:p>
            <a:pPr indent="0"/>
            <a:r>
              <a:rPr lang="ru-RU" sz="2000" dirty="0">
                <a:latin typeface="Calibri" pitchFamily="34" charset="0"/>
              </a:rPr>
              <a:t>Многие люди пытались и до меня это сделать, но конечной целью своей собственной жизни я вижу написание романа. Собственно об этом все мои записи и есть, то есть я создаю образы, идеи, распределяю их, о чем я там хочу поговорить, но он уже в трехтомник превратился</a:t>
            </a:r>
            <a:r>
              <a:rPr lang="en-GB" sz="2000" dirty="0">
                <a:latin typeface="Calibri" pitchFamily="34" charset="0"/>
              </a:rPr>
              <a:t>... M</a:t>
            </a:r>
            <a:r>
              <a:rPr lang="ru-RU" sz="2000" dirty="0">
                <a:latin typeface="Calibri" pitchFamily="34" charset="0"/>
              </a:rPr>
              <a:t>не надо очень много знать для того, чтобы это сделать, и именно для этого я езжу по странам. </a:t>
            </a:r>
            <a:endParaRPr lang="en-US" sz="2000" dirty="0">
              <a:latin typeface="Calibri" pitchFamily="34" charset="0"/>
            </a:endParaRPr>
          </a:p>
          <a:p>
            <a:pPr indent="0"/>
            <a:endParaRPr lang="en-US" sz="800" dirty="0">
              <a:latin typeface="Calibri" pitchFamily="34" charset="0"/>
            </a:endParaRPr>
          </a:p>
          <a:p>
            <a:pPr indent="0"/>
            <a:r>
              <a:rPr lang="en-GB" sz="2000" dirty="0">
                <a:latin typeface="Calibri" pitchFamily="34" charset="0"/>
              </a:rPr>
              <a:t>[Many people before me have tried to do the same, but the final goal of my life is writing a novel. All my notes are actually about it, that is I create images, ideas, distribute them, what I want to talk about there, but it is a three-volume piece so far.... I need to know a lot to do that, and this is exactly the reason why I travel around, 048-M-24-DHM]</a:t>
            </a:r>
          </a:p>
          <a:p>
            <a:pPr indent="0"/>
            <a:endParaRPr lang="en-GB" sz="2000" i="1" dirty="0">
              <a:latin typeface="Calibri" pitchFamily="34" charset="0"/>
            </a:endParaRPr>
          </a:p>
          <a:p>
            <a:pPr indent="0"/>
            <a:endParaRPr lang="ru-RU" sz="2000" dirty="0">
              <a:latin typeface="Calibri" pitchFamily="34" charset="0"/>
            </a:endParaRPr>
          </a:p>
          <a:p>
            <a:pPr indent="0"/>
            <a:endParaRPr lang="ru-RU" sz="2000" i="1" dirty="0">
              <a:latin typeface="Calibri" pitchFamily="34" charset="0"/>
            </a:endParaRPr>
          </a:p>
          <a:p>
            <a:pPr indent="0"/>
            <a:endParaRPr lang="ru-RU" sz="14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28604"/>
            <a:ext cx="8496944" cy="1071570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A book yet to be written: Constructing identity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568952" cy="5184576"/>
          </a:xfrm>
        </p:spPr>
        <p:txBody>
          <a:bodyPr/>
          <a:lstStyle/>
          <a:p>
            <a:r>
              <a:rPr lang="en-GB" sz="2000" i="1" dirty="0"/>
              <a:t>	</a:t>
            </a:r>
            <a:r>
              <a:rPr lang="ru-RU" sz="2000" dirty="0">
                <a:latin typeface="Calibri" pitchFamily="34" charset="0"/>
              </a:rPr>
              <a:t>Но определенное желание интернационализироваться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сохраняется, и это, скажем так, видно в контингенте персонажей в моем романе. Потому что - ну, там случайным образом получается так, что все по одному из разных стран. И двое из России - все-таки двое из России! Вот так. То есть если меня складывать, то я: двое из России и по одному из тех стран, в которых я буду бывать.</a:t>
            </a:r>
            <a:endParaRPr lang="en-US" sz="2000" dirty="0">
              <a:latin typeface="Calibri" pitchFamily="34" charset="0"/>
            </a:endParaRPr>
          </a:p>
          <a:p>
            <a:endParaRPr lang="en-GB" sz="800" dirty="0">
              <a:latin typeface="Calibri" pitchFamily="34" charset="0"/>
            </a:endParaRPr>
          </a:p>
          <a:p>
            <a:r>
              <a:rPr lang="en-GB" sz="2000" dirty="0">
                <a:latin typeface="Calibri" pitchFamily="34" charset="0"/>
              </a:rPr>
              <a:t>	[But certain wish to internationalise is still there, and this is obvious from the composition of characters in my novel. Because – incidentally, all of them are from different countries. And two are from Russia – two of them still! That’s it. So assembled from those parts, I consist of two people from Russia and one from each of the countries which I will visit, 048-M-24-DHM]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28604"/>
            <a:ext cx="8496944" cy="1071570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A book yet to be written: Language at hand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568952" cy="5184576"/>
          </a:xfrm>
        </p:spPr>
        <p:txBody>
          <a:bodyPr/>
          <a:lstStyle/>
          <a:p>
            <a:r>
              <a:rPr lang="en-GB" sz="2000" i="1" dirty="0"/>
              <a:t>	</a:t>
            </a:r>
            <a:r>
              <a:rPr lang="ru-RU" sz="2000" dirty="0">
                <a:latin typeface="Calibri" pitchFamily="34" charset="0"/>
              </a:rPr>
              <a:t>Это будет коряво, скорее всего, как вот я сейчас могу на английском в принципе написать, но это далеко от литературного языка. … Может быть, придется обратиться за помощью к профессиональным лингвистам, которые помогут, с которыми мы будем это обсуждать. Вообще, может быть, будет коллектив авторов. Такое, в принципе, возможно. Это, конечно, слабость, и надо сделать все самому.</a:t>
            </a:r>
            <a:endParaRPr lang="en-US" sz="2000" dirty="0">
              <a:latin typeface="Calibri" pitchFamily="34" charset="0"/>
            </a:endParaRPr>
          </a:p>
          <a:p>
            <a:endParaRPr lang="en-GB" sz="800" dirty="0">
              <a:latin typeface="Calibri" pitchFamily="34" charset="0"/>
            </a:endParaRPr>
          </a:p>
          <a:p>
            <a:r>
              <a:rPr lang="en-GB" sz="2000" dirty="0">
                <a:latin typeface="Calibri" pitchFamily="34" charset="0"/>
              </a:rPr>
              <a:t>	[It is most likely to be clumsy, the way I can write in English now, but it is so far from the literary language norm... Maybe I will resort to professional linguists who may help me, with whom I can discuss all this. Actually, there might be a group of authors. It is likely in general. It is a weakness though, and I have to do everything myself, </a:t>
            </a:r>
            <a:r>
              <a:rPr lang="ru-RU" sz="2000" dirty="0">
                <a:latin typeface="Calibri" pitchFamily="34" charset="0"/>
              </a:rPr>
              <a:t>048-M-24-DHM</a:t>
            </a:r>
            <a:r>
              <a:rPr lang="en-GB" sz="2000" dirty="0">
                <a:latin typeface="Calibri" pitchFamily="34" charset="0"/>
              </a:rPr>
              <a:t>]</a:t>
            </a:r>
            <a:endParaRPr lang="ru-RU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785786" y="413856"/>
            <a:ext cx="7500990" cy="928694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Calibri" pitchFamily="34" charset="0"/>
              </a:rPr>
              <a:t>Thank you!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2050" name="Picture 2" descr="E:\pics\JGOxMIueB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19" y="1435287"/>
            <a:ext cx="5891372" cy="2757406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827584" y="4509120"/>
            <a:ext cx="7633270" cy="1252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kern="0" dirty="0">
                <a:latin typeface="Calibri" pitchFamily="34" charset="0"/>
              </a:rPr>
              <a:t>Polina </a:t>
            </a:r>
            <a:r>
              <a:rPr lang="en-GB" sz="2400" kern="0" dirty="0" err="1">
                <a:latin typeface="Calibri" pitchFamily="34" charset="0"/>
              </a:rPr>
              <a:t>Kliuchnikova</a:t>
            </a:r>
            <a:endParaRPr lang="en-GB" sz="2400" kern="0" dirty="0">
              <a:latin typeface="Calibri" pitchFamily="34" charset="0"/>
            </a:endParaRPr>
          </a:p>
          <a:p>
            <a:r>
              <a:rPr lang="en-GB" sz="1600" kern="0" dirty="0">
                <a:latin typeface="Calibri" pitchFamily="34" charset="0"/>
              </a:rPr>
              <a:t>p.s.klyuchnikova@durham.ac.uk</a:t>
            </a:r>
            <a:endParaRPr lang="ru-RU" sz="1600" kern="0" dirty="0">
              <a:latin typeface="Calibri" pitchFamily="34" charset="0"/>
            </a:endParaRPr>
          </a:p>
        </p:txBody>
      </p:sp>
      <p:sp>
        <p:nvSpPr>
          <p:cNvPr id="7" name="Прямоугольник 3"/>
          <p:cNvSpPr/>
          <p:nvPr/>
        </p:nvSpPr>
        <p:spPr>
          <a:xfrm>
            <a:off x="2483768" y="6078081"/>
            <a:ext cx="6336704" cy="519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The ‘Beyond The...’ CISR 25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Anniversary Conference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St Petersburg,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25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y 2017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761654"/>
            <a:ext cx="1510428" cy="101610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827584" y="428604"/>
            <a:ext cx="7459192" cy="768148"/>
          </a:xfrm>
        </p:spPr>
        <p:txBody>
          <a:bodyPr>
            <a:noAutofit/>
          </a:bodyPr>
          <a:lstStyle/>
          <a:p>
            <a:r>
              <a:rPr lang="en-GB" sz="2000" b="1" dirty="0">
                <a:latin typeface="Calibri" pitchFamily="34" charset="0"/>
              </a:rPr>
              <a:t>References: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827584" y="1412776"/>
            <a:ext cx="7776864" cy="3983138"/>
          </a:xfrm>
        </p:spPr>
        <p:txBody>
          <a:bodyPr/>
          <a:lstStyle/>
          <a:p>
            <a:r>
              <a:rPr lang="en-US" sz="1600" dirty="0">
                <a:latin typeface="Calibri" pitchFamily="34" charset="0"/>
              </a:rPr>
              <a:t>De </a:t>
            </a:r>
            <a:r>
              <a:rPr lang="en-US" sz="1600" dirty="0" err="1">
                <a:latin typeface="Calibri" pitchFamily="34" charset="0"/>
              </a:rPr>
              <a:t>Courtivron</a:t>
            </a:r>
            <a:r>
              <a:rPr lang="en-US" sz="1600" dirty="0">
                <a:latin typeface="Calibri" pitchFamily="34" charset="0"/>
              </a:rPr>
              <a:t>, I. (ed.) (2003). Lives in Translation: Bilingual Writers on Identity and Creativity. New York, Palgrave Macmillan.</a:t>
            </a:r>
          </a:p>
          <a:p>
            <a:r>
              <a:rPr lang="en-GB" sz="1600" dirty="0">
                <a:latin typeface="Calibri" pitchFamily="34" charset="0"/>
              </a:rPr>
              <a:t>Epstein, M. (2009). </a:t>
            </a:r>
            <a:r>
              <a:rPr lang="en-GB" sz="1600" i="1" dirty="0">
                <a:latin typeface="Calibri" pitchFamily="34" charset="0"/>
              </a:rPr>
              <a:t>12. </a:t>
            </a:r>
            <a:r>
              <a:rPr lang="en-GB" sz="1600" i="1" dirty="0" err="1">
                <a:latin typeface="Calibri" pitchFamily="34" charset="0"/>
              </a:rPr>
              <a:t>Transculture</a:t>
            </a:r>
            <a:r>
              <a:rPr lang="en-GB" sz="1600" i="1" dirty="0">
                <a:latin typeface="Calibri" pitchFamily="34" charset="0"/>
              </a:rPr>
              <a:t>: A Broad Way Between Globalism and Multiculturalism</a:t>
            </a:r>
            <a:r>
              <a:rPr lang="en-GB" sz="1600" dirty="0">
                <a:latin typeface="Calibri" pitchFamily="34" charset="0"/>
              </a:rPr>
              <a:t>. American Journal of Economics and Sociology, 68, 327-351.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Kharkhurin</a:t>
            </a:r>
            <a:r>
              <a:rPr lang="en-US" sz="1600" dirty="0">
                <a:latin typeface="Calibri" pitchFamily="34" charset="0"/>
              </a:rPr>
              <a:t>, A. (2012). Multilingualism and Creativity. Bilingual Education and Bilingualism: 88. Bristol, Multilingual Methods.</a:t>
            </a:r>
          </a:p>
          <a:p>
            <a:r>
              <a:rPr lang="en-US" sz="1600" dirty="0">
                <a:latin typeface="Calibri" pitchFamily="34" charset="0"/>
              </a:rPr>
              <a:t>Sussex, R. (2004). ‘</a:t>
            </a:r>
            <a:r>
              <a:rPr lang="en-US" sz="1600" i="1" dirty="0" err="1">
                <a:latin typeface="Calibri" pitchFamily="34" charset="0"/>
              </a:rPr>
              <a:t>Abstand</a:t>
            </a:r>
            <a:r>
              <a:rPr lang="en-US" sz="1600" dirty="0">
                <a:latin typeface="Calibri" pitchFamily="34" charset="0"/>
              </a:rPr>
              <a:t>, </a:t>
            </a:r>
            <a:r>
              <a:rPr lang="en-US" sz="1600" i="1" dirty="0" err="1">
                <a:latin typeface="Calibri" pitchFamily="34" charset="0"/>
              </a:rPr>
              <a:t>Ausbau</a:t>
            </a:r>
            <a:r>
              <a:rPr lang="en-US" sz="1600" dirty="0">
                <a:latin typeface="Calibri" pitchFamily="34" charset="0"/>
              </a:rPr>
              <a:t>, Creativity and </a:t>
            </a:r>
            <a:r>
              <a:rPr lang="en-US" sz="1600" dirty="0" err="1">
                <a:latin typeface="Calibri" pitchFamily="34" charset="0"/>
              </a:rPr>
              <a:t>Ludicity</a:t>
            </a:r>
            <a:r>
              <a:rPr lang="en-US" sz="1600" dirty="0">
                <a:latin typeface="Calibri" pitchFamily="34" charset="0"/>
              </a:rPr>
              <a:t> in Australian Language’. </a:t>
            </a:r>
            <a:r>
              <a:rPr lang="en-US" sz="1600" i="1" dirty="0">
                <a:latin typeface="Calibri" pitchFamily="34" charset="0"/>
              </a:rPr>
              <a:t>Australian Journal of Linguistics,</a:t>
            </a:r>
            <a:r>
              <a:rPr lang="en-US" sz="1600" dirty="0">
                <a:latin typeface="Calibri" pitchFamily="34" charset="0"/>
              </a:rPr>
              <a:t> 24, 1, 3-19.</a:t>
            </a:r>
            <a:endParaRPr lang="ru-RU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04856" cy="1143000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‘Russian-speaking-</a:t>
            </a:r>
            <a:r>
              <a:rPr lang="en-GB" sz="3200" b="1" dirty="0" err="1">
                <a:latin typeface="Calibri" pitchFamily="34" charset="0"/>
              </a:rPr>
              <a:t>ness</a:t>
            </a:r>
            <a:r>
              <a:rPr lang="en-GB" sz="3200" b="1" dirty="0">
                <a:latin typeface="Calibri" pitchFamily="34" charset="0"/>
              </a:rPr>
              <a:t>’ as a cultural marker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844824"/>
            <a:ext cx="7776865" cy="38884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Post-Soviet phenomenon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Not necessarily main/first language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A resource for performing migrant identities and community building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Part of multilingual environment of UK migrant population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London-oriented migration and group images of the host mass culture</a:t>
            </a:r>
          </a:p>
          <a:p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8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00042"/>
            <a:ext cx="7772400" cy="1143008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Creativity in multilingualism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84784"/>
            <a:ext cx="8072494" cy="432070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>
                <a:latin typeface="Calibri" pitchFamily="34" charset="0"/>
              </a:rPr>
              <a:t>Multilingualism, even in its most imbalanced forms, influences a number of cognitive processes that in turn lead to an increase in [speakers’] creative performance (</a:t>
            </a:r>
            <a:r>
              <a:rPr lang="en-GB" dirty="0" err="1">
                <a:latin typeface="Calibri" pitchFamily="34" charset="0"/>
              </a:rPr>
              <a:t>Kharkhurin</a:t>
            </a:r>
            <a:r>
              <a:rPr lang="en-GB" dirty="0">
                <a:latin typeface="Calibri" pitchFamily="34" charset="0"/>
              </a:rPr>
              <a:t> 2012)</a:t>
            </a:r>
          </a:p>
          <a:p>
            <a:pPr>
              <a:spcBef>
                <a:spcPts val="600"/>
              </a:spcBef>
            </a:pPr>
            <a:endParaRPr lang="en-GB" sz="8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latin typeface="Calibri" pitchFamily="34" charset="0"/>
              </a:rPr>
              <a:t>One can be inhabited by bilingualism even if one does not speak two languages fluently but writes from the absence of what should have been  (de </a:t>
            </a:r>
            <a:r>
              <a:rPr lang="en-GB" dirty="0" err="1">
                <a:latin typeface="Calibri" pitchFamily="34" charset="0"/>
              </a:rPr>
              <a:t>Courtivron</a:t>
            </a:r>
            <a:r>
              <a:rPr lang="en-GB" dirty="0">
                <a:latin typeface="Calibri" pitchFamily="34" charset="0"/>
              </a:rPr>
              <a:t> 2003)</a:t>
            </a:r>
          </a:p>
          <a:p>
            <a:pPr>
              <a:spcBef>
                <a:spcPts val="600"/>
              </a:spcBef>
            </a:pPr>
            <a:endParaRPr lang="en-GB" sz="8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 err="1">
                <a:latin typeface="Calibri" pitchFamily="34" charset="0"/>
              </a:rPr>
              <a:t>D</a:t>
            </a:r>
            <a:r>
              <a:rPr lang="ru-RU" dirty="0" err="1">
                <a:latin typeface="Calibri" pitchFamily="34" charset="0"/>
              </a:rPr>
              <a:t>istinction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between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linguistic</a:t>
            </a:r>
            <a:r>
              <a:rPr lang="ru-RU" dirty="0">
                <a:latin typeface="Calibri" pitchFamily="34" charset="0"/>
              </a:rPr>
              <a:t> ‘</a:t>
            </a:r>
            <a:r>
              <a:rPr lang="ru-RU" dirty="0" err="1">
                <a:latin typeface="Calibri" pitchFamily="34" charset="0"/>
              </a:rPr>
              <a:t>creativity</a:t>
            </a:r>
            <a:r>
              <a:rPr lang="ru-RU" dirty="0">
                <a:latin typeface="Calibri" pitchFamily="34" charset="0"/>
              </a:rPr>
              <a:t>’ </a:t>
            </a:r>
            <a:r>
              <a:rPr lang="ru-RU" dirty="0" err="1">
                <a:latin typeface="Calibri" pitchFamily="34" charset="0"/>
              </a:rPr>
              <a:t>as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potential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of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morphological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innovations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and</a:t>
            </a:r>
            <a:r>
              <a:rPr lang="ru-RU" dirty="0">
                <a:latin typeface="Calibri" pitchFamily="34" charset="0"/>
              </a:rPr>
              <a:t> ‘</a:t>
            </a:r>
            <a:r>
              <a:rPr lang="ru-RU" dirty="0" err="1">
                <a:latin typeface="Calibri" pitchFamily="34" charset="0"/>
              </a:rPr>
              <a:t>ludicity</a:t>
            </a:r>
            <a:r>
              <a:rPr lang="ru-RU" dirty="0">
                <a:latin typeface="Calibri" pitchFamily="34" charset="0"/>
              </a:rPr>
              <a:t>’ </a:t>
            </a:r>
            <a:r>
              <a:rPr lang="ru-RU" dirty="0" err="1">
                <a:latin typeface="Calibri" pitchFamily="34" charset="0"/>
              </a:rPr>
              <a:t>as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inherent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state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of</a:t>
            </a:r>
            <a:r>
              <a:rPr lang="ru-RU" dirty="0">
                <a:latin typeface="Calibri" pitchFamily="34" charset="0"/>
              </a:rPr>
              <a:t> ‘</a:t>
            </a:r>
            <a:r>
              <a:rPr lang="ru-RU" dirty="0" err="1">
                <a:latin typeface="Calibri" pitchFamily="34" charset="0"/>
              </a:rPr>
              <a:t>deep-rooted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playfulness</a:t>
            </a:r>
            <a:r>
              <a:rPr lang="ru-RU" dirty="0">
                <a:latin typeface="Calibri" pitchFamily="34" charset="0"/>
              </a:rPr>
              <a:t>’ </a:t>
            </a:r>
            <a:r>
              <a:rPr lang="ru-RU" dirty="0" err="1">
                <a:latin typeface="Calibri" pitchFamily="34" charset="0"/>
              </a:rPr>
              <a:t>with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language</a:t>
            </a:r>
            <a:r>
              <a:rPr lang="ru-RU" dirty="0">
                <a:latin typeface="Calibri" pitchFamily="34" charset="0"/>
              </a:rPr>
              <a:t>(</a:t>
            </a:r>
            <a:r>
              <a:rPr lang="ru-RU" dirty="0" err="1">
                <a:latin typeface="Calibri" pitchFamily="34" charset="0"/>
              </a:rPr>
              <a:t>s</a:t>
            </a:r>
            <a:r>
              <a:rPr lang="ru-RU" dirty="0">
                <a:latin typeface="Calibri" pitchFamily="34" charset="0"/>
              </a:rPr>
              <a:t>)</a:t>
            </a:r>
            <a:r>
              <a:rPr lang="en-GB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(Sussex 2004)</a:t>
            </a:r>
            <a:endParaRPr lang="en-US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endParaRPr lang="en-GB" sz="800" dirty="0">
              <a:latin typeface="Calibri" pitchFamily="34" charset="0"/>
            </a:endParaRPr>
          </a:p>
          <a:p>
            <a:r>
              <a:rPr lang="en-US" dirty="0" err="1">
                <a:latin typeface="Calibri" pitchFamily="34" charset="0"/>
              </a:rPr>
              <a:t>Transculture</a:t>
            </a:r>
            <a:r>
              <a:rPr lang="en-US" dirty="0">
                <a:latin typeface="Calibri" pitchFamily="34" charset="0"/>
              </a:rPr>
              <a:t> overcomes the isolation of symbolic systems and value determinations and broadens the field of “supra-cultural” creativity (Epstein 2009)</a:t>
            </a:r>
            <a:endParaRPr lang="en-GB" dirty="0">
              <a:latin typeface="Calibri" pitchFamily="34" charset="0"/>
            </a:endParaRPr>
          </a:p>
          <a:p>
            <a:endParaRPr lang="en-GB" sz="20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1200196"/>
          </a:xfrm>
        </p:spPr>
        <p:txBody>
          <a:bodyPr/>
          <a:lstStyle/>
          <a:p>
            <a:r>
              <a:rPr lang="en-GB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Stereowords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Translingualism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 in miniature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4032448"/>
          </a:xfrm>
        </p:spPr>
        <p:txBody>
          <a:bodyPr/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b="1" dirty="0" err="1">
                <a:latin typeface="Calibri" pitchFamily="34" charset="0"/>
              </a:rPr>
              <a:t>Poshлая</a:t>
            </a:r>
            <a:r>
              <a:rPr lang="ru-RU" sz="2000" dirty="0">
                <a:latin typeface="Calibri" pitchFamily="34" charset="0"/>
              </a:rPr>
              <a:t>(с) </a:t>
            </a:r>
            <a:r>
              <a:rPr lang="ru-RU" sz="2000" dirty="0" err="1">
                <a:latin typeface="Calibri" pitchFamily="34" charset="0"/>
              </a:rPr>
              <a:t>cеть</a:t>
            </a:r>
            <a:r>
              <a:rPr lang="ru-RU" sz="2000" dirty="0">
                <a:latin typeface="Calibri" pitchFamily="34" charset="0"/>
              </a:rPr>
              <a:t> супермаркетов </a:t>
            </a:r>
            <a:r>
              <a:rPr lang="ru-RU" sz="2000" dirty="0" err="1">
                <a:latin typeface="Calibri" pitchFamily="34" charset="0"/>
              </a:rPr>
              <a:t>Waitrose</a:t>
            </a:r>
            <a:r>
              <a:rPr lang="ru-RU" sz="2000" dirty="0">
                <a:latin typeface="Calibri" pitchFamily="34" charset="0"/>
              </a:rPr>
              <a:t> решила запустить в </a:t>
            </a:r>
            <a:r>
              <a:rPr lang="ru-RU" sz="2000" dirty="0" err="1">
                <a:latin typeface="Calibri" pitchFamily="34" charset="0"/>
              </a:rPr>
              <a:t>Твиттере</a:t>
            </a:r>
            <a:r>
              <a:rPr lang="ru-RU" sz="2000" dirty="0">
                <a:latin typeface="Calibri" pitchFamily="34" charset="0"/>
              </a:rPr>
              <a:t> кампанию</a:t>
            </a:r>
            <a:r>
              <a:rPr lang="en-GB" sz="2000" dirty="0">
                <a:latin typeface="Calibri" pitchFamily="34" charset="0"/>
              </a:rPr>
              <a:t>’</a:t>
            </a:r>
          </a:p>
          <a:p>
            <a:pPr>
              <a:spcBef>
                <a:spcPts val="600"/>
              </a:spcBef>
            </a:pPr>
            <a:r>
              <a:rPr lang="en-GB" dirty="0">
                <a:latin typeface="Calibri" pitchFamily="34" charset="0"/>
              </a:rPr>
              <a:t>	[The </a:t>
            </a:r>
            <a:r>
              <a:rPr lang="en-GB" i="1" dirty="0">
                <a:latin typeface="Calibri" pitchFamily="34" charset="0"/>
              </a:rPr>
              <a:t>vulgar</a:t>
            </a:r>
            <a:r>
              <a:rPr lang="en-GB" dirty="0">
                <a:latin typeface="Calibri" pitchFamily="34" charset="0"/>
              </a:rPr>
              <a:t> chain of the Waitrose supermarkets has decided to set up a Twitter campaign]</a:t>
            </a:r>
          </a:p>
          <a:p>
            <a:pPr>
              <a:spcBef>
                <a:spcPts val="600"/>
              </a:spcBef>
            </a:pPr>
            <a:r>
              <a:rPr lang="en-GB" dirty="0">
                <a:latin typeface="Calibri" pitchFamily="34" charset="0"/>
              </a:rPr>
              <a:t>	</a:t>
            </a:r>
            <a:r>
              <a:rPr lang="en-US" sz="1200" dirty="0">
                <a:latin typeface="Calibri" pitchFamily="34" charset="0"/>
              </a:rPr>
              <a:t>http://froken-bock.livejournal.com/1571369.html</a:t>
            </a:r>
            <a:endParaRPr lang="en-GB" sz="12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endParaRPr lang="en-GB" sz="800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....</a:t>
            </a:r>
            <a:r>
              <a:rPr lang="ru-RU" sz="2000" dirty="0">
                <a:latin typeface="Calibri" pitchFamily="34" charset="0"/>
              </a:rPr>
              <a:t>решила первый раз </a:t>
            </a:r>
            <a:r>
              <a:rPr lang="ru-RU" sz="2000" b="1" dirty="0" err="1">
                <a:latin typeface="Calibri" pitchFamily="34" charset="0"/>
              </a:rPr>
              <a:t>поуchavствовать</a:t>
            </a:r>
            <a:r>
              <a:rPr lang="ru-RU" sz="2000" dirty="0">
                <a:latin typeface="Calibri" pitchFamily="34" charset="0"/>
              </a:rPr>
              <a:t> в игре '</a:t>
            </a:r>
            <a:r>
              <a:rPr lang="ru-RU" sz="2000" dirty="0" err="1">
                <a:latin typeface="Calibri" pitchFamily="34" charset="0"/>
              </a:rPr>
              <a:t>boxing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</a:rPr>
              <a:t>day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dirty="0" err="1">
                <a:latin typeface="Calibri" pitchFamily="34" charset="0"/>
              </a:rPr>
              <a:t>sales</a:t>
            </a:r>
            <a:r>
              <a:rPr lang="en-GB" sz="2000" dirty="0">
                <a:latin typeface="Calibri" pitchFamily="34" charset="0"/>
              </a:rPr>
              <a:t>’</a:t>
            </a:r>
          </a:p>
          <a:p>
            <a:pPr>
              <a:spcBef>
                <a:spcPts val="600"/>
              </a:spcBef>
            </a:pPr>
            <a:r>
              <a:rPr lang="en-GB" dirty="0">
                <a:latin typeface="Calibri" pitchFamily="34" charset="0"/>
              </a:rPr>
              <a:t>	[for the first time I’ve decided to </a:t>
            </a:r>
            <a:r>
              <a:rPr lang="en-GB" i="1" dirty="0">
                <a:latin typeface="Calibri" pitchFamily="34" charset="0"/>
              </a:rPr>
              <a:t>take part</a:t>
            </a:r>
            <a:r>
              <a:rPr lang="en-GB" dirty="0">
                <a:latin typeface="Calibri" pitchFamily="34" charset="0"/>
              </a:rPr>
              <a:t> in the game called ‘boxing day sales]</a:t>
            </a:r>
          </a:p>
          <a:p>
            <a:pPr>
              <a:spcBef>
                <a:spcPts val="600"/>
              </a:spcBef>
            </a:pPr>
            <a:r>
              <a:rPr lang="en-GB" dirty="0">
                <a:latin typeface="Calibri" pitchFamily="34" charset="0"/>
              </a:rPr>
              <a:t>	</a:t>
            </a:r>
            <a:r>
              <a:rPr lang="en-US" sz="1200" dirty="0">
                <a:latin typeface="Calibri" pitchFamily="34" charset="0"/>
              </a:rPr>
              <a:t>http://froken-bock.livejournal.com/1628313.html</a:t>
            </a:r>
            <a:r>
              <a:rPr lang="en-GB" sz="1200" dirty="0">
                <a:latin typeface="Calibri" pitchFamily="34" charset="0"/>
              </a:rPr>
              <a:t>	</a:t>
            </a:r>
          </a:p>
          <a:p>
            <a:pPr>
              <a:spcBef>
                <a:spcPts val="600"/>
              </a:spcBef>
            </a:pPr>
            <a:endParaRPr lang="en-GB" sz="800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GB" sz="2000" dirty="0">
                <a:latin typeface="Calibri" pitchFamily="34" charset="0"/>
              </a:rPr>
              <a:t>C</a:t>
            </a:r>
            <a:r>
              <a:rPr lang="ru-RU" sz="2000" dirty="0">
                <a:latin typeface="Calibri" pitchFamily="34" charset="0"/>
              </a:rPr>
              <a:t>казали, что будет весело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en-GB" sz="2000" b="1" dirty="0">
                <a:latin typeface="Calibri" pitchFamily="34" charset="0"/>
              </a:rPr>
              <a:t>t</a:t>
            </a:r>
            <a:r>
              <a:rPr lang="en-US" sz="2000" b="1" dirty="0" err="1">
                <a:latin typeface="Calibri" pitchFamily="34" charset="0"/>
              </a:rPr>
              <a:t>ruly</a:t>
            </a:r>
            <a:r>
              <a:rPr lang="en-US" sz="2000" b="1" dirty="0">
                <a:latin typeface="Calibri" pitchFamily="34" charset="0"/>
              </a:rPr>
              <a:t> – </a:t>
            </a:r>
            <a:r>
              <a:rPr lang="ru-RU" sz="2000" b="1" dirty="0">
                <a:latin typeface="Calibri" pitchFamily="34" charset="0"/>
              </a:rPr>
              <a:t>не вру ли</a:t>
            </a:r>
            <a:r>
              <a:rPr lang="ru-RU" sz="2000" dirty="0">
                <a:latin typeface="Calibri" pitchFamily="34" charset="0"/>
              </a:rPr>
              <a:t>.</a:t>
            </a:r>
            <a:r>
              <a:rPr lang="en-GB" sz="2000" dirty="0">
                <a:latin typeface="Calibri" pitchFamily="34" charset="0"/>
              </a:rPr>
              <a:t> (039-F-31-LND)</a:t>
            </a:r>
            <a:endParaRPr lang="en-US" sz="200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latin typeface="Calibri" pitchFamily="34" charset="0"/>
              </a:rPr>
              <a:t>	</a:t>
            </a:r>
            <a:r>
              <a:rPr lang="en-GB" dirty="0">
                <a:latin typeface="Calibri" pitchFamily="34" charset="0"/>
              </a:rPr>
              <a:t>[They said it is going to be fun, truly – no lies]</a:t>
            </a:r>
            <a:endParaRPr lang="en-US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17998" cy="1143000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Linguistic markers of identities: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124744"/>
            <a:ext cx="8613361" cy="4187790"/>
          </a:xfrm>
        </p:spPr>
        <p:txBody>
          <a:bodyPr/>
          <a:lstStyle/>
          <a:p>
            <a:pPr marL="541338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Когда на работе надо сказать что-то реально важное, чтобы до них дошло сразу, я включаю «русский акцент». Вот сразу схватывают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5588" indent="635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[When I am at work and I need to say something really important so that all would get it at once,  I switch on my ‘Russian accent’. They catch it immediately,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009-М-38-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LND]</a:t>
            </a:r>
          </a:p>
          <a:p>
            <a:pPr marL="255588" indent="6350"/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7688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Сегодня на работе что-то всё меня так достало, что я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включила русскую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Did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LOTS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straight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talking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Сижу мучаюсь угрызениями совести теперь...</a:t>
            </a:r>
          </a:p>
          <a:p>
            <a:pPr marL="255588" indent="6350">
              <a:tabLst>
                <a:tab pos="711200" algn="l"/>
                <a:tab pos="900113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[Today I somehow got so fed up with everything that I ‘switched Russian’. Did LOTS of straight talking. Now I am stung by remorse...,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http://yummy-glutton.livejournal.com/43650.html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marL="255588" indent="6350"/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1338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Иногда я просто не парюсь, включаю свой рашн-америкашн. Д. посмеивается надо мною постоянно, а мне – ну вообще все к чертям, никогда я не буду говорить как он, так почему бы не дать свой чарующий русский акцент? </a:t>
            </a:r>
          </a:p>
          <a:p>
            <a:pPr marL="255588" indent="635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[Sometimes I let it go and switch my ‘Russian-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Amerikasian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, J. laughs a lot and I feel – to hell with it, I would never talk like him so why not emphasise my charming Russian accent a bit?..., 017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-F-37-DHM]</a:t>
            </a:r>
          </a:p>
          <a:p>
            <a:pPr marL="685800"/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/>
            <a:endParaRPr lang="en-GB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>
              <a:buFont typeface="Arial" pitchFamily="34" charset="0"/>
              <a:buChar char="•"/>
            </a:pPr>
            <a:endParaRPr lang="en-GB" i="1" dirty="0">
              <a:latin typeface="Calibri" pitchFamily="34" charset="0"/>
            </a:endParaRPr>
          </a:p>
          <a:p>
            <a:pPr marL="685800"/>
            <a:endParaRPr lang="en-GB" i="1" dirty="0">
              <a:latin typeface="Calibri" pitchFamily="34" charset="0"/>
            </a:endParaRPr>
          </a:p>
          <a:p>
            <a:pPr marL="1085850" lvl="1">
              <a:buNone/>
            </a:pPr>
            <a:endParaRPr lang="ru-RU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09600"/>
            <a:ext cx="7486600" cy="1143000"/>
          </a:xfrm>
        </p:spPr>
        <p:txBody>
          <a:bodyPr/>
          <a:lstStyle/>
          <a:p>
            <a:r>
              <a:rPr lang="en-US" sz="3200" b="1" dirty="0">
                <a:latin typeface="Calibri" pitchFamily="34" charset="0"/>
              </a:rPr>
              <a:t>On the boundaries of self-presentation (1)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71599" y="4437112"/>
            <a:ext cx="3168353" cy="1368376"/>
          </a:xfrm>
        </p:spPr>
        <p:txBody>
          <a:bodyPr/>
          <a:lstStyle/>
          <a:p>
            <a:endParaRPr lang="en-US" sz="2400" dirty="0">
              <a:latin typeface="Calibri" pitchFamily="34" charset="0"/>
            </a:endParaRPr>
          </a:p>
        </p:txBody>
      </p:sp>
      <p:pic>
        <p:nvPicPr>
          <p:cNvPr id="4100" name="Picture 4" descr="C:\Users\Полина\Downloads\a1dc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785094"/>
            <a:ext cx="3600400" cy="2270127"/>
          </a:xfrm>
          <a:prstGeom prst="rect">
            <a:avLst/>
          </a:prstGeom>
          <a:noFill/>
        </p:spPr>
      </p:pic>
      <p:pic>
        <p:nvPicPr>
          <p:cNvPr id="4101" name="Picture 5" descr="C:\Users\Полина\Downloads\1243721035_nashi-vsegda-ruljat-(www.votrube.ru)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284984"/>
            <a:ext cx="3541411" cy="2770237"/>
          </a:xfrm>
          <a:prstGeom prst="rect">
            <a:avLst/>
          </a:prstGeom>
          <a:noFill/>
        </p:spPr>
      </p:pic>
      <p:pic>
        <p:nvPicPr>
          <p:cNvPr id="4098" name="Picture 2" descr="C:\Users\Полина\Downloads\img_18457562_1818_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484784"/>
            <a:ext cx="3672408" cy="2379910"/>
          </a:xfrm>
          <a:prstGeom prst="rect">
            <a:avLst/>
          </a:prstGeom>
          <a:noFill/>
        </p:spPr>
      </p:pic>
      <p:pic>
        <p:nvPicPr>
          <p:cNvPr id="4099" name="Picture 3" descr="C:\Users\Полина\Downloads\nomera_2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3486488" cy="2807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09600"/>
            <a:ext cx="7486600" cy="1143000"/>
          </a:xfrm>
        </p:spPr>
        <p:txBody>
          <a:bodyPr/>
          <a:lstStyle/>
          <a:p>
            <a:r>
              <a:rPr lang="en-US" sz="3200" b="1" dirty="0">
                <a:latin typeface="Calibri" pitchFamily="34" charset="0"/>
              </a:rPr>
              <a:t>On the boundaries of self-presentation (2)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71599" y="4437112"/>
            <a:ext cx="3168353" cy="1368376"/>
          </a:xfrm>
        </p:spPr>
        <p:txBody>
          <a:bodyPr/>
          <a:lstStyle/>
          <a:p>
            <a:endParaRPr lang="en-US" sz="2400" dirty="0">
              <a:latin typeface="Calibri" pitchFamily="34" charset="0"/>
            </a:endParaRPr>
          </a:p>
        </p:txBody>
      </p:sp>
      <p:pic>
        <p:nvPicPr>
          <p:cNvPr id="5122" name="Picture 2" descr="C:\Users\Полина\Downloads\i-m-russian-and-can-t-keep-calm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028" y="1625143"/>
            <a:ext cx="3703268" cy="4320480"/>
          </a:xfrm>
          <a:prstGeom prst="rect">
            <a:avLst/>
          </a:prstGeom>
          <a:noFill/>
        </p:spPr>
      </p:pic>
      <p:pic>
        <p:nvPicPr>
          <p:cNvPr id="5125" name="Picture 5" descr="C:\Users\Полина\Downloads\i-am-turkish-and-i-cannot-keep-calm-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3482" y="3762626"/>
            <a:ext cx="1800200" cy="216024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627" y="3772353"/>
            <a:ext cx="1705901" cy="2160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8415" y="1603848"/>
            <a:ext cx="1867056" cy="2178232"/>
          </a:xfrm>
          <a:prstGeom prst="rect">
            <a:avLst/>
          </a:prstGeom>
        </p:spPr>
      </p:pic>
      <p:pic>
        <p:nvPicPr>
          <p:cNvPr id="5123" name="Picture 3" descr="C:\Users\Полина\Downloads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93482" y="1600544"/>
            <a:ext cx="1812706" cy="2184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06680" cy="890574"/>
          </a:xfrm>
        </p:spPr>
        <p:txBody>
          <a:bodyPr/>
          <a:lstStyle/>
          <a:p>
            <a:r>
              <a:rPr lang="en-US" sz="3600" b="1" dirty="0">
                <a:latin typeface="Calibri" pitchFamily="34" charset="0"/>
              </a:rPr>
              <a:t>On the boundaries of self-presentation (3)</a:t>
            </a:r>
            <a:endParaRPr lang="ru-RU" sz="36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844824"/>
            <a:ext cx="7858179" cy="3960664"/>
          </a:xfrm>
        </p:spPr>
        <p:txBody>
          <a:bodyPr/>
          <a:lstStyle/>
          <a:p>
            <a:pPr algn="ctr">
              <a:spcBef>
                <a:spcPts val="600"/>
              </a:spcBef>
            </a:pPr>
            <a:endParaRPr lang="en-GB" dirty="0">
              <a:latin typeface="Calibri" pitchFamily="34" charset="0"/>
            </a:endParaRPr>
          </a:p>
        </p:txBody>
      </p:sp>
      <p:pic>
        <p:nvPicPr>
          <p:cNvPr id="6146" name="Picture 2" descr="E:\Durham PhD\конференции\i-RZNNt8c-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144" y="1864736"/>
            <a:ext cx="6757463" cy="3940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8604"/>
            <a:ext cx="7920880" cy="1071570"/>
          </a:xfrm>
        </p:spPr>
        <p:txBody>
          <a:bodyPr/>
          <a:lstStyle/>
          <a:p>
            <a:r>
              <a:rPr lang="en-GB" sz="3200" b="1" dirty="0">
                <a:latin typeface="Calibri" pitchFamily="34" charset="0"/>
              </a:rPr>
              <a:t>Intercultural linkages in </a:t>
            </a:r>
            <a:r>
              <a:rPr lang="en-GB" sz="3200" b="1" dirty="0" err="1">
                <a:latin typeface="Calibri" pitchFamily="34" charset="0"/>
              </a:rPr>
              <a:t>metalinguistic</a:t>
            </a:r>
            <a:r>
              <a:rPr lang="en-GB" sz="3200" b="1" dirty="0">
                <a:latin typeface="Calibri" pitchFamily="34" charset="0"/>
              </a:rPr>
              <a:t> talk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0212" y="1340768"/>
            <a:ext cx="8479559" cy="5256584"/>
          </a:xfrm>
        </p:spPr>
        <p:txBody>
          <a:bodyPr/>
          <a:lstStyle/>
          <a:p>
            <a:pPr indent="0"/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В оксфордский словарь официально добавлено слово MAMIL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[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middle-aged man in Lycra, PK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Бритишизм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, не только лингвистически, но и по факту - вряд ли еще в какой стране мира популяция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мамилов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столь размножилась. Видимо, для этого нужно было сочетание каких-то условий - погодных, конформистских, классовых.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ru-RU" sz="2000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Оперировать в столовой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 Не ездить же на велосипеде в штанах для керлинга, на самом деле... 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/>
            <a:endParaRPr lang="ru-RU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/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[The word MAMIL (middle-aged man in Lycra) has been officially added to the Oxford dictionary. A British English word, not only linguistically but  contextually – there is hardly any other country in the world where the population of </a:t>
            </a:r>
            <a:r>
              <a:rPr lang="en-GB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mamils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 has increased so significantly. Apparently, it was influenced by a combination of factors – climate, conformism, class...</a:t>
            </a:r>
            <a:r>
              <a:rPr lang="en-GB" sz="2000" i="1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Indeed, one can’t </a:t>
            </a:r>
            <a:r>
              <a:rPr lang="en-GB" sz="2000" i="1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operate in a dining room 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ride a bicycle in their curling sweatpants].</a:t>
            </a:r>
          </a:p>
          <a:p>
            <a:pPr indent="0"/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http://yummy-glutton.livejournal.com/63704.html</a:t>
            </a:r>
          </a:p>
          <a:p>
            <a:pPr indent="0"/>
            <a:endParaRPr lang="en-GB" i="1" dirty="0">
              <a:latin typeface="Calibri" pitchFamily="34" charset="0"/>
            </a:endParaRPr>
          </a:p>
          <a:p>
            <a:pPr indent="0"/>
            <a:endParaRPr lang="en-GB" i="1" dirty="0">
              <a:latin typeface="Calibri" pitchFamily="34" charset="0"/>
            </a:endParaRPr>
          </a:p>
          <a:p>
            <a:pPr indent="0"/>
            <a:endParaRPr lang="ru-RU" sz="14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DUPowerpointTemplate</Template>
  <TotalTime>4111</TotalTime>
  <Words>812</Words>
  <Application>Microsoft Office PowerPoint</Application>
  <PresentationFormat>On-screen Show (4:3)</PresentationFormat>
  <Paragraphs>84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</vt:lpstr>
      <vt:lpstr>Blank</vt:lpstr>
      <vt:lpstr>Russophonism in flux:   Language practices and new identities of Russian-speaking migrants in the UK</vt:lpstr>
      <vt:lpstr>‘Russian-speaking-ness’ as a cultural marker</vt:lpstr>
      <vt:lpstr>Creativity in multilingualism</vt:lpstr>
      <vt:lpstr>Stereowords: Translingualism in miniature</vt:lpstr>
      <vt:lpstr>Linguistic markers of identities:</vt:lpstr>
      <vt:lpstr>On the boundaries of self-presentation (1)</vt:lpstr>
      <vt:lpstr>On the boundaries of self-presentation (2)</vt:lpstr>
      <vt:lpstr>On the boundaries of self-presentation (3)</vt:lpstr>
      <vt:lpstr>Intercultural linkages in metalinguistic talk</vt:lpstr>
      <vt:lpstr>A book yet to be written: Rationale</vt:lpstr>
      <vt:lpstr>A book yet to be written: Constructing identity</vt:lpstr>
      <vt:lpstr>A book yet to be written: Language at hand</vt:lpstr>
      <vt:lpstr>Thank you!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Polina Kistehvost</cp:lastModifiedBy>
  <cp:revision>314</cp:revision>
  <dcterms:created xsi:type="dcterms:W3CDTF">2013-06-02T22:21:17Z</dcterms:created>
  <dcterms:modified xsi:type="dcterms:W3CDTF">2017-05-26T09:44:38Z</dcterms:modified>
</cp:coreProperties>
</file>