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80" r:id="rId2"/>
    <p:sldMasterId id="2147483792" r:id="rId3"/>
    <p:sldMasterId id="2147483804" r:id="rId4"/>
  </p:sldMasterIdLst>
  <p:notesMasterIdLst>
    <p:notesMasterId r:id="rId14"/>
  </p:notesMasterIdLst>
  <p:sldIdLst>
    <p:sldId id="286" r:id="rId5"/>
    <p:sldId id="271" r:id="rId6"/>
    <p:sldId id="276" r:id="rId7"/>
    <p:sldId id="278" r:id="rId8"/>
    <p:sldId id="281" r:id="rId9"/>
    <p:sldId id="282" r:id="rId10"/>
    <p:sldId id="280" r:id="rId11"/>
    <p:sldId id="284" r:id="rId12"/>
    <p:sldId id="288"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56" autoAdjust="0"/>
    <p:restoredTop sz="94086" autoAdjust="0"/>
  </p:normalViewPr>
  <p:slideViewPr>
    <p:cSldViewPr>
      <p:cViewPr varScale="1">
        <p:scale>
          <a:sx n="64" d="100"/>
          <a:sy n="64" d="100"/>
        </p:scale>
        <p:origin x="1368" y="78"/>
      </p:cViewPr>
      <p:guideLst>
        <p:guide orient="horz" pos="2160"/>
        <p:guide pos="2880"/>
      </p:guideLst>
    </p:cSldViewPr>
  </p:slideViewPr>
  <p:outlineViewPr>
    <p:cViewPr>
      <p:scale>
        <a:sx n="33" d="100"/>
        <a:sy n="33" d="100"/>
      </p:scale>
      <p:origin x="0" y="22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8F04FB-16C5-4D65-ADF6-4FEB2320AC45}" type="datetimeFigureOut">
              <a:rPr lang="ru-RU" smtClean="0"/>
              <a:t>08.11.2017</a:t>
            </a:fld>
            <a:endParaRPr lang="ru-R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26FEF3-890E-4D7C-B1AE-0F4A013F7B86}" type="slidenum">
              <a:rPr lang="ru-RU" smtClean="0"/>
              <a:t>‹#›</a:t>
            </a:fld>
            <a:endParaRPr lang="ru-RU"/>
          </a:p>
        </p:txBody>
      </p:sp>
    </p:spTree>
    <p:extLst>
      <p:ext uri="{BB962C8B-B14F-4D97-AF65-F5344CB8AC3E}">
        <p14:creationId xmlns:p14="http://schemas.microsoft.com/office/powerpoint/2010/main" val="2116055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Верхний колонтитул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Polina Kliuchnikova</a:t>
            </a:r>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Номер слайда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5AA8F-1A77-490A-A91C-07921398B02B}"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7159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Верхний колонтитул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Polina Kliuchnikova</a:t>
            </a:r>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Номер слайда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5AA8F-1A77-490A-A91C-07921398B02B}"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1682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369F551-0723-4EDC-98F4-4278C11DAD75}" type="datetimeFigureOut">
              <a:rPr lang="ru-RU" smtClean="0"/>
              <a:pPr/>
              <a:t>08.11.2017</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BCB49B08-57E9-416E-9653-85A39353CC7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1369F551-0723-4EDC-98F4-4278C11DAD75}" type="datetimeFigureOut">
              <a:rPr lang="ru-RU" smtClean="0"/>
              <a:pPr/>
              <a:t>08.11.2017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B49B08-57E9-416E-9653-85A39353CC7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1369F551-0723-4EDC-98F4-4278C11DAD75}" type="datetimeFigureOut">
              <a:rPr lang="ru-RU" smtClean="0"/>
              <a:pPr/>
              <a:t>08.11.2017</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BCB49B08-57E9-416E-9653-85A39353CC7D}"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E22D3269-D687-4F31-AAE9-CEC2365A6ADE}" type="datetimeFigureOut">
              <a:rPr lang="ru-RU" smtClean="0"/>
              <a:pPr/>
              <a:t>08.11.2017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99BD0C-1BB8-460F-9BE9-A233A540F64C}" type="slidenum">
              <a:rPr lang="ru-RU" smtClean="0"/>
              <a:pPr/>
              <a:t>‹#›</a:t>
            </a:fld>
            <a:endParaRPr lang="ru-RU"/>
          </a:p>
        </p:txBody>
      </p:sp>
    </p:spTree>
    <p:extLst>
      <p:ext uri="{BB962C8B-B14F-4D97-AF65-F5344CB8AC3E}">
        <p14:creationId xmlns:p14="http://schemas.microsoft.com/office/powerpoint/2010/main" val="1878426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22D3269-D687-4F31-AAE9-CEC2365A6ADE}" type="datetimeFigureOut">
              <a:rPr lang="ru-RU" smtClean="0"/>
              <a:pPr/>
              <a:t>08.11.2017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99BD0C-1BB8-460F-9BE9-A233A540F64C}" type="slidenum">
              <a:rPr lang="ru-RU" smtClean="0"/>
              <a:pPr/>
              <a:t>‹#›</a:t>
            </a:fld>
            <a:endParaRPr lang="ru-RU"/>
          </a:p>
        </p:txBody>
      </p:sp>
    </p:spTree>
    <p:extLst>
      <p:ext uri="{BB962C8B-B14F-4D97-AF65-F5344CB8AC3E}">
        <p14:creationId xmlns:p14="http://schemas.microsoft.com/office/powerpoint/2010/main" val="3508696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22D3269-D687-4F31-AAE9-CEC2365A6ADE}" type="datetimeFigureOut">
              <a:rPr lang="ru-RU" smtClean="0"/>
              <a:pPr/>
              <a:t>08.11.2017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99BD0C-1BB8-460F-9BE9-A233A540F64C}" type="slidenum">
              <a:rPr lang="ru-RU" smtClean="0"/>
              <a:pPr/>
              <a:t>‹#›</a:t>
            </a:fld>
            <a:endParaRPr lang="ru-RU"/>
          </a:p>
        </p:txBody>
      </p:sp>
    </p:spTree>
    <p:extLst>
      <p:ext uri="{BB962C8B-B14F-4D97-AF65-F5344CB8AC3E}">
        <p14:creationId xmlns:p14="http://schemas.microsoft.com/office/powerpoint/2010/main" val="581831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E22D3269-D687-4F31-AAE9-CEC2365A6ADE}" type="datetimeFigureOut">
              <a:rPr lang="ru-RU" smtClean="0"/>
              <a:pPr/>
              <a:t>08.11.2017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99BD0C-1BB8-460F-9BE9-A233A540F64C}" type="slidenum">
              <a:rPr lang="ru-RU" smtClean="0"/>
              <a:pPr/>
              <a:t>‹#›</a:t>
            </a:fld>
            <a:endParaRPr lang="ru-RU"/>
          </a:p>
        </p:txBody>
      </p:sp>
    </p:spTree>
    <p:extLst>
      <p:ext uri="{BB962C8B-B14F-4D97-AF65-F5344CB8AC3E}">
        <p14:creationId xmlns:p14="http://schemas.microsoft.com/office/powerpoint/2010/main" val="477098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22D3269-D687-4F31-AAE9-CEC2365A6ADE}" type="datetimeFigureOut">
              <a:rPr lang="ru-RU" smtClean="0"/>
              <a:pPr/>
              <a:t>08.11.2017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D99BD0C-1BB8-460F-9BE9-A233A540F64C}" type="slidenum">
              <a:rPr lang="ru-RU" smtClean="0"/>
              <a:pPr/>
              <a:t>‹#›</a:t>
            </a:fld>
            <a:endParaRPr lang="ru-RU"/>
          </a:p>
        </p:txBody>
      </p:sp>
    </p:spTree>
    <p:extLst>
      <p:ext uri="{BB962C8B-B14F-4D97-AF65-F5344CB8AC3E}">
        <p14:creationId xmlns:p14="http://schemas.microsoft.com/office/powerpoint/2010/main" val="2224516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E22D3269-D687-4F31-AAE9-CEC2365A6ADE}" type="datetimeFigureOut">
              <a:rPr lang="ru-RU" smtClean="0"/>
              <a:pPr/>
              <a:t>08.11.2017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D99BD0C-1BB8-460F-9BE9-A233A540F64C}" type="slidenum">
              <a:rPr lang="ru-RU" smtClean="0"/>
              <a:pPr/>
              <a:t>‹#›</a:t>
            </a:fld>
            <a:endParaRPr lang="ru-RU"/>
          </a:p>
        </p:txBody>
      </p:sp>
    </p:spTree>
    <p:extLst>
      <p:ext uri="{BB962C8B-B14F-4D97-AF65-F5344CB8AC3E}">
        <p14:creationId xmlns:p14="http://schemas.microsoft.com/office/powerpoint/2010/main" val="3354114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22D3269-D687-4F31-AAE9-CEC2365A6ADE}" type="datetimeFigureOut">
              <a:rPr lang="ru-RU" smtClean="0"/>
              <a:pPr/>
              <a:t>08.11.2017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D99BD0C-1BB8-460F-9BE9-A233A540F64C}" type="slidenum">
              <a:rPr lang="ru-RU" smtClean="0"/>
              <a:pPr/>
              <a:t>‹#›</a:t>
            </a:fld>
            <a:endParaRPr lang="ru-RU"/>
          </a:p>
        </p:txBody>
      </p:sp>
    </p:spTree>
    <p:extLst>
      <p:ext uri="{BB962C8B-B14F-4D97-AF65-F5344CB8AC3E}">
        <p14:creationId xmlns:p14="http://schemas.microsoft.com/office/powerpoint/2010/main" val="3727659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22D3269-D687-4F31-AAE9-CEC2365A6ADE}" type="datetimeFigureOut">
              <a:rPr lang="ru-RU" smtClean="0"/>
              <a:pPr/>
              <a:t>08.11.2017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99BD0C-1BB8-460F-9BE9-A233A540F64C}" type="slidenum">
              <a:rPr lang="ru-RU" smtClean="0"/>
              <a:pPr/>
              <a:t>‹#›</a:t>
            </a:fld>
            <a:endParaRPr lang="ru-RU"/>
          </a:p>
        </p:txBody>
      </p:sp>
    </p:spTree>
    <p:extLst>
      <p:ext uri="{BB962C8B-B14F-4D97-AF65-F5344CB8AC3E}">
        <p14:creationId xmlns:p14="http://schemas.microsoft.com/office/powerpoint/2010/main" val="1713895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a:t>Образец заголовка</a:t>
            </a:r>
            <a:endParaRPr kumimoji="0" lang="en-US"/>
          </a:p>
        </p:txBody>
      </p:sp>
      <p:sp>
        <p:nvSpPr>
          <p:cNvPr id="4" name="Дата 3"/>
          <p:cNvSpPr>
            <a:spLocks noGrp="1"/>
          </p:cNvSpPr>
          <p:nvPr>
            <p:ph type="dt" sz="half" idx="10"/>
          </p:nvPr>
        </p:nvSpPr>
        <p:spPr/>
        <p:txBody>
          <a:bodyPr/>
          <a:lstStyle/>
          <a:p>
            <a:fld id="{1369F551-0723-4EDC-98F4-4278C11DAD75}" type="datetimeFigureOut">
              <a:rPr lang="ru-RU" smtClean="0"/>
              <a:pPr/>
              <a:t>08.11.2017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BCB49B08-57E9-416E-9653-85A39353CC7D}" type="slidenum">
              <a:rPr lang="ru-RU" smtClean="0"/>
              <a:pPr/>
              <a:t>‹#›</a:t>
            </a:fld>
            <a:endParaRPr 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22D3269-D687-4F31-AAE9-CEC2365A6ADE}" type="datetimeFigureOut">
              <a:rPr lang="ru-RU" smtClean="0"/>
              <a:pPr/>
              <a:t>08.11.2017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99BD0C-1BB8-460F-9BE9-A233A540F64C}" type="slidenum">
              <a:rPr lang="ru-RU" smtClean="0"/>
              <a:pPr/>
              <a:t>‹#›</a:t>
            </a:fld>
            <a:endParaRPr lang="ru-RU"/>
          </a:p>
        </p:txBody>
      </p:sp>
    </p:spTree>
    <p:extLst>
      <p:ext uri="{BB962C8B-B14F-4D97-AF65-F5344CB8AC3E}">
        <p14:creationId xmlns:p14="http://schemas.microsoft.com/office/powerpoint/2010/main" val="3400237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22D3269-D687-4F31-AAE9-CEC2365A6ADE}" type="datetimeFigureOut">
              <a:rPr lang="ru-RU" smtClean="0"/>
              <a:pPr/>
              <a:t>08.11.2017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99BD0C-1BB8-460F-9BE9-A233A540F64C}" type="slidenum">
              <a:rPr lang="ru-RU" smtClean="0"/>
              <a:pPr/>
              <a:t>‹#›</a:t>
            </a:fld>
            <a:endParaRPr lang="ru-RU"/>
          </a:p>
        </p:txBody>
      </p:sp>
    </p:spTree>
    <p:extLst>
      <p:ext uri="{BB962C8B-B14F-4D97-AF65-F5344CB8AC3E}">
        <p14:creationId xmlns:p14="http://schemas.microsoft.com/office/powerpoint/2010/main" val="1051402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22D3269-D687-4F31-AAE9-CEC2365A6ADE}" type="datetimeFigureOut">
              <a:rPr lang="ru-RU" smtClean="0"/>
              <a:pPr/>
              <a:t>08.11.2017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99BD0C-1BB8-460F-9BE9-A233A540F64C}" type="slidenum">
              <a:rPr lang="ru-RU" smtClean="0"/>
              <a:pPr/>
              <a:t>‹#›</a:t>
            </a:fld>
            <a:endParaRPr lang="ru-RU"/>
          </a:p>
        </p:txBody>
      </p:sp>
    </p:spTree>
    <p:extLst>
      <p:ext uri="{BB962C8B-B14F-4D97-AF65-F5344CB8AC3E}">
        <p14:creationId xmlns:p14="http://schemas.microsoft.com/office/powerpoint/2010/main" val="754199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9144000" cy="5516563"/>
          </a:xfrm>
          <a:prstGeom prst="rect">
            <a:avLst/>
          </a:prstGeom>
          <a:solidFill>
            <a:srgbClr val="663366"/>
          </a:solidFill>
          <a:ln w="9525">
            <a:noFill/>
            <a:miter lim="800000"/>
            <a:headEnd/>
            <a:tailEnd/>
          </a:ln>
          <a:effectLst/>
        </p:spPr>
        <p:txBody>
          <a:bodyPr wrap="none" anchor="ctr"/>
          <a:lstStyle/>
          <a:p>
            <a:pPr algn="ctr">
              <a:defRPr/>
            </a:pPr>
            <a:endParaRPr lang="en-US">
              <a:solidFill>
                <a:srgbClr val="663366"/>
              </a:solidFill>
            </a:endParaRPr>
          </a:p>
        </p:txBody>
      </p:sp>
      <p:pic>
        <p:nvPicPr>
          <p:cNvPr id="5" name="Picture 8"/>
          <p:cNvPicPr>
            <a:picLocks noChangeAspect="1" noChangeArrowheads="1"/>
          </p:cNvPicPr>
          <p:nvPr/>
        </p:nvPicPr>
        <p:blipFill>
          <a:blip r:embed="rId2"/>
          <a:srcRect/>
          <a:stretch>
            <a:fillRect/>
          </a:stretch>
        </p:blipFill>
        <p:spPr bwMode="auto">
          <a:xfrm>
            <a:off x="266700" y="5843588"/>
            <a:ext cx="1943100" cy="862012"/>
          </a:xfrm>
          <a:prstGeom prst="rect">
            <a:avLst/>
          </a:prstGeom>
          <a:noFill/>
          <a:ln w="9525">
            <a:noFill/>
            <a:miter lim="800000"/>
            <a:headEnd/>
            <a:tailEnd/>
          </a:ln>
        </p:spPr>
      </p:pic>
      <p:sp>
        <p:nvSpPr>
          <p:cNvPr id="8203" name="Rectangle 11"/>
          <p:cNvSpPr>
            <a:spLocks noGrp="1" noChangeArrowheads="1"/>
          </p:cNvSpPr>
          <p:nvPr>
            <p:ph type="ctrTitle" sz="quarter"/>
          </p:nvPr>
        </p:nvSpPr>
        <p:spPr>
          <a:xfrm>
            <a:off x="755650" y="476250"/>
            <a:ext cx="7772400" cy="1470025"/>
          </a:xfrm>
        </p:spPr>
        <p:txBody>
          <a:bodyPr/>
          <a:lstStyle>
            <a:lvl1pPr>
              <a:defRPr>
                <a:solidFill>
                  <a:schemeClr val="bg1"/>
                </a:solidFill>
              </a:defRPr>
            </a:lvl1pPr>
          </a:lstStyle>
          <a:p>
            <a:r>
              <a:rPr lang="ru-RU"/>
              <a:t>Образец заголовка</a:t>
            </a:r>
            <a:endParaRPr lang="en-GB"/>
          </a:p>
        </p:txBody>
      </p:sp>
      <p:sp>
        <p:nvSpPr>
          <p:cNvPr id="8204" name="Rectangle 12"/>
          <p:cNvSpPr>
            <a:spLocks noGrp="1" noChangeArrowheads="1"/>
          </p:cNvSpPr>
          <p:nvPr>
            <p:ph type="subTitle" sz="quarter" idx="1"/>
          </p:nvPr>
        </p:nvSpPr>
        <p:spPr>
          <a:xfrm>
            <a:off x="827088" y="2420938"/>
            <a:ext cx="7561262" cy="1752600"/>
          </a:xfrm>
        </p:spPr>
        <p:txBody>
          <a:bodyPr/>
          <a:lstStyle>
            <a:lvl1pPr marL="0" indent="0">
              <a:defRPr b="1">
                <a:solidFill>
                  <a:schemeClr val="bg1"/>
                </a:solidFill>
              </a:defRPr>
            </a:lvl1pPr>
          </a:lstStyle>
          <a:p>
            <a:r>
              <a:rPr lang="ru-RU"/>
              <a:t>Образец подзаголовка</a:t>
            </a:r>
            <a:endParaRPr lang="en-GB"/>
          </a:p>
        </p:txBody>
      </p:sp>
      <p:sp>
        <p:nvSpPr>
          <p:cNvPr id="6" name="Rectangle 6"/>
          <p:cNvSpPr>
            <a:spLocks noGrp="1" noChangeArrowheads="1"/>
          </p:cNvSpPr>
          <p:nvPr>
            <p:ph type="sldNum" sz="quarter" idx="10"/>
          </p:nvPr>
        </p:nvSpPr>
        <p:spPr>
          <a:xfrm>
            <a:off x="6553200" y="6245225"/>
            <a:ext cx="2133600" cy="476250"/>
          </a:xfrm>
        </p:spPr>
        <p:txBody>
          <a:bodyPr/>
          <a:lstStyle>
            <a:lvl1pPr>
              <a:defRPr/>
            </a:lvl1pPr>
          </a:lstStyle>
          <a:p>
            <a:fld id="{A25DDB09-8B19-4BF9-9BF2-20C3B33C6B82}" type="slidenum">
              <a:rPr lang="ru-RU" smtClean="0"/>
              <a:pPr/>
              <a:t>‹#›</a:t>
            </a:fld>
            <a:endParaRPr lang="ru-RU"/>
          </a:p>
        </p:txBody>
      </p:sp>
    </p:spTree>
    <p:extLst>
      <p:ext uri="{BB962C8B-B14F-4D97-AF65-F5344CB8AC3E}">
        <p14:creationId xmlns:p14="http://schemas.microsoft.com/office/powerpoint/2010/main" val="39700580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GB"/>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4" name="Rectangle 4"/>
          <p:cNvSpPr>
            <a:spLocks noGrp="1" noChangeArrowheads="1"/>
          </p:cNvSpPr>
          <p:nvPr>
            <p:ph type="dt" sz="half" idx="10"/>
          </p:nvPr>
        </p:nvSpPr>
        <p:spPr>
          <a:ln/>
        </p:spPr>
        <p:txBody>
          <a:bodyPr/>
          <a:lstStyle>
            <a:lvl1pPr>
              <a:defRPr/>
            </a:lvl1pPr>
          </a:lstStyle>
          <a:p>
            <a:fld id="{F275FF38-A5C1-4F0E-86ED-772A0CD215B4}" type="datetime1">
              <a:rPr lang="ru-RU" smtClean="0"/>
              <a:pPr/>
              <a:t>08.11.2017</a:t>
            </a:fld>
            <a:endParaRPr lang="ru-RU"/>
          </a:p>
        </p:txBody>
      </p:sp>
      <p:sp>
        <p:nvSpPr>
          <p:cNvPr id="5" name="Rectangle 5"/>
          <p:cNvSpPr>
            <a:spLocks noGrp="1" noChangeArrowheads="1"/>
          </p:cNvSpPr>
          <p:nvPr>
            <p:ph type="ftr" sz="quarter" idx="11"/>
          </p:nvPr>
        </p:nvSpPr>
        <p:spPr>
          <a:ln/>
        </p:spPr>
        <p:txBody>
          <a:bodyPr/>
          <a:lstStyle>
            <a:lvl1pPr>
              <a:defRPr/>
            </a:lvl1pPr>
          </a:lstStyle>
          <a:p>
            <a:r>
              <a:rPr lang="en-US"/>
              <a:t>'Language and Super-diversity: Explorations and interrogations', University of Jyväskylä, June 5-7, 2013</a:t>
            </a:r>
            <a:endParaRPr lang="ru-RU"/>
          </a:p>
        </p:txBody>
      </p:sp>
      <p:sp>
        <p:nvSpPr>
          <p:cNvPr id="6" name="Rectangle 6"/>
          <p:cNvSpPr>
            <a:spLocks noGrp="1" noChangeArrowheads="1"/>
          </p:cNvSpPr>
          <p:nvPr>
            <p:ph type="sldNum" sz="quarter" idx="12"/>
          </p:nvPr>
        </p:nvSpPr>
        <p:spPr>
          <a:ln/>
        </p:spPr>
        <p:txBody>
          <a:bodyPr/>
          <a:lstStyle>
            <a:lvl1pPr>
              <a:defRPr/>
            </a:lvl1pPr>
          </a:lstStyle>
          <a:p>
            <a:fld id="{A25DDB09-8B19-4BF9-9BF2-20C3B33C6B82}" type="slidenum">
              <a:rPr lang="ru-RU" smtClean="0"/>
              <a:pPr/>
              <a:t>‹#›</a:t>
            </a:fld>
            <a:endParaRPr lang="ru-RU"/>
          </a:p>
        </p:txBody>
      </p:sp>
    </p:spTree>
    <p:extLst>
      <p:ext uri="{BB962C8B-B14F-4D97-AF65-F5344CB8AC3E}">
        <p14:creationId xmlns:p14="http://schemas.microsoft.com/office/powerpoint/2010/main" val="3002001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fld id="{E7CD7298-715D-42BD-BB86-4501CE70DD0E}" type="datetime1">
              <a:rPr lang="ru-RU" smtClean="0"/>
              <a:pPr/>
              <a:t>08.11.2017</a:t>
            </a:fld>
            <a:endParaRPr lang="ru-RU"/>
          </a:p>
        </p:txBody>
      </p:sp>
      <p:sp>
        <p:nvSpPr>
          <p:cNvPr id="5" name="Rectangle 5"/>
          <p:cNvSpPr>
            <a:spLocks noGrp="1" noChangeArrowheads="1"/>
          </p:cNvSpPr>
          <p:nvPr>
            <p:ph type="ftr" sz="quarter" idx="11"/>
          </p:nvPr>
        </p:nvSpPr>
        <p:spPr>
          <a:ln/>
        </p:spPr>
        <p:txBody>
          <a:bodyPr/>
          <a:lstStyle>
            <a:lvl1pPr>
              <a:defRPr/>
            </a:lvl1pPr>
          </a:lstStyle>
          <a:p>
            <a:r>
              <a:rPr lang="en-US"/>
              <a:t>'Language and Super-diversity: Explorations and interrogations', University of Jyväskylä, June 5-7, 2013</a:t>
            </a:r>
            <a:endParaRPr lang="ru-RU"/>
          </a:p>
        </p:txBody>
      </p:sp>
      <p:sp>
        <p:nvSpPr>
          <p:cNvPr id="6" name="Rectangle 6"/>
          <p:cNvSpPr>
            <a:spLocks noGrp="1" noChangeArrowheads="1"/>
          </p:cNvSpPr>
          <p:nvPr>
            <p:ph type="sldNum" sz="quarter" idx="12"/>
          </p:nvPr>
        </p:nvSpPr>
        <p:spPr>
          <a:ln/>
        </p:spPr>
        <p:txBody>
          <a:bodyPr/>
          <a:lstStyle>
            <a:lvl1pPr>
              <a:defRPr/>
            </a:lvl1pPr>
          </a:lstStyle>
          <a:p>
            <a:fld id="{A25DDB09-8B19-4BF9-9BF2-20C3B33C6B82}" type="slidenum">
              <a:rPr lang="ru-RU" smtClean="0"/>
              <a:pPr/>
              <a:t>‹#›</a:t>
            </a:fld>
            <a:endParaRPr lang="ru-RU"/>
          </a:p>
        </p:txBody>
      </p:sp>
    </p:spTree>
    <p:extLst>
      <p:ext uri="{BB962C8B-B14F-4D97-AF65-F5344CB8AC3E}">
        <p14:creationId xmlns:p14="http://schemas.microsoft.com/office/powerpoint/2010/main" val="14403439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GB"/>
          </a:p>
        </p:txBody>
      </p:sp>
      <p:sp>
        <p:nvSpPr>
          <p:cNvPr id="3" name="Content Placeholder 2"/>
          <p:cNvSpPr>
            <a:spLocks noGrp="1"/>
          </p:cNvSpPr>
          <p:nvPr>
            <p:ph sz="half" idx="1"/>
          </p:nvPr>
        </p:nvSpPr>
        <p:spPr>
          <a:xfrm>
            <a:off x="684213" y="1989138"/>
            <a:ext cx="38100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4" name="Content Placeholder 3"/>
          <p:cNvSpPr>
            <a:spLocks noGrp="1"/>
          </p:cNvSpPr>
          <p:nvPr>
            <p:ph sz="half" idx="2"/>
          </p:nvPr>
        </p:nvSpPr>
        <p:spPr>
          <a:xfrm>
            <a:off x="4646613" y="1989138"/>
            <a:ext cx="38100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5" name="Rectangle 4"/>
          <p:cNvSpPr>
            <a:spLocks noGrp="1" noChangeArrowheads="1"/>
          </p:cNvSpPr>
          <p:nvPr>
            <p:ph type="dt" sz="half" idx="10"/>
          </p:nvPr>
        </p:nvSpPr>
        <p:spPr>
          <a:ln/>
        </p:spPr>
        <p:txBody>
          <a:bodyPr/>
          <a:lstStyle>
            <a:lvl1pPr>
              <a:defRPr/>
            </a:lvl1pPr>
          </a:lstStyle>
          <a:p>
            <a:fld id="{70AE80F6-C0A4-4A88-97B3-D7DAC0224172}" type="datetime1">
              <a:rPr lang="ru-RU" smtClean="0"/>
              <a:pPr/>
              <a:t>08.11.2017</a:t>
            </a:fld>
            <a:endParaRPr lang="ru-RU"/>
          </a:p>
        </p:txBody>
      </p:sp>
      <p:sp>
        <p:nvSpPr>
          <p:cNvPr id="6" name="Rectangle 5"/>
          <p:cNvSpPr>
            <a:spLocks noGrp="1" noChangeArrowheads="1"/>
          </p:cNvSpPr>
          <p:nvPr>
            <p:ph type="ftr" sz="quarter" idx="11"/>
          </p:nvPr>
        </p:nvSpPr>
        <p:spPr>
          <a:ln/>
        </p:spPr>
        <p:txBody>
          <a:bodyPr/>
          <a:lstStyle>
            <a:lvl1pPr>
              <a:defRPr/>
            </a:lvl1pPr>
          </a:lstStyle>
          <a:p>
            <a:r>
              <a:rPr lang="en-US"/>
              <a:t>'Language and Super-diversity: Explorations and interrogations', University of Jyväskylä, June 5-7, 2013</a:t>
            </a:r>
            <a:endParaRPr lang="ru-RU"/>
          </a:p>
        </p:txBody>
      </p:sp>
      <p:sp>
        <p:nvSpPr>
          <p:cNvPr id="7" name="Rectangle 6"/>
          <p:cNvSpPr>
            <a:spLocks noGrp="1" noChangeArrowheads="1"/>
          </p:cNvSpPr>
          <p:nvPr>
            <p:ph type="sldNum" sz="quarter" idx="12"/>
          </p:nvPr>
        </p:nvSpPr>
        <p:spPr>
          <a:ln/>
        </p:spPr>
        <p:txBody>
          <a:bodyPr/>
          <a:lstStyle>
            <a:lvl1pPr>
              <a:defRPr/>
            </a:lvl1pPr>
          </a:lstStyle>
          <a:p>
            <a:fld id="{A25DDB09-8B19-4BF9-9BF2-20C3B33C6B82}" type="slidenum">
              <a:rPr lang="ru-RU" smtClean="0"/>
              <a:pPr/>
              <a:t>‹#›</a:t>
            </a:fld>
            <a:endParaRPr lang="ru-RU"/>
          </a:p>
        </p:txBody>
      </p:sp>
    </p:spTree>
    <p:extLst>
      <p:ext uri="{BB962C8B-B14F-4D97-AF65-F5344CB8AC3E}">
        <p14:creationId xmlns:p14="http://schemas.microsoft.com/office/powerpoint/2010/main" val="6941044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a:t>Образец заголовка</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7" name="Rectangle 4"/>
          <p:cNvSpPr>
            <a:spLocks noGrp="1" noChangeArrowheads="1"/>
          </p:cNvSpPr>
          <p:nvPr>
            <p:ph type="dt" sz="half" idx="10"/>
          </p:nvPr>
        </p:nvSpPr>
        <p:spPr>
          <a:ln/>
        </p:spPr>
        <p:txBody>
          <a:bodyPr/>
          <a:lstStyle>
            <a:lvl1pPr>
              <a:defRPr/>
            </a:lvl1pPr>
          </a:lstStyle>
          <a:p>
            <a:fld id="{8D2697D8-F9A9-4811-9D2F-D6F256A58769}" type="datetime1">
              <a:rPr lang="ru-RU" smtClean="0"/>
              <a:pPr/>
              <a:t>08.11.2017</a:t>
            </a:fld>
            <a:endParaRPr lang="ru-RU"/>
          </a:p>
        </p:txBody>
      </p:sp>
      <p:sp>
        <p:nvSpPr>
          <p:cNvPr id="8" name="Rectangle 5"/>
          <p:cNvSpPr>
            <a:spLocks noGrp="1" noChangeArrowheads="1"/>
          </p:cNvSpPr>
          <p:nvPr>
            <p:ph type="ftr" sz="quarter" idx="11"/>
          </p:nvPr>
        </p:nvSpPr>
        <p:spPr>
          <a:ln/>
        </p:spPr>
        <p:txBody>
          <a:bodyPr/>
          <a:lstStyle>
            <a:lvl1pPr>
              <a:defRPr/>
            </a:lvl1pPr>
          </a:lstStyle>
          <a:p>
            <a:r>
              <a:rPr lang="en-US"/>
              <a:t>'Language and Super-diversity: Explorations and interrogations', University of Jyväskylä, June 5-7, 2013</a:t>
            </a:r>
            <a:endParaRPr lang="ru-RU"/>
          </a:p>
        </p:txBody>
      </p:sp>
      <p:sp>
        <p:nvSpPr>
          <p:cNvPr id="9" name="Rectangle 6"/>
          <p:cNvSpPr>
            <a:spLocks noGrp="1" noChangeArrowheads="1"/>
          </p:cNvSpPr>
          <p:nvPr>
            <p:ph type="sldNum" sz="quarter" idx="12"/>
          </p:nvPr>
        </p:nvSpPr>
        <p:spPr>
          <a:ln/>
        </p:spPr>
        <p:txBody>
          <a:bodyPr/>
          <a:lstStyle>
            <a:lvl1pPr>
              <a:defRPr/>
            </a:lvl1pPr>
          </a:lstStyle>
          <a:p>
            <a:fld id="{A25DDB09-8B19-4BF9-9BF2-20C3B33C6B82}" type="slidenum">
              <a:rPr lang="ru-RU" smtClean="0"/>
              <a:pPr/>
              <a:t>‹#›</a:t>
            </a:fld>
            <a:endParaRPr lang="ru-RU"/>
          </a:p>
        </p:txBody>
      </p:sp>
    </p:spTree>
    <p:extLst>
      <p:ext uri="{BB962C8B-B14F-4D97-AF65-F5344CB8AC3E}">
        <p14:creationId xmlns:p14="http://schemas.microsoft.com/office/powerpoint/2010/main" val="8217031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GB"/>
          </a:p>
        </p:txBody>
      </p:sp>
      <p:sp>
        <p:nvSpPr>
          <p:cNvPr id="3" name="Rectangle 4"/>
          <p:cNvSpPr>
            <a:spLocks noGrp="1" noChangeArrowheads="1"/>
          </p:cNvSpPr>
          <p:nvPr>
            <p:ph type="dt" sz="half" idx="10"/>
          </p:nvPr>
        </p:nvSpPr>
        <p:spPr>
          <a:ln/>
        </p:spPr>
        <p:txBody>
          <a:bodyPr/>
          <a:lstStyle>
            <a:lvl1pPr>
              <a:defRPr/>
            </a:lvl1pPr>
          </a:lstStyle>
          <a:p>
            <a:fld id="{B721483F-C5B5-4AFA-9ED2-5CD4741E2F25}" type="datetime1">
              <a:rPr lang="ru-RU" smtClean="0"/>
              <a:pPr/>
              <a:t>08.11.2017</a:t>
            </a:fld>
            <a:endParaRPr lang="ru-RU"/>
          </a:p>
        </p:txBody>
      </p:sp>
      <p:sp>
        <p:nvSpPr>
          <p:cNvPr id="4" name="Rectangle 5"/>
          <p:cNvSpPr>
            <a:spLocks noGrp="1" noChangeArrowheads="1"/>
          </p:cNvSpPr>
          <p:nvPr>
            <p:ph type="ftr" sz="quarter" idx="11"/>
          </p:nvPr>
        </p:nvSpPr>
        <p:spPr>
          <a:ln/>
        </p:spPr>
        <p:txBody>
          <a:bodyPr/>
          <a:lstStyle>
            <a:lvl1pPr>
              <a:defRPr/>
            </a:lvl1pPr>
          </a:lstStyle>
          <a:p>
            <a:r>
              <a:rPr lang="en-US"/>
              <a:t>'Language and Super-diversity: Explorations and interrogations', University of Jyväskylä, June 5-7, 2013</a:t>
            </a:r>
            <a:endParaRPr lang="ru-RU"/>
          </a:p>
        </p:txBody>
      </p:sp>
      <p:sp>
        <p:nvSpPr>
          <p:cNvPr id="5" name="Rectangle 6"/>
          <p:cNvSpPr>
            <a:spLocks noGrp="1" noChangeArrowheads="1"/>
          </p:cNvSpPr>
          <p:nvPr>
            <p:ph type="sldNum" sz="quarter" idx="12"/>
          </p:nvPr>
        </p:nvSpPr>
        <p:spPr>
          <a:ln/>
        </p:spPr>
        <p:txBody>
          <a:bodyPr/>
          <a:lstStyle>
            <a:lvl1pPr>
              <a:defRPr/>
            </a:lvl1pPr>
          </a:lstStyle>
          <a:p>
            <a:fld id="{A25DDB09-8B19-4BF9-9BF2-20C3B33C6B82}" type="slidenum">
              <a:rPr lang="ru-RU" smtClean="0"/>
              <a:pPr/>
              <a:t>‹#›</a:t>
            </a:fld>
            <a:endParaRPr lang="ru-RU"/>
          </a:p>
        </p:txBody>
      </p:sp>
    </p:spTree>
    <p:extLst>
      <p:ext uri="{BB962C8B-B14F-4D97-AF65-F5344CB8AC3E}">
        <p14:creationId xmlns:p14="http://schemas.microsoft.com/office/powerpoint/2010/main" val="23190305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148EBB7-6182-49AA-8846-B97B341076FA}" type="datetime1">
              <a:rPr lang="ru-RU" smtClean="0"/>
              <a:pPr/>
              <a:t>08.11.2017</a:t>
            </a:fld>
            <a:endParaRPr lang="ru-RU"/>
          </a:p>
        </p:txBody>
      </p:sp>
      <p:sp>
        <p:nvSpPr>
          <p:cNvPr id="3" name="Rectangle 5"/>
          <p:cNvSpPr>
            <a:spLocks noGrp="1" noChangeArrowheads="1"/>
          </p:cNvSpPr>
          <p:nvPr>
            <p:ph type="ftr" sz="quarter" idx="11"/>
          </p:nvPr>
        </p:nvSpPr>
        <p:spPr>
          <a:ln/>
        </p:spPr>
        <p:txBody>
          <a:bodyPr/>
          <a:lstStyle>
            <a:lvl1pPr>
              <a:defRPr/>
            </a:lvl1pPr>
          </a:lstStyle>
          <a:p>
            <a:r>
              <a:rPr lang="en-US"/>
              <a:t>'Language and Super-diversity: Explorations and interrogations', University of Jyväskylä, June 5-7, 2013</a:t>
            </a:r>
            <a:endParaRPr lang="ru-RU"/>
          </a:p>
        </p:txBody>
      </p:sp>
      <p:sp>
        <p:nvSpPr>
          <p:cNvPr id="4" name="Rectangle 6"/>
          <p:cNvSpPr>
            <a:spLocks noGrp="1" noChangeArrowheads="1"/>
          </p:cNvSpPr>
          <p:nvPr>
            <p:ph type="sldNum" sz="quarter" idx="12"/>
          </p:nvPr>
        </p:nvSpPr>
        <p:spPr>
          <a:ln/>
        </p:spPr>
        <p:txBody>
          <a:bodyPr/>
          <a:lstStyle>
            <a:lvl1pPr>
              <a:defRPr/>
            </a:lvl1pPr>
          </a:lstStyle>
          <a:p>
            <a:fld id="{A25DDB09-8B19-4BF9-9BF2-20C3B33C6B82}" type="slidenum">
              <a:rPr lang="ru-RU" smtClean="0"/>
              <a:pPr/>
              <a:t>‹#›</a:t>
            </a:fld>
            <a:endParaRPr lang="ru-RU"/>
          </a:p>
        </p:txBody>
      </p:sp>
    </p:spTree>
    <p:extLst>
      <p:ext uri="{BB962C8B-B14F-4D97-AF65-F5344CB8AC3E}">
        <p14:creationId xmlns:p14="http://schemas.microsoft.com/office/powerpoint/2010/main" val="4231048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a:t>Образец заголовка</a:t>
            </a:r>
            <a:endParaRPr kumimoji="0" lang="en-US"/>
          </a:p>
        </p:txBody>
      </p:sp>
      <p:sp>
        <p:nvSpPr>
          <p:cNvPr id="12" name="Дата 11"/>
          <p:cNvSpPr>
            <a:spLocks noGrp="1"/>
          </p:cNvSpPr>
          <p:nvPr>
            <p:ph type="dt" sz="half" idx="10"/>
          </p:nvPr>
        </p:nvSpPr>
        <p:spPr/>
        <p:txBody>
          <a:bodyPr/>
          <a:lstStyle/>
          <a:p>
            <a:fld id="{1369F551-0723-4EDC-98F4-4278C11DAD75}" type="datetimeFigureOut">
              <a:rPr lang="ru-RU" smtClean="0"/>
              <a:pPr/>
              <a:t>08.11.2017</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CB49B08-57E9-416E-9653-85A39353CC7D}"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fld id="{4B40E144-740A-453B-A9CE-96D09CCF05D0}" type="datetime1">
              <a:rPr lang="ru-RU" smtClean="0"/>
              <a:pPr/>
              <a:t>08.11.2017</a:t>
            </a:fld>
            <a:endParaRPr lang="ru-RU"/>
          </a:p>
        </p:txBody>
      </p:sp>
      <p:sp>
        <p:nvSpPr>
          <p:cNvPr id="6" name="Rectangle 5"/>
          <p:cNvSpPr>
            <a:spLocks noGrp="1" noChangeArrowheads="1"/>
          </p:cNvSpPr>
          <p:nvPr>
            <p:ph type="ftr" sz="quarter" idx="11"/>
          </p:nvPr>
        </p:nvSpPr>
        <p:spPr>
          <a:ln/>
        </p:spPr>
        <p:txBody>
          <a:bodyPr/>
          <a:lstStyle>
            <a:lvl1pPr>
              <a:defRPr/>
            </a:lvl1pPr>
          </a:lstStyle>
          <a:p>
            <a:r>
              <a:rPr lang="en-US"/>
              <a:t>'Language and Super-diversity: Explorations and interrogations', University of Jyväskylä, June 5-7, 2013</a:t>
            </a:r>
            <a:endParaRPr lang="ru-RU"/>
          </a:p>
        </p:txBody>
      </p:sp>
      <p:sp>
        <p:nvSpPr>
          <p:cNvPr id="7" name="Rectangle 6"/>
          <p:cNvSpPr>
            <a:spLocks noGrp="1" noChangeArrowheads="1"/>
          </p:cNvSpPr>
          <p:nvPr>
            <p:ph type="sldNum" sz="quarter" idx="12"/>
          </p:nvPr>
        </p:nvSpPr>
        <p:spPr>
          <a:ln/>
        </p:spPr>
        <p:txBody>
          <a:bodyPr/>
          <a:lstStyle>
            <a:lvl1pPr>
              <a:defRPr/>
            </a:lvl1pPr>
          </a:lstStyle>
          <a:p>
            <a:fld id="{A25DDB09-8B19-4BF9-9BF2-20C3B33C6B82}" type="slidenum">
              <a:rPr lang="ru-RU" smtClean="0"/>
              <a:pPr/>
              <a:t>‹#›</a:t>
            </a:fld>
            <a:endParaRPr lang="ru-RU"/>
          </a:p>
        </p:txBody>
      </p:sp>
    </p:spTree>
    <p:extLst>
      <p:ext uri="{BB962C8B-B14F-4D97-AF65-F5344CB8AC3E}">
        <p14:creationId xmlns:p14="http://schemas.microsoft.com/office/powerpoint/2010/main" val="4806506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fld id="{238C96B5-4E3E-4891-94CE-F31A3D3AD37D}" type="datetime1">
              <a:rPr lang="ru-RU" smtClean="0"/>
              <a:pPr/>
              <a:t>08.11.2017</a:t>
            </a:fld>
            <a:endParaRPr lang="ru-RU"/>
          </a:p>
        </p:txBody>
      </p:sp>
      <p:sp>
        <p:nvSpPr>
          <p:cNvPr id="6" name="Rectangle 5"/>
          <p:cNvSpPr>
            <a:spLocks noGrp="1" noChangeArrowheads="1"/>
          </p:cNvSpPr>
          <p:nvPr>
            <p:ph type="ftr" sz="quarter" idx="11"/>
          </p:nvPr>
        </p:nvSpPr>
        <p:spPr>
          <a:ln/>
        </p:spPr>
        <p:txBody>
          <a:bodyPr/>
          <a:lstStyle>
            <a:lvl1pPr>
              <a:defRPr/>
            </a:lvl1pPr>
          </a:lstStyle>
          <a:p>
            <a:r>
              <a:rPr lang="en-US"/>
              <a:t>'Language and Super-diversity: Explorations and interrogations', University of Jyväskylä, June 5-7, 2013</a:t>
            </a:r>
            <a:endParaRPr lang="ru-RU"/>
          </a:p>
        </p:txBody>
      </p:sp>
      <p:sp>
        <p:nvSpPr>
          <p:cNvPr id="7" name="Rectangle 6"/>
          <p:cNvSpPr>
            <a:spLocks noGrp="1" noChangeArrowheads="1"/>
          </p:cNvSpPr>
          <p:nvPr>
            <p:ph type="sldNum" sz="quarter" idx="12"/>
          </p:nvPr>
        </p:nvSpPr>
        <p:spPr>
          <a:ln/>
        </p:spPr>
        <p:txBody>
          <a:bodyPr/>
          <a:lstStyle>
            <a:lvl1pPr>
              <a:defRPr/>
            </a:lvl1pPr>
          </a:lstStyle>
          <a:p>
            <a:fld id="{A25DDB09-8B19-4BF9-9BF2-20C3B33C6B82}" type="slidenum">
              <a:rPr lang="ru-RU" smtClean="0"/>
              <a:pPr/>
              <a:t>‹#›</a:t>
            </a:fld>
            <a:endParaRPr lang="ru-RU"/>
          </a:p>
        </p:txBody>
      </p:sp>
    </p:spTree>
    <p:extLst>
      <p:ext uri="{BB962C8B-B14F-4D97-AF65-F5344CB8AC3E}">
        <p14:creationId xmlns:p14="http://schemas.microsoft.com/office/powerpoint/2010/main" val="36243655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GB"/>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4" name="Rectangle 4"/>
          <p:cNvSpPr>
            <a:spLocks noGrp="1" noChangeArrowheads="1"/>
          </p:cNvSpPr>
          <p:nvPr>
            <p:ph type="dt" sz="half" idx="10"/>
          </p:nvPr>
        </p:nvSpPr>
        <p:spPr>
          <a:ln/>
        </p:spPr>
        <p:txBody>
          <a:bodyPr/>
          <a:lstStyle>
            <a:lvl1pPr>
              <a:defRPr/>
            </a:lvl1pPr>
          </a:lstStyle>
          <a:p>
            <a:fld id="{83B1810F-C05B-4DE6-895D-84C75DA1F57F}" type="datetime1">
              <a:rPr lang="ru-RU" smtClean="0"/>
              <a:pPr/>
              <a:t>08.11.2017</a:t>
            </a:fld>
            <a:endParaRPr lang="ru-RU"/>
          </a:p>
        </p:txBody>
      </p:sp>
      <p:sp>
        <p:nvSpPr>
          <p:cNvPr id="5" name="Rectangle 5"/>
          <p:cNvSpPr>
            <a:spLocks noGrp="1" noChangeArrowheads="1"/>
          </p:cNvSpPr>
          <p:nvPr>
            <p:ph type="ftr" sz="quarter" idx="11"/>
          </p:nvPr>
        </p:nvSpPr>
        <p:spPr>
          <a:ln/>
        </p:spPr>
        <p:txBody>
          <a:bodyPr/>
          <a:lstStyle>
            <a:lvl1pPr>
              <a:defRPr/>
            </a:lvl1pPr>
          </a:lstStyle>
          <a:p>
            <a:r>
              <a:rPr lang="en-US"/>
              <a:t>'Language and Super-diversity: Explorations and interrogations', University of Jyväskylä, June 5-7, 2013</a:t>
            </a:r>
            <a:endParaRPr lang="ru-RU"/>
          </a:p>
        </p:txBody>
      </p:sp>
      <p:sp>
        <p:nvSpPr>
          <p:cNvPr id="6" name="Rectangle 6"/>
          <p:cNvSpPr>
            <a:spLocks noGrp="1" noChangeArrowheads="1"/>
          </p:cNvSpPr>
          <p:nvPr>
            <p:ph type="sldNum" sz="quarter" idx="12"/>
          </p:nvPr>
        </p:nvSpPr>
        <p:spPr>
          <a:ln/>
        </p:spPr>
        <p:txBody>
          <a:bodyPr/>
          <a:lstStyle>
            <a:lvl1pPr>
              <a:defRPr/>
            </a:lvl1pPr>
          </a:lstStyle>
          <a:p>
            <a:fld id="{A25DDB09-8B19-4BF9-9BF2-20C3B33C6B82}" type="slidenum">
              <a:rPr lang="ru-RU" smtClean="0"/>
              <a:pPr/>
              <a:t>‹#›</a:t>
            </a:fld>
            <a:endParaRPr lang="ru-RU"/>
          </a:p>
        </p:txBody>
      </p:sp>
    </p:spTree>
    <p:extLst>
      <p:ext uri="{BB962C8B-B14F-4D97-AF65-F5344CB8AC3E}">
        <p14:creationId xmlns:p14="http://schemas.microsoft.com/office/powerpoint/2010/main" val="9176927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195888"/>
          </a:xfrm>
        </p:spPr>
        <p:txBody>
          <a:bodyPr vert="eaVert"/>
          <a:lstStyle/>
          <a:p>
            <a:r>
              <a:rPr lang="ru-RU"/>
              <a:t>Образец заголовка</a:t>
            </a:r>
            <a:endParaRPr lang="en-GB"/>
          </a:p>
        </p:txBody>
      </p:sp>
      <p:sp>
        <p:nvSpPr>
          <p:cNvPr id="3" name="Vertical Text Placeholder 2"/>
          <p:cNvSpPr>
            <a:spLocks noGrp="1"/>
          </p:cNvSpPr>
          <p:nvPr>
            <p:ph type="body" orient="vert" idx="1"/>
          </p:nvPr>
        </p:nvSpPr>
        <p:spPr>
          <a:xfrm>
            <a:off x="684213" y="609600"/>
            <a:ext cx="5678487" cy="519588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4" name="Rectangle 4"/>
          <p:cNvSpPr>
            <a:spLocks noGrp="1" noChangeArrowheads="1"/>
          </p:cNvSpPr>
          <p:nvPr>
            <p:ph type="dt" sz="half" idx="10"/>
          </p:nvPr>
        </p:nvSpPr>
        <p:spPr>
          <a:ln/>
        </p:spPr>
        <p:txBody>
          <a:bodyPr/>
          <a:lstStyle>
            <a:lvl1pPr>
              <a:defRPr/>
            </a:lvl1pPr>
          </a:lstStyle>
          <a:p>
            <a:fld id="{20F52BA5-24DF-4E7D-890C-E9F16AE1C7FC}" type="datetime1">
              <a:rPr lang="ru-RU" smtClean="0"/>
              <a:pPr/>
              <a:t>08.11.2017</a:t>
            </a:fld>
            <a:endParaRPr lang="ru-RU"/>
          </a:p>
        </p:txBody>
      </p:sp>
      <p:sp>
        <p:nvSpPr>
          <p:cNvPr id="5" name="Rectangle 5"/>
          <p:cNvSpPr>
            <a:spLocks noGrp="1" noChangeArrowheads="1"/>
          </p:cNvSpPr>
          <p:nvPr>
            <p:ph type="ftr" sz="quarter" idx="11"/>
          </p:nvPr>
        </p:nvSpPr>
        <p:spPr>
          <a:ln/>
        </p:spPr>
        <p:txBody>
          <a:bodyPr/>
          <a:lstStyle>
            <a:lvl1pPr>
              <a:defRPr/>
            </a:lvl1pPr>
          </a:lstStyle>
          <a:p>
            <a:r>
              <a:rPr lang="en-US"/>
              <a:t>'Language and Super-diversity: Explorations and interrogations', University of Jyväskylä, June 5-7, 2013</a:t>
            </a:r>
            <a:endParaRPr lang="ru-RU"/>
          </a:p>
        </p:txBody>
      </p:sp>
      <p:sp>
        <p:nvSpPr>
          <p:cNvPr id="6" name="Rectangle 6"/>
          <p:cNvSpPr>
            <a:spLocks noGrp="1" noChangeArrowheads="1"/>
          </p:cNvSpPr>
          <p:nvPr>
            <p:ph type="sldNum" sz="quarter" idx="12"/>
          </p:nvPr>
        </p:nvSpPr>
        <p:spPr>
          <a:ln/>
        </p:spPr>
        <p:txBody>
          <a:bodyPr/>
          <a:lstStyle>
            <a:lvl1pPr>
              <a:defRPr/>
            </a:lvl1pPr>
          </a:lstStyle>
          <a:p>
            <a:fld id="{A25DDB09-8B19-4BF9-9BF2-20C3B33C6B82}" type="slidenum">
              <a:rPr lang="ru-RU" smtClean="0"/>
              <a:pPr/>
              <a:t>‹#›</a:t>
            </a:fld>
            <a:endParaRPr lang="ru-RU"/>
          </a:p>
        </p:txBody>
      </p:sp>
    </p:spTree>
    <p:extLst>
      <p:ext uri="{BB962C8B-B14F-4D97-AF65-F5344CB8AC3E}">
        <p14:creationId xmlns:p14="http://schemas.microsoft.com/office/powerpoint/2010/main" val="1812974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9144000" cy="5516563"/>
          </a:xfrm>
          <a:prstGeom prst="rect">
            <a:avLst/>
          </a:prstGeom>
          <a:solidFill>
            <a:srgbClr val="663366"/>
          </a:solidFill>
          <a:ln w="9525">
            <a:noFill/>
            <a:miter lim="800000"/>
            <a:headEnd/>
            <a:tailEnd/>
          </a:ln>
          <a:effectLst/>
        </p:spPr>
        <p:txBody>
          <a:bodyPr wrap="none" anchor="ctr"/>
          <a:lstStyle/>
          <a:p>
            <a:pPr algn="ctr">
              <a:defRPr/>
            </a:pPr>
            <a:endParaRPr lang="en-US">
              <a:solidFill>
                <a:srgbClr val="663366"/>
              </a:solidFill>
            </a:endParaRPr>
          </a:p>
        </p:txBody>
      </p:sp>
      <p:pic>
        <p:nvPicPr>
          <p:cNvPr id="5" name="Picture 8"/>
          <p:cNvPicPr>
            <a:picLocks noChangeAspect="1" noChangeArrowheads="1"/>
          </p:cNvPicPr>
          <p:nvPr/>
        </p:nvPicPr>
        <p:blipFill>
          <a:blip r:embed="rId2" cstate="print"/>
          <a:srcRect/>
          <a:stretch>
            <a:fillRect/>
          </a:stretch>
        </p:blipFill>
        <p:spPr bwMode="auto">
          <a:xfrm>
            <a:off x="266700" y="5843588"/>
            <a:ext cx="1943100" cy="862012"/>
          </a:xfrm>
          <a:prstGeom prst="rect">
            <a:avLst/>
          </a:prstGeom>
          <a:noFill/>
          <a:ln w="9525">
            <a:noFill/>
            <a:miter lim="800000"/>
            <a:headEnd/>
            <a:tailEnd/>
          </a:ln>
        </p:spPr>
      </p:pic>
      <p:sp>
        <p:nvSpPr>
          <p:cNvPr id="8203" name="Rectangle 11"/>
          <p:cNvSpPr>
            <a:spLocks noGrp="1" noChangeArrowheads="1"/>
          </p:cNvSpPr>
          <p:nvPr>
            <p:ph type="ctrTitle" sz="quarter"/>
          </p:nvPr>
        </p:nvSpPr>
        <p:spPr>
          <a:xfrm>
            <a:off x="755650" y="476250"/>
            <a:ext cx="7772400" cy="1470025"/>
          </a:xfrm>
        </p:spPr>
        <p:txBody>
          <a:bodyPr/>
          <a:lstStyle>
            <a:lvl1pPr>
              <a:defRPr>
                <a:solidFill>
                  <a:schemeClr val="bg1"/>
                </a:solidFill>
              </a:defRPr>
            </a:lvl1pPr>
          </a:lstStyle>
          <a:p>
            <a:r>
              <a:rPr lang="ru-RU"/>
              <a:t>Образец заголовка</a:t>
            </a:r>
            <a:endParaRPr lang="en-GB"/>
          </a:p>
        </p:txBody>
      </p:sp>
      <p:sp>
        <p:nvSpPr>
          <p:cNvPr id="8204" name="Rectangle 12"/>
          <p:cNvSpPr>
            <a:spLocks noGrp="1" noChangeArrowheads="1"/>
          </p:cNvSpPr>
          <p:nvPr>
            <p:ph type="subTitle" sz="quarter" idx="1"/>
          </p:nvPr>
        </p:nvSpPr>
        <p:spPr>
          <a:xfrm>
            <a:off x="827088" y="2420938"/>
            <a:ext cx="7561262" cy="1752600"/>
          </a:xfrm>
        </p:spPr>
        <p:txBody>
          <a:bodyPr/>
          <a:lstStyle>
            <a:lvl1pPr marL="0" indent="0">
              <a:defRPr b="1">
                <a:solidFill>
                  <a:schemeClr val="bg1"/>
                </a:solidFill>
              </a:defRPr>
            </a:lvl1pPr>
          </a:lstStyle>
          <a:p>
            <a:r>
              <a:rPr lang="ru-RU"/>
              <a:t>Образец подзаголовка</a:t>
            </a:r>
            <a:endParaRPr lang="en-GB"/>
          </a:p>
        </p:txBody>
      </p:sp>
      <p:sp>
        <p:nvSpPr>
          <p:cNvPr id="6" name="Rectangle 6"/>
          <p:cNvSpPr>
            <a:spLocks noGrp="1" noChangeArrowheads="1"/>
          </p:cNvSpPr>
          <p:nvPr>
            <p:ph type="sldNum" sz="quarter" idx="10"/>
          </p:nvPr>
        </p:nvSpPr>
        <p:spPr>
          <a:xfrm>
            <a:off x="6553200" y="6245225"/>
            <a:ext cx="2133600" cy="476250"/>
          </a:xfrm>
        </p:spPr>
        <p:txBody>
          <a:bodyPr/>
          <a:lstStyle>
            <a:lvl1pPr>
              <a:defRPr/>
            </a:lvl1pPr>
          </a:lstStyle>
          <a:p>
            <a:fld id="{A25DDB09-8B19-4BF9-9BF2-20C3B33C6B82}" type="slidenum">
              <a:rPr lang="ru-RU" smtClean="0"/>
              <a:pPr/>
              <a:t>‹#›</a:t>
            </a:fld>
            <a:endParaRPr lang="ru-RU"/>
          </a:p>
        </p:txBody>
      </p:sp>
    </p:spTree>
    <p:extLst>
      <p:ext uri="{BB962C8B-B14F-4D97-AF65-F5344CB8AC3E}">
        <p14:creationId xmlns:p14="http://schemas.microsoft.com/office/powerpoint/2010/main" val="18164259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GB"/>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4" name="Rectangle 4"/>
          <p:cNvSpPr>
            <a:spLocks noGrp="1" noChangeArrowheads="1"/>
          </p:cNvSpPr>
          <p:nvPr>
            <p:ph type="dt" sz="half" idx="10"/>
          </p:nvPr>
        </p:nvSpPr>
        <p:spPr>
          <a:ln/>
        </p:spPr>
        <p:txBody>
          <a:bodyPr/>
          <a:lstStyle>
            <a:lvl1pPr>
              <a:defRPr/>
            </a:lvl1pPr>
          </a:lstStyle>
          <a:p>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A25DDB09-8B19-4BF9-9BF2-20C3B33C6B82}" type="slidenum">
              <a:rPr lang="ru-RU" smtClean="0"/>
              <a:pPr/>
              <a:t>‹#›</a:t>
            </a:fld>
            <a:endParaRPr lang="ru-RU"/>
          </a:p>
        </p:txBody>
      </p:sp>
    </p:spTree>
    <p:extLst>
      <p:ext uri="{BB962C8B-B14F-4D97-AF65-F5344CB8AC3E}">
        <p14:creationId xmlns:p14="http://schemas.microsoft.com/office/powerpoint/2010/main" val="1612650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A25DDB09-8B19-4BF9-9BF2-20C3B33C6B82}" type="slidenum">
              <a:rPr lang="ru-RU" smtClean="0"/>
              <a:pPr/>
              <a:t>‹#›</a:t>
            </a:fld>
            <a:endParaRPr lang="ru-RU"/>
          </a:p>
        </p:txBody>
      </p:sp>
    </p:spTree>
    <p:extLst>
      <p:ext uri="{BB962C8B-B14F-4D97-AF65-F5344CB8AC3E}">
        <p14:creationId xmlns:p14="http://schemas.microsoft.com/office/powerpoint/2010/main" val="31224043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GB"/>
          </a:p>
        </p:txBody>
      </p:sp>
      <p:sp>
        <p:nvSpPr>
          <p:cNvPr id="3" name="Content Placeholder 2"/>
          <p:cNvSpPr>
            <a:spLocks noGrp="1"/>
          </p:cNvSpPr>
          <p:nvPr>
            <p:ph sz="half" idx="1"/>
          </p:nvPr>
        </p:nvSpPr>
        <p:spPr>
          <a:xfrm>
            <a:off x="684213" y="1989138"/>
            <a:ext cx="38100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4" name="Content Placeholder 3"/>
          <p:cNvSpPr>
            <a:spLocks noGrp="1"/>
          </p:cNvSpPr>
          <p:nvPr>
            <p:ph sz="half" idx="2"/>
          </p:nvPr>
        </p:nvSpPr>
        <p:spPr>
          <a:xfrm>
            <a:off x="4646613" y="1989138"/>
            <a:ext cx="38100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5" name="Rectangle 4"/>
          <p:cNvSpPr>
            <a:spLocks noGrp="1" noChangeArrowheads="1"/>
          </p:cNvSpPr>
          <p:nvPr>
            <p:ph type="dt" sz="half" idx="10"/>
          </p:nvPr>
        </p:nvSpPr>
        <p:spPr>
          <a:ln/>
        </p:spPr>
        <p:txBody>
          <a:bodyPr/>
          <a:lstStyle>
            <a:lvl1pPr>
              <a:defRPr/>
            </a:lvl1pPr>
          </a:lstStyle>
          <a:p>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A25DDB09-8B19-4BF9-9BF2-20C3B33C6B82}" type="slidenum">
              <a:rPr lang="ru-RU" smtClean="0"/>
              <a:pPr/>
              <a:t>‹#›</a:t>
            </a:fld>
            <a:endParaRPr lang="ru-RU"/>
          </a:p>
        </p:txBody>
      </p:sp>
    </p:spTree>
    <p:extLst>
      <p:ext uri="{BB962C8B-B14F-4D97-AF65-F5344CB8AC3E}">
        <p14:creationId xmlns:p14="http://schemas.microsoft.com/office/powerpoint/2010/main" val="24828076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a:t>Образец заголовка</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7" name="Rectangle 4"/>
          <p:cNvSpPr>
            <a:spLocks noGrp="1" noChangeArrowheads="1"/>
          </p:cNvSpPr>
          <p:nvPr>
            <p:ph type="dt" sz="half" idx="10"/>
          </p:nvPr>
        </p:nvSpPr>
        <p:spPr>
          <a:ln/>
        </p:spPr>
        <p:txBody>
          <a:bodyPr/>
          <a:lstStyle>
            <a:lvl1pPr>
              <a:defRPr/>
            </a:lvl1pPr>
          </a:lstStyle>
          <a:p>
            <a:endParaRPr lang="ru-RU"/>
          </a:p>
        </p:txBody>
      </p:sp>
      <p:sp>
        <p:nvSpPr>
          <p:cNvPr id="8" name="Rectangle 5"/>
          <p:cNvSpPr>
            <a:spLocks noGrp="1" noChangeArrowheads="1"/>
          </p:cNvSpPr>
          <p:nvPr>
            <p:ph type="ftr" sz="quarter" idx="11"/>
          </p:nvPr>
        </p:nvSpPr>
        <p:spPr>
          <a:ln/>
        </p:spPr>
        <p:txBody>
          <a:bodyPr/>
          <a:lstStyle>
            <a:lvl1pPr>
              <a:defRPr/>
            </a:lvl1pPr>
          </a:lstStyle>
          <a:p>
            <a:endParaRPr lang="ru-RU"/>
          </a:p>
        </p:txBody>
      </p:sp>
      <p:sp>
        <p:nvSpPr>
          <p:cNvPr id="9" name="Rectangle 6"/>
          <p:cNvSpPr>
            <a:spLocks noGrp="1" noChangeArrowheads="1"/>
          </p:cNvSpPr>
          <p:nvPr>
            <p:ph type="sldNum" sz="quarter" idx="12"/>
          </p:nvPr>
        </p:nvSpPr>
        <p:spPr>
          <a:ln/>
        </p:spPr>
        <p:txBody>
          <a:bodyPr/>
          <a:lstStyle>
            <a:lvl1pPr>
              <a:defRPr/>
            </a:lvl1pPr>
          </a:lstStyle>
          <a:p>
            <a:fld id="{A25DDB09-8B19-4BF9-9BF2-20C3B33C6B82}" type="slidenum">
              <a:rPr lang="ru-RU" smtClean="0"/>
              <a:pPr/>
              <a:t>‹#›</a:t>
            </a:fld>
            <a:endParaRPr lang="ru-RU"/>
          </a:p>
        </p:txBody>
      </p:sp>
    </p:spTree>
    <p:extLst>
      <p:ext uri="{BB962C8B-B14F-4D97-AF65-F5344CB8AC3E}">
        <p14:creationId xmlns:p14="http://schemas.microsoft.com/office/powerpoint/2010/main" val="33429270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GB"/>
          </a:p>
        </p:txBody>
      </p:sp>
      <p:sp>
        <p:nvSpPr>
          <p:cNvPr id="3" name="Rectangle 4"/>
          <p:cNvSpPr>
            <a:spLocks noGrp="1" noChangeArrowheads="1"/>
          </p:cNvSpPr>
          <p:nvPr>
            <p:ph type="dt" sz="half" idx="10"/>
          </p:nvPr>
        </p:nvSpPr>
        <p:spPr>
          <a:ln/>
        </p:spPr>
        <p:txBody>
          <a:bodyPr/>
          <a:lstStyle>
            <a:lvl1pPr>
              <a:defRPr/>
            </a:lvl1pPr>
          </a:lstStyle>
          <a:p>
            <a:endParaRPr lang="ru-RU"/>
          </a:p>
        </p:txBody>
      </p:sp>
      <p:sp>
        <p:nvSpPr>
          <p:cNvPr id="4" name="Rectangle 5"/>
          <p:cNvSpPr>
            <a:spLocks noGrp="1" noChangeArrowheads="1"/>
          </p:cNvSpPr>
          <p:nvPr>
            <p:ph type="ftr" sz="quarter" idx="11"/>
          </p:nvPr>
        </p:nvSpPr>
        <p:spPr>
          <a:ln/>
        </p:spPr>
        <p:txBody>
          <a:bodyPr/>
          <a:lstStyle>
            <a:lvl1pPr>
              <a:defRPr/>
            </a:lvl1pPr>
          </a:lstStyle>
          <a:p>
            <a:endParaRPr lang="ru-RU"/>
          </a:p>
        </p:txBody>
      </p:sp>
      <p:sp>
        <p:nvSpPr>
          <p:cNvPr id="5" name="Rectangle 6"/>
          <p:cNvSpPr>
            <a:spLocks noGrp="1" noChangeArrowheads="1"/>
          </p:cNvSpPr>
          <p:nvPr>
            <p:ph type="sldNum" sz="quarter" idx="12"/>
          </p:nvPr>
        </p:nvSpPr>
        <p:spPr>
          <a:ln/>
        </p:spPr>
        <p:txBody>
          <a:bodyPr/>
          <a:lstStyle>
            <a:lvl1pPr>
              <a:defRPr/>
            </a:lvl1pPr>
          </a:lstStyle>
          <a:p>
            <a:fld id="{A25DDB09-8B19-4BF9-9BF2-20C3B33C6B82}" type="slidenum">
              <a:rPr lang="ru-RU" smtClean="0"/>
              <a:pPr/>
              <a:t>‹#›</a:t>
            </a:fld>
            <a:endParaRPr lang="ru-RU"/>
          </a:p>
        </p:txBody>
      </p:sp>
    </p:spTree>
    <p:extLst>
      <p:ext uri="{BB962C8B-B14F-4D97-AF65-F5344CB8AC3E}">
        <p14:creationId xmlns:p14="http://schemas.microsoft.com/office/powerpoint/2010/main" val="3580917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8" name="Дата 7"/>
          <p:cNvSpPr>
            <a:spLocks noGrp="1"/>
          </p:cNvSpPr>
          <p:nvPr>
            <p:ph type="dt" sz="half" idx="15"/>
          </p:nvPr>
        </p:nvSpPr>
        <p:spPr/>
        <p:txBody>
          <a:bodyPr rtlCol="0"/>
          <a:lstStyle/>
          <a:p>
            <a:fld id="{1369F551-0723-4EDC-98F4-4278C11DAD75}" type="datetimeFigureOut">
              <a:rPr lang="ru-RU" smtClean="0"/>
              <a:pPr/>
              <a:t>08.11.2017</a:t>
            </a:fld>
            <a:endParaRPr lang="ru-RU"/>
          </a:p>
        </p:txBody>
      </p:sp>
      <p:sp>
        <p:nvSpPr>
          <p:cNvPr id="10" name="Номер слайда 9"/>
          <p:cNvSpPr>
            <a:spLocks noGrp="1"/>
          </p:cNvSpPr>
          <p:nvPr>
            <p:ph type="sldNum" sz="quarter" idx="16"/>
          </p:nvPr>
        </p:nvSpPr>
        <p:spPr/>
        <p:txBody>
          <a:bodyPr rtlCol="0"/>
          <a:lstStyle/>
          <a:p>
            <a:fld id="{BCB49B08-57E9-416E-9653-85A39353CC7D}"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ru-RU"/>
          </a:p>
        </p:txBody>
      </p:sp>
      <p:sp>
        <p:nvSpPr>
          <p:cNvPr id="3" name="Rectangle 5"/>
          <p:cNvSpPr>
            <a:spLocks noGrp="1" noChangeArrowheads="1"/>
          </p:cNvSpPr>
          <p:nvPr>
            <p:ph type="ftr" sz="quarter" idx="11"/>
          </p:nvPr>
        </p:nvSpPr>
        <p:spPr>
          <a:ln/>
        </p:spPr>
        <p:txBody>
          <a:bodyPr/>
          <a:lstStyle>
            <a:lvl1pPr>
              <a:defRPr/>
            </a:lvl1pPr>
          </a:lstStyle>
          <a:p>
            <a:endParaRPr lang="ru-RU"/>
          </a:p>
        </p:txBody>
      </p:sp>
      <p:sp>
        <p:nvSpPr>
          <p:cNvPr id="4" name="Rectangle 6"/>
          <p:cNvSpPr>
            <a:spLocks noGrp="1" noChangeArrowheads="1"/>
          </p:cNvSpPr>
          <p:nvPr>
            <p:ph type="sldNum" sz="quarter" idx="12"/>
          </p:nvPr>
        </p:nvSpPr>
        <p:spPr>
          <a:ln/>
        </p:spPr>
        <p:txBody>
          <a:bodyPr/>
          <a:lstStyle>
            <a:lvl1pPr>
              <a:defRPr/>
            </a:lvl1pPr>
          </a:lstStyle>
          <a:p>
            <a:fld id="{A25DDB09-8B19-4BF9-9BF2-20C3B33C6B82}" type="slidenum">
              <a:rPr lang="ru-RU" smtClean="0"/>
              <a:pPr/>
              <a:t>‹#›</a:t>
            </a:fld>
            <a:endParaRPr lang="ru-RU"/>
          </a:p>
        </p:txBody>
      </p:sp>
    </p:spTree>
    <p:extLst>
      <p:ext uri="{BB962C8B-B14F-4D97-AF65-F5344CB8AC3E}">
        <p14:creationId xmlns:p14="http://schemas.microsoft.com/office/powerpoint/2010/main" val="20610874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A25DDB09-8B19-4BF9-9BF2-20C3B33C6B82}" type="slidenum">
              <a:rPr lang="ru-RU" smtClean="0"/>
              <a:pPr/>
              <a:t>‹#›</a:t>
            </a:fld>
            <a:endParaRPr lang="ru-RU"/>
          </a:p>
        </p:txBody>
      </p:sp>
    </p:spTree>
    <p:extLst>
      <p:ext uri="{BB962C8B-B14F-4D97-AF65-F5344CB8AC3E}">
        <p14:creationId xmlns:p14="http://schemas.microsoft.com/office/powerpoint/2010/main" val="41417037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A25DDB09-8B19-4BF9-9BF2-20C3B33C6B82}" type="slidenum">
              <a:rPr lang="ru-RU" smtClean="0"/>
              <a:pPr/>
              <a:t>‹#›</a:t>
            </a:fld>
            <a:endParaRPr lang="ru-RU"/>
          </a:p>
        </p:txBody>
      </p:sp>
    </p:spTree>
    <p:extLst>
      <p:ext uri="{BB962C8B-B14F-4D97-AF65-F5344CB8AC3E}">
        <p14:creationId xmlns:p14="http://schemas.microsoft.com/office/powerpoint/2010/main" val="10185099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GB"/>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4" name="Rectangle 4"/>
          <p:cNvSpPr>
            <a:spLocks noGrp="1" noChangeArrowheads="1"/>
          </p:cNvSpPr>
          <p:nvPr>
            <p:ph type="dt" sz="half" idx="10"/>
          </p:nvPr>
        </p:nvSpPr>
        <p:spPr>
          <a:ln/>
        </p:spPr>
        <p:txBody>
          <a:bodyPr/>
          <a:lstStyle>
            <a:lvl1pPr>
              <a:defRPr/>
            </a:lvl1pPr>
          </a:lstStyle>
          <a:p>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A25DDB09-8B19-4BF9-9BF2-20C3B33C6B82}" type="slidenum">
              <a:rPr lang="ru-RU" smtClean="0"/>
              <a:pPr/>
              <a:t>‹#›</a:t>
            </a:fld>
            <a:endParaRPr lang="ru-RU"/>
          </a:p>
        </p:txBody>
      </p:sp>
    </p:spTree>
    <p:extLst>
      <p:ext uri="{BB962C8B-B14F-4D97-AF65-F5344CB8AC3E}">
        <p14:creationId xmlns:p14="http://schemas.microsoft.com/office/powerpoint/2010/main" val="33854231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195888"/>
          </a:xfrm>
        </p:spPr>
        <p:txBody>
          <a:bodyPr vert="eaVert"/>
          <a:lstStyle/>
          <a:p>
            <a:r>
              <a:rPr lang="ru-RU"/>
              <a:t>Образец заголовка</a:t>
            </a:r>
            <a:endParaRPr lang="en-GB"/>
          </a:p>
        </p:txBody>
      </p:sp>
      <p:sp>
        <p:nvSpPr>
          <p:cNvPr id="3" name="Vertical Text Placeholder 2"/>
          <p:cNvSpPr>
            <a:spLocks noGrp="1"/>
          </p:cNvSpPr>
          <p:nvPr>
            <p:ph type="body" orient="vert" idx="1"/>
          </p:nvPr>
        </p:nvSpPr>
        <p:spPr>
          <a:xfrm>
            <a:off x="684213" y="609600"/>
            <a:ext cx="5678487" cy="519588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4" name="Rectangle 4"/>
          <p:cNvSpPr>
            <a:spLocks noGrp="1" noChangeArrowheads="1"/>
          </p:cNvSpPr>
          <p:nvPr>
            <p:ph type="dt" sz="half" idx="10"/>
          </p:nvPr>
        </p:nvSpPr>
        <p:spPr>
          <a:ln/>
        </p:spPr>
        <p:txBody>
          <a:bodyPr/>
          <a:lstStyle>
            <a:lvl1pPr>
              <a:defRPr/>
            </a:lvl1pPr>
          </a:lstStyle>
          <a:p>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A25DDB09-8B19-4BF9-9BF2-20C3B33C6B82}" type="slidenum">
              <a:rPr lang="ru-RU" smtClean="0"/>
              <a:pPr/>
              <a:t>‹#›</a:t>
            </a:fld>
            <a:endParaRPr lang="ru-RU"/>
          </a:p>
        </p:txBody>
      </p:sp>
    </p:spTree>
    <p:extLst>
      <p:ext uri="{BB962C8B-B14F-4D97-AF65-F5344CB8AC3E}">
        <p14:creationId xmlns:p14="http://schemas.microsoft.com/office/powerpoint/2010/main" val="829215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0" name="Дата 9"/>
          <p:cNvSpPr>
            <a:spLocks noGrp="1"/>
          </p:cNvSpPr>
          <p:nvPr>
            <p:ph type="dt" sz="half" idx="15"/>
          </p:nvPr>
        </p:nvSpPr>
        <p:spPr/>
        <p:txBody>
          <a:bodyPr rtlCol="0"/>
          <a:lstStyle/>
          <a:p>
            <a:fld id="{1369F551-0723-4EDC-98F4-4278C11DAD75}" type="datetimeFigureOut">
              <a:rPr lang="ru-RU" smtClean="0"/>
              <a:pPr/>
              <a:t>08.11.2017</a:t>
            </a:fld>
            <a:endParaRPr lang="ru-RU"/>
          </a:p>
        </p:txBody>
      </p:sp>
      <p:sp>
        <p:nvSpPr>
          <p:cNvPr id="12" name="Номер слайда 11"/>
          <p:cNvSpPr>
            <a:spLocks noGrp="1"/>
          </p:cNvSpPr>
          <p:nvPr>
            <p:ph type="sldNum" sz="quarter" idx="16"/>
          </p:nvPr>
        </p:nvSpPr>
        <p:spPr/>
        <p:txBody>
          <a:bodyPr rtlCol="0"/>
          <a:lstStyle/>
          <a:p>
            <a:fld id="{BCB49B08-57E9-416E-9653-85A39353CC7D}"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1369F551-0723-4EDC-98F4-4278C11DAD75}" type="datetimeFigureOut">
              <a:rPr lang="ru-RU" smtClean="0"/>
              <a:pPr/>
              <a:t>08.11.2017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BCB49B08-57E9-416E-9653-85A39353CC7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369F551-0723-4EDC-98F4-4278C11DAD75}" type="datetimeFigureOut">
              <a:rPr lang="ru-RU" smtClean="0"/>
              <a:pPr/>
              <a:t>08.11.2017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BCB49B08-57E9-416E-9653-85A39353CC7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1369F551-0723-4EDC-98F4-4278C11DAD75}" type="datetimeFigureOut">
              <a:rPr lang="ru-RU" smtClean="0"/>
              <a:pPr/>
              <a:t>08.11.2017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BCB49B08-57E9-416E-9653-85A39353CC7D}"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1369F551-0723-4EDC-98F4-4278C11DAD75}" type="datetimeFigureOut">
              <a:rPr lang="ru-RU" smtClean="0"/>
              <a:pPr/>
              <a:t>08.11.2017</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BCB49B08-57E9-416E-9653-85A39353CC7D}"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369F551-0723-4EDC-98F4-4278C11DAD75}" type="datetimeFigureOut">
              <a:rPr lang="ru-RU" smtClean="0"/>
              <a:pPr/>
              <a:t>08.11.2017</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CB49B08-57E9-416E-9653-85A39353CC7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2D3269-D687-4F31-AAE9-CEC2365A6ADE}" type="datetimeFigureOut">
              <a:rPr lang="ru-RU" smtClean="0"/>
              <a:pPr/>
              <a:t>08.11.2017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99BD0C-1BB8-460F-9BE9-A233A540F64C}" type="slidenum">
              <a:rPr lang="ru-RU" smtClean="0"/>
              <a:pPr/>
              <a:t>‹#›</a:t>
            </a:fld>
            <a:endParaRPr lang="ru-RU"/>
          </a:p>
        </p:txBody>
      </p:sp>
    </p:spTree>
    <p:extLst>
      <p:ext uri="{BB962C8B-B14F-4D97-AF65-F5344CB8AC3E}">
        <p14:creationId xmlns:p14="http://schemas.microsoft.com/office/powerpoint/2010/main" val="7045071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9140825" cy="6873875"/>
          </a:xfrm>
          <a:prstGeom prst="rect">
            <a:avLst/>
          </a:prstGeom>
          <a:solidFill>
            <a:srgbClr val="663366"/>
          </a:solidFill>
          <a:ln w="9525">
            <a:noFill/>
            <a:miter lim="800000"/>
            <a:headEnd/>
            <a:tailEnd/>
          </a:ln>
          <a:effectLst/>
        </p:spPr>
        <p:txBody>
          <a:bodyPr wrap="none" anchor="ctr"/>
          <a:lstStyle/>
          <a:p>
            <a:pPr algn="ctr">
              <a:defRPr/>
            </a:pPr>
            <a:r>
              <a:rPr lang="en-GB">
                <a:solidFill>
                  <a:srgbClr val="663366"/>
                </a:solidFill>
              </a:rPr>
              <a:t>∂</a:t>
            </a:r>
          </a:p>
        </p:txBody>
      </p:sp>
      <p:sp>
        <p:nvSpPr>
          <p:cNvPr id="1032" name="Rectangle 8"/>
          <p:cNvSpPr>
            <a:spLocks noChangeArrowheads="1"/>
          </p:cNvSpPr>
          <p:nvPr/>
        </p:nvSpPr>
        <p:spPr bwMode="auto">
          <a:xfrm>
            <a:off x="107950" y="107950"/>
            <a:ext cx="8924925" cy="6657975"/>
          </a:xfrm>
          <a:prstGeom prst="rect">
            <a:avLst/>
          </a:prstGeom>
          <a:solidFill>
            <a:schemeClr val="bg1"/>
          </a:solidFill>
          <a:ln w="9525">
            <a:noFill/>
            <a:miter lim="800000"/>
            <a:headEnd/>
            <a:tailEnd/>
          </a:ln>
          <a:effectLst/>
        </p:spPr>
        <p:txBody>
          <a:bodyPr wrap="none" anchor="ctr"/>
          <a:lstStyle/>
          <a:p>
            <a:pPr algn="ctr">
              <a:defRPr/>
            </a:pPr>
            <a:endParaRPr lang="en-US">
              <a:solidFill>
                <a:srgbClr val="663366"/>
              </a:solidFill>
            </a:endParaRPr>
          </a:p>
        </p:txBody>
      </p:sp>
      <p:sp>
        <p:nvSpPr>
          <p:cNvPr id="102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Heading style</a:t>
            </a:r>
          </a:p>
        </p:txBody>
      </p:sp>
      <p:sp>
        <p:nvSpPr>
          <p:cNvPr id="1029" name="Rectangle 3"/>
          <p:cNvSpPr>
            <a:spLocks noGrp="1" noChangeArrowheads="1"/>
          </p:cNvSpPr>
          <p:nvPr>
            <p:ph type="body" idx="1"/>
          </p:nvPr>
        </p:nvSpPr>
        <p:spPr bwMode="auto">
          <a:xfrm>
            <a:off x="684213" y="1989138"/>
            <a:ext cx="7772400" cy="381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6D109061-E265-4C04-ADB4-87CA7920FA83}" type="datetime1">
              <a:rPr lang="ru-RU" smtClean="0"/>
              <a:pPr/>
              <a:t>08.11.2017</a:t>
            </a:fld>
            <a:endParaRPr lang="ru-RU"/>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t>'Language and Super-diversity: Explorations and interrogations', University of Jyväskylä, June 5-7, 2013</a:t>
            </a:r>
            <a:endParaRPr lang="ru-RU"/>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25DDB09-8B19-4BF9-9BF2-20C3B33C6B82}" type="slidenum">
              <a:rPr lang="ru-RU" smtClean="0"/>
              <a:pPr/>
              <a:t>‹#›</a:t>
            </a:fld>
            <a:endParaRPr lang="ru-RU"/>
          </a:p>
        </p:txBody>
      </p:sp>
      <p:sp>
        <p:nvSpPr>
          <p:cNvPr id="1033" name="Rectangle 9"/>
          <p:cNvSpPr>
            <a:spLocks noChangeArrowheads="1"/>
          </p:cNvSpPr>
          <p:nvPr/>
        </p:nvSpPr>
        <p:spPr bwMode="auto">
          <a:xfrm>
            <a:off x="790575" y="611188"/>
            <a:ext cx="8024813" cy="1143000"/>
          </a:xfrm>
          <a:prstGeom prst="rect">
            <a:avLst/>
          </a:prstGeom>
          <a:noFill/>
          <a:ln w="9525">
            <a:noFill/>
            <a:miter lim="800000"/>
            <a:headEnd/>
            <a:tailEnd/>
          </a:ln>
        </p:spPr>
        <p:txBody>
          <a:bodyPr/>
          <a:lstStyle/>
          <a:p>
            <a:pPr eaLnBrk="1" hangingPunct="1">
              <a:defRPr/>
            </a:pPr>
            <a:endParaRPr lang="en-US" sz="4400">
              <a:solidFill>
                <a:schemeClr val="bg1"/>
              </a:solidFill>
            </a:endParaRPr>
          </a:p>
        </p:txBody>
      </p:sp>
      <p:sp>
        <p:nvSpPr>
          <p:cNvPr id="1034" name="Rectangle 10"/>
          <p:cNvSpPr>
            <a:spLocks noChangeArrowheads="1"/>
          </p:cNvSpPr>
          <p:nvPr/>
        </p:nvSpPr>
        <p:spPr bwMode="auto">
          <a:xfrm>
            <a:off x="790575" y="1798638"/>
            <a:ext cx="8024813" cy="3813175"/>
          </a:xfrm>
          <a:prstGeom prst="rect">
            <a:avLst/>
          </a:prstGeom>
          <a:noFill/>
          <a:ln w="9525">
            <a:noFill/>
            <a:miter lim="800000"/>
            <a:headEnd/>
            <a:tailEnd/>
          </a:ln>
        </p:spPr>
        <p:txBody>
          <a:bodyPr/>
          <a:lstStyle/>
          <a:p>
            <a:pPr eaLnBrk="1" hangingPunct="1">
              <a:spcBef>
                <a:spcPct val="20000"/>
              </a:spcBef>
              <a:defRPr/>
            </a:pPr>
            <a:endParaRPr lang="en-US" sz="1800" b="1">
              <a:solidFill>
                <a:schemeClr val="bg1"/>
              </a:solidFill>
              <a:latin typeface="Arial" charset="0"/>
            </a:endParaRPr>
          </a:p>
        </p:txBody>
      </p:sp>
      <p:pic>
        <p:nvPicPr>
          <p:cNvPr id="1035" name="Picture 11"/>
          <p:cNvPicPr>
            <a:picLocks noChangeAspect="1" noChangeArrowheads="1"/>
          </p:cNvPicPr>
          <p:nvPr/>
        </p:nvPicPr>
        <p:blipFill>
          <a:blip r:embed="rId13"/>
          <a:srcRect/>
          <a:stretch>
            <a:fillRect/>
          </a:stretch>
        </p:blipFill>
        <p:spPr bwMode="auto">
          <a:xfrm>
            <a:off x="266700" y="5843588"/>
            <a:ext cx="1943100" cy="862012"/>
          </a:xfrm>
          <a:prstGeom prst="rect">
            <a:avLst/>
          </a:prstGeom>
          <a:noFill/>
          <a:ln w="9525">
            <a:noFill/>
            <a:miter lim="800000"/>
            <a:headEnd/>
            <a:tailEnd/>
          </a:ln>
        </p:spPr>
      </p:pic>
    </p:spTree>
    <p:extLst>
      <p:ext uri="{BB962C8B-B14F-4D97-AF65-F5344CB8AC3E}">
        <p14:creationId xmlns:p14="http://schemas.microsoft.com/office/powerpoint/2010/main" val="413804310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dt="0"/>
  <p:txStyles>
    <p:titleStyle>
      <a:lvl1pPr algn="l" rtl="0" eaLnBrk="1" fontAlgn="base" hangingPunct="1">
        <a:spcBef>
          <a:spcPct val="0"/>
        </a:spcBef>
        <a:spcAft>
          <a:spcPct val="0"/>
        </a:spcAft>
        <a:defRPr sz="4400">
          <a:solidFill>
            <a:srgbClr val="663366"/>
          </a:solidFill>
          <a:latin typeface="+mj-lt"/>
          <a:ea typeface="+mj-ea"/>
          <a:cs typeface="+mj-cs"/>
        </a:defRPr>
      </a:lvl1pPr>
      <a:lvl2pPr algn="l" rtl="0" eaLnBrk="1" fontAlgn="base" hangingPunct="1">
        <a:spcBef>
          <a:spcPct val="0"/>
        </a:spcBef>
        <a:spcAft>
          <a:spcPct val="0"/>
        </a:spcAft>
        <a:defRPr sz="4400">
          <a:solidFill>
            <a:srgbClr val="663366"/>
          </a:solidFill>
          <a:latin typeface="Times" pitchFamily="18" charset="0"/>
        </a:defRPr>
      </a:lvl2pPr>
      <a:lvl3pPr algn="l" rtl="0" eaLnBrk="1" fontAlgn="base" hangingPunct="1">
        <a:spcBef>
          <a:spcPct val="0"/>
        </a:spcBef>
        <a:spcAft>
          <a:spcPct val="0"/>
        </a:spcAft>
        <a:defRPr sz="4400">
          <a:solidFill>
            <a:srgbClr val="663366"/>
          </a:solidFill>
          <a:latin typeface="Times" pitchFamily="18" charset="0"/>
        </a:defRPr>
      </a:lvl3pPr>
      <a:lvl4pPr algn="l" rtl="0" eaLnBrk="1" fontAlgn="base" hangingPunct="1">
        <a:spcBef>
          <a:spcPct val="0"/>
        </a:spcBef>
        <a:spcAft>
          <a:spcPct val="0"/>
        </a:spcAft>
        <a:defRPr sz="4400">
          <a:solidFill>
            <a:srgbClr val="663366"/>
          </a:solidFill>
          <a:latin typeface="Times" pitchFamily="18" charset="0"/>
        </a:defRPr>
      </a:lvl4pPr>
      <a:lvl5pPr algn="l" rtl="0" eaLnBrk="1" fontAlgn="base" hangingPunct="1">
        <a:spcBef>
          <a:spcPct val="0"/>
        </a:spcBef>
        <a:spcAft>
          <a:spcPct val="0"/>
        </a:spcAft>
        <a:defRPr sz="4400">
          <a:solidFill>
            <a:srgbClr val="663366"/>
          </a:solidFill>
          <a:latin typeface="Times" pitchFamily="18" charset="0"/>
        </a:defRPr>
      </a:lvl5pPr>
      <a:lvl6pPr marL="457200" algn="l" rtl="0" eaLnBrk="1" fontAlgn="base" hangingPunct="1">
        <a:spcBef>
          <a:spcPct val="0"/>
        </a:spcBef>
        <a:spcAft>
          <a:spcPct val="0"/>
        </a:spcAft>
        <a:defRPr sz="4400">
          <a:solidFill>
            <a:srgbClr val="663366"/>
          </a:solidFill>
          <a:latin typeface="Times" pitchFamily="18" charset="0"/>
        </a:defRPr>
      </a:lvl6pPr>
      <a:lvl7pPr marL="914400" algn="l" rtl="0" eaLnBrk="1" fontAlgn="base" hangingPunct="1">
        <a:spcBef>
          <a:spcPct val="0"/>
        </a:spcBef>
        <a:spcAft>
          <a:spcPct val="0"/>
        </a:spcAft>
        <a:defRPr sz="4400">
          <a:solidFill>
            <a:srgbClr val="663366"/>
          </a:solidFill>
          <a:latin typeface="Times" pitchFamily="18" charset="0"/>
        </a:defRPr>
      </a:lvl7pPr>
      <a:lvl8pPr marL="1371600" algn="l" rtl="0" eaLnBrk="1" fontAlgn="base" hangingPunct="1">
        <a:spcBef>
          <a:spcPct val="0"/>
        </a:spcBef>
        <a:spcAft>
          <a:spcPct val="0"/>
        </a:spcAft>
        <a:defRPr sz="4400">
          <a:solidFill>
            <a:srgbClr val="663366"/>
          </a:solidFill>
          <a:latin typeface="Times" pitchFamily="18" charset="0"/>
        </a:defRPr>
      </a:lvl8pPr>
      <a:lvl9pPr marL="1828800" algn="l" rtl="0" eaLnBrk="1" fontAlgn="base" hangingPunct="1">
        <a:spcBef>
          <a:spcPct val="0"/>
        </a:spcBef>
        <a:spcAft>
          <a:spcPct val="0"/>
        </a:spcAft>
        <a:defRPr sz="4400">
          <a:solidFill>
            <a:srgbClr val="663366"/>
          </a:solidFill>
          <a:latin typeface="Times" pitchFamily="18" charset="0"/>
        </a:defRPr>
      </a:lvl9pPr>
    </p:titleStyle>
    <p:bodyStyle>
      <a:lvl1pPr marL="342900" indent="-342900" algn="l" rtl="0" eaLnBrk="1" fontAlgn="base" hangingPunct="1">
        <a:spcBef>
          <a:spcPct val="20000"/>
        </a:spcBef>
        <a:spcAft>
          <a:spcPct val="0"/>
        </a:spcAft>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sz="1600">
          <a:solidFill>
            <a:schemeClr val="tx1"/>
          </a:solidFill>
          <a:latin typeface="+mn-lt"/>
        </a:defRPr>
      </a:lvl2pPr>
      <a:lvl3pPr marL="1143000" indent="-228600" algn="l" rtl="0" eaLnBrk="1" fontAlgn="base" hangingPunct="1">
        <a:spcBef>
          <a:spcPct val="20000"/>
        </a:spcBef>
        <a:spcAft>
          <a:spcPct val="0"/>
        </a:spcAft>
        <a:buChar char="•"/>
        <a:defRPr sz="1400">
          <a:solidFill>
            <a:schemeClr val="tx1"/>
          </a:solidFill>
          <a:latin typeface="+mn-lt"/>
        </a:defRPr>
      </a:lvl3pPr>
      <a:lvl4pPr marL="1600200" indent="-228600" algn="l" rtl="0" eaLnBrk="1" fontAlgn="base" hangingPunct="1">
        <a:spcBef>
          <a:spcPct val="20000"/>
        </a:spcBef>
        <a:spcAft>
          <a:spcPct val="0"/>
        </a:spcAft>
        <a:buChar char="–"/>
        <a:defRPr sz="12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9140825" cy="6873875"/>
          </a:xfrm>
          <a:prstGeom prst="rect">
            <a:avLst/>
          </a:prstGeom>
          <a:solidFill>
            <a:srgbClr val="663366"/>
          </a:solidFill>
          <a:ln w="9525">
            <a:noFill/>
            <a:miter lim="800000"/>
            <a:headEnd/>
            <a:tailEnd/>
          </a:ln>
          <a:effectLst/>
        </p:spPr>
        <p:txBody>
          <a:bodyPr wrap="none" anchor="ctr"/>
          <a:lstStyle/>
          <a:p>
            <a:pPr algn="ctr">
              <a:defRPr/>
            </a:pPr>
            <a:r>
              <a:rPr lang="en-GB">
                <a:solidFill>
                  <a:srgbClr val="663366"/>
                </a:solidFill>
              </a:rPr>
              <a:t>∂</a:t>
            </a:r>
          </a:p>
        </p:txBody>
      </p:sp>
      <p:sp>
        <p:nvSpPr>
          <p:cNvPr id="1032" name="Rectangle 8"/>
          <p:cNvSpPr>
            <a:spLocks noChangeArrowheads="1"/>
          </p:cNvSpPr>
          <p:nvPr/>
        </p:nvSpPr>
        <p:spPr bwMode="auto">
          <a:xfrm>
            <a:off x="107950" y="107950"/>
            <a:ext cx="8924925" cy="6657975"/>
          </a:xfrm>
          <a:prstGeom prst="rect">
            <a:avLst/>
          </a:prstGeom>
          <a:solidFill>
            <a:schemeClr val="bg1"/>
          </a:solidFill>
          <a:ln w="9525">
            <a:noFill/>
            <a:miter lim="800000"/>
            <a:headEnd/>
            <a:tailEnd/>
          </a:ln>
          <a:effectLst/>
        </p:spPr>
        <p:txBody>
          <a:bodyPr wrap="none" anchor="ctr"/>
          <a:lstStyle/>
          <a:p>
            <a:pPr algn="ctr">
              <a:defRPr/>
            </a:pPr>
            <a:endParaRPr lang="en-US">
              <a:solidFill>
                <a:srgbClr val="663366"/>
              </a:solidFill>
            </a:endParaRPr>
          </a:p>
        </p:txBody>
      </p:sp>
      <p:sp>
        <p:nvSpPr>
          <p:cNvPr id="102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Heading style</a:t>
            </a:r>
          </a:p>
        </p:txBody>
      </p:sp>
      <p:sp>
        <p:nvSpPr>
          <p:cNvPr id="1029" name="Rectangle 3"/>
          <p:cNvSpPr>
            <a:spLocks noGrp="1" noChangeArrowheads="1"/>
          </p:cNvSpPr>
          <p:nvPr>
            <p:ph type="body" idx="1"/>
          </p:nvPr>
        </p:nvSpPr>
        <p:spPr bwMode="auto">
          <a:xfrm>
            <a:off x="684213" y="1989138"/>
            <a:ext cx="7772400" cy="381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25DDB09-8B19-4BF9-9BF2-20C3B33C6B82}" type="slidenum">
              <a:rPr lang="ru-RU" smtClean="0"/>
              <a:pPr/>
              <a:t>‹#›</a:t>
            </a:fld>
            <a:endParaRPr lang="ru-RU"/>
          </a:p>
        </p:txBody>
      </p:sp>
      <p:sp>
        <p:nvSpPr>
          <p:cNvPr id="1033" name="Rectangle 9"/>
          <p:cNvSpPr>
            <a:spLocks noChangeArrowheads="1"/>
          </p:cNvSpPr>
          <p:nvPr/>
        </p:nvSpPr>
        <p:spPr bwMode="auto">
          <a:xfrm>
            <a:off x="790575" y="611188"/>
            <a:ext cx="8024813" cy="1143000"/>
          </a:xfrm>
          <a:prstGeom prst="rect">
            <a:avLst/>
          </a:prstGeom>
          <a:noFill/>
          <a:ln w="9525">
            <a:noFill/>
            <a:miter lim="800000"/>
            <a:headEnd/>
            <a:tailEnd/>
          </a:ln>
        </p:spPr>
        <p:txBody>
          <a:bodyPr/>
          <a:lstStyle/>
          <a:p>
            <a:pPr eaLnBrk="1" hangingPunct="1">
              <a:defRPr/>
            </a:pPr>
            <a:endParaRPr lang="en-US" sz="4400">
              <a:solidFill>
                <a:schemeClr val="bg1"/>
              </a:solidFill>
            </a:endParaRPr>
          </a:p>
        </p:txBody>
      </p:sp>
      <p:sp>
        <p:nvSpPr>
          <p:cNvPr id="1034" name="Rectangle 10"/>
          <p:cNvSpPr>
            <a:spLocks noChangeArrowheads="1"/>
          </p:cNvSpPr>
          <p:nvPr/>
        </p:nvSpPr>
        <p:spPr bwMode="auto">
          <a:xfrm>
            <a:off x="790575" y="1798638"/>
            <a:ext cx="8024813" cy="3813175"/>
          </a:xfrm>
          <a:prstGeom prst="rect">
            <a:avLst/>
          </a:prstGeom>
          <a:noFill/>
          <a:ln w="9525">
            <a:noFill/>
            <a:miter lim="800000"/>
            <a:headEnd/>
            <a:tailEnd/>
          </a:ln>
        </p:spPr>
        <p:txBody>
          <a:bodyPr/>
          <a:lstStyle/>
          <a:p>
            <a:pPr eaLnBrk="1" hangingPunct="1">
              <a:spcBef>
                <a:spcPct val="20000"/>
              </a:spcBef>
              <a:defRPr/>
            </a:pPr>
            <a:endParaRPr lang="en-US" sz="1800" b="1">
              <a:solidFill>
                <a:schemeClr val="bg1"/>
              </a:solidFill>
              <a:latin typeface="Arial" charset="0"/>
            </a:endParaRPr>
          </a:p>
        </p:txBody>
      </p:sp>
      <p:pic>
        <p:nvPicPr>
          <p:cNvPr id="1035" name="Picture 11"/>
          <p:cNvPicPr>
            <a:picLocks noChangeAspect="1" noChangeArrowheads="1"/>
          </p:cNvPicPr>
          <p:nvPr/>
        </p:nvPicPr>
        <p:blipFill>
          <a:blip r:embed="rId13" cstate="print"/>
          <a:srcRect/>
          <a:stretch>
            <a:fillRect/>
          </a:stretch>
        </p:blipFill>
        <p:spPr bwMode="auto">
          <a:xfrm>
            <a:off x="266700" y="5843588"/>
            <a:ext cx="1943100" cy="862012"/>
          </a:xfrm>
          <a:prstGeom prst="rect">
            <a:avLst/>
          </a:prstGeom>
          <a:noFill/>
          <a:ln w="9525">
            <a:noFill/>
            <a:miter lim="800000"/>
            <a:headEnd/>
            <a:tailEnd/>
          </a:ln>
        </p:spPr>
      </p:pic>
    </p:spTree>
    <p:extLst>
      <p:ext uri="{BB962C8B-B14F-4D97-AF65-F5344CB8AC3E}">
        <p14:creationId xmlns:p14="http://schemas.microsoft.com/office/powerpoint/2010/main" val="42370500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l" rtl="0" eaLnBrk="1" fontAlgn="base" hangingPunct="1">
        <a:spcBef>
          <a:spcPct val="0"/>
        </a:spcBef>
        <a:spcAft>
          <a:spcPct val="0"/>
        </a:spcAft>
        <a:defRPr sz="4400">
          <a:solidFill>
            <a:srgbClr val="663366"/>
          </a:solidFill>
          <a:latin typeface="+mj-lt"/>
          <a:ea typeface="+mj-ea"/>
          <a:cs typeface="+mj-cs"/>
        </a:defRPr>
      </a:lvl1pPr>
      <a:lvl2pPr algn="l" rtl="0" eaLnBrk="1" fontAlgn="base" hangingPunct="1">
        <a:spcBef>
          <a:spcPct val="0"/>
        </a:spcBef>
        <a:spcAft>
          <a:spcPct val="0"/>
        </a:spcAft>
        <a:defRPr sz="4400">
          <a:solidFill>
            <a:srgbClr val="663366"/>
          </a:solidFill>
          <a:latin typeface="Times" pitchFamily="18" charset="0"/>
        </a:defRPr>
      </a:lvl2pPr>
      <a:lvl3pPr algn="l" rtl="0" eaLnBrk="1" fontAlgn="base" hangingPunct="1">
        <a:spcBef>
          <a:spcPct val="0"/>
        </a:spcBef>
        <a:spcAft>
          <a:spcPct val="0"/>
        </a:spcAft>
        <a:defRPr sz="4400">
          <a:solidFill>
            <a:srgbClr val="663366"/>
          </a:solidFill>
          <a:latin typeface="Times" pitchFamily="18" charset="0"/>
        </a:defRPr>
      </a:lvl3pPr>
      <a:lvl4pPr algn="l" rtl="0" eaLnBrk="1" fontAlgn="base" hangingPunct="1">
        <a:spcBef>
          <a:spcPct val="0"/>
        </a:spcBef>
        <a:spcAft>
          <a:spcPct val="0"/>
        </a:spcAft>
        <a:defRPr sz="4400">
          <a:solidFill>
            <a:srgbClr val="663366"/>
          </a:solidFill>
          <a:latin typeface="Times" pitchFamily="18" charset="0"/>
        </a:defRPr>
      </a:lvl4pPr>
      <a:lvl5pPr algn="l" rtl="0" eaLnBrk="1" fontAlgn="base" hangingPunct="1">
        <a:spcBef>
          <a:spcPct val="0"/>
        </a:spcBef>
        <a:spcAft>
          <a:spcPct val="0"/>
        </a:spcAft>
        <a:defRPr sz="4400">
          <a:solidFill>
            <a:srgbClr val="663366"/>
          </a:solidFill>
          <a:latin typeface="Times" pitchFamily="18" charset="0"/>
        </a:defRPr>
      </a:lvl5pPr>
      <a:lvl6pPr marL="457200" algn="l" rtl="0" eaLnBrk="1" fontAlgn="base" hangingPunct="1">
        <a:spcBef>
          <a:spcPct val="0"/>
        </a:spcBef>
        <a:spcAft>
          <a:spcPct val="0"/>
        </a:spcAft>
        <a:defRPr sz="4400">
          <a:solidFill>
            <a:srgbClr val="663366"/>
          </a:solidFill>
          <a:latin typeface="Times" pitchFamily="18" charset="0"/>
        </a:defRPr>
      </a:lvl6pPr>
      <a:lvl7pPr marL="914400" algn="l" rtl="0" eaLnBrk="1" fontAlgn="base" hangingPunct="1">
        <a:spcBef>
          <a:spcPct val="0"/>
        </a:spcBef>
        <a:spcAft>
          <a:spcPct val="0"/>
        </a:spcAft>
        <a:defRPr sz="4400">
          <a:solidFill>
            <a:srgbClr val="663366"/>
          </a:solidFill>
          <a:latin typeface="Times" pitchFamily="18" charset="0"/>
        </a:defRPr>
      </a:lvl7pPr>
      <a:lvl8pPr marL="1371600" algn="l" rtl="0" eaLnBrk="1" fontAlgn="base" hangingPunct="1">
        <a:spcBef>
          <a:spcPct val="0"/>
        </a:spcBef>
        <a:spcAft>
          <a:spcPct val="0"/>
        </a:spcAft>
        <a:defRPr sz="4400">
          <a:solidFill>
            <a:srgbClr val="663366"/>
          </a:solidFill>
          <a:latin typeface="Times" pitchFamily="18" charset="0"/>
        </a:defRPr>
      </a:lvl8pPr>
      <a:lvl9pPr marL="1828800" algn="l" rtl="0" eaLnBrk="1" fontAlgn="base" hangingPunct="1">
        <a:spcBef>
          <a:spcPct val="0"/>
        </a:spcBef>
        <a:spcAft>
          <a:spcPct val="0"/>
        </a:spcAft>
        <a:defRPr sz="4400">
          <a:solidFill>
            <a:srgbClr val="663366"/>
          </a:solidFill>
          <a:latin typeface="Times" pitchFamily="18" charset="0"/>
        </a:defRPr>
      </a:lvl9pPr>
    </p:titleStyle>
    <p:bodyStyle>
      <a:lvl1pPr marL="342900" indent="-342900" algn="l" rtl="0" eaLnBrk="1" fontAlgn="base" hangingPunct="1">
        <a:spcBef>
          <a:spcPct val="20000"/>
        </a:spcBef>
        <a:spcAft>
          <a:spcPct val="0"/>
        </a:spcAft>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sz="1600">
          <a:solidFill>
            <a:schemeClr val="tx1"/>
          </a:solidFill>
          <a:latin typeface="+mn-lt"/>
        </a:defRPr>
      </a:lvl2pPr>
      <a:lvl3pPr marL="1143000" indent="-228600" algn="l" rtl="0" eaLnBrk="1" fontAlgn="base" hangingPunct="1">
        <a:spcBef>
          <a:spcPct val="20000"/>
        </a:spcBef>
        <a:spcAft>
          <a:spcPct val="0"/>
        </a:spcAft>
        <a:buChar char="•"/>
        <a:defRPr sz="1400">
          <a:solidFill>
            <a:schemeClr val="tx1"/>
          </a:solidFill>
          <a:latin typeface="+mn-lt"/>
        </a:defRPr>
      </a:lvl3pPr>
      <a:lvl4pPr marL="1600200" indent="-228600" algn="l" rtl="0" eaLnBrk="1" fontAlgn="base" hangingPunct="1">
        <a:spcBef>
          <a:spcPct val="20000"/>
        </a:spcBef>
        <a:spcAft>
          <a:spcPct val="0"/>
        </a:spcAft>
        <a:buChar char="–"/>
        <a:defRPr sz="12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a:off x="827584" y="836712"/>
            <a:ext cx="8064896" cy="3096344"/>
          </a:xfrm>
        </p:spPr>
        <p:txBody>
          <a:bodyPr>
            <a:noAutofit/>
          </a:bodyPr>
          <a:lstStyle/>
          <a:p>
            <a:r>
              <a:rPr lang="en-US" sz="3200" b="1" dirty="0">
                <a:latin typeface="Calibri" panose="020F0502020204030204" pitchFamily="34" charset="0"/>
                <a:cs typeface="Calibri" panose="020F0502020204030204" pitchFamily="34" charset="0"/>
              </a:rPr>
              <a:t>Pride vs. Profit:</a:t>
            </a:r>
            <a:br>
              <a:rPr lang="en-US" sz="3200" b="1" dirty="0">
                <a:latin typeface="Calibri" panose="020F0502020204030204" pitchFamily="34" charset="0"/>
                <a:cs typeface="Calibri" panose="020F0502020204030204" pitchFamily="34" charset="0"/>
              </a:rPr>
            </a:br>
            <a:r>
              <a:rPr lang="ru-RU" sz="2800" b="1" dirty="0">
                <a:latin typeface="Calibri" panose="020F0502020204030204" pitchFamily="34" charset="0"/>
                <a:cs typeface="Calibri" panose="020F0502020204030204" pitchFamily="34" charset="0"/>
              </a:rPr>
              <a:t>Языковые аспекты мигрантского опыта постсоветских мигрантов в современной России</a:t>
            </a:r>
            <a:br>
              <a:rPr lang="en-US" sz="2800" b="1" dirty="0">
                <a:latin typeface="Calibri" panose="020F0502020204030204" pitchFamily="34" charset="0"/>
                <a:cs typeface="Calibri" panose="020F0502020204030204" pitchFamily="34" charset="0"/>
              </a:rPr>
            </a:br>
            <a:endParaRPr lang="ru-RU" sz="2800" b="1" dirty="0">
              <a:latin typeface="Calibri" panose="020F0502020204030204" pitchFamily="34" charset="0"/>
              <a:cs typeface="Calibri" panose="020F0502020204030204" pitchFamily="34" charset="0"/>
            </a:endParaRPr>
          </a:p>
        </p:txBody>
      </p:sp>
      <p:sp>
        <p:nvSpPr>
          <p:cNvPr id="3" name="Подзаголовок 2"/>
          <p:cNvSpPr>
            <a:spLocks noGrp="1"/>
          </p:cNvSpPr>
          <p:nvPr>
            <p:ph type="subTitle" sz="quarter" idx="1"/>
          </p:nvPr>
        </p:nvSpPr>
        <p:spPr>
          <a:xfrm>
            <a:off x="1078682" y="3721971"/>
            <a:ext cx="7633270" cy="1624184"/>
          </a:xfrm>
        </p:spPr>
        <p:txBody>
          <a:bodyPr/>
          <a:lstStyle/>
          <a:p>
            <a:pPr algn="r"/>
            <a:r>
              <a:rPr lang="ru-RU" sz="2400" dirty="0">
                <a:latin typeface="Calibri" pitchFamily="34" charset="0"/>
              </a:rPr>
              <a:t>Полина Ключникова</a:t>
            </a:r>
            <a:endParaRPr lang="en-GB" sz="2400" dirty="0">
              <a:latin typeface="Calibri" pitchFamily="34" charset="0"/>
            </a:endParaRPr>
          </a:p>
          <a:p>
            <a:pPr algn="r"/>
            <a:r>
              <a:rPr lang="en-GB" sz="1600" dirty="0">
                <a:latin typeface="Calibri" pitchFamily="34" charset="0"/>
              </a:rPr>
              <a:t>p.s.klyuchnikova@durham.ac.uk</a:t>
            </a:r>
            <a:endParaRPr lang="ru-RU" sz="1600" dirty="0">
              <a:latin typeface="Calibri" pitchFamily="34" charset="0"/>
            </a:endParaRPr>
          </a:p>
          <a:p>
            <a:pPr algn="r"/>
            <a:r>
              <a:rPr lang="en-GB" sz="1500" dirty="0">
                <a:latin typeface="Calibri"/>
              </a:rPr>
              <a:t>languageidentityfsu.wordpress.com</a:t>
            </a:r>
            <a:endParaRPr lang="ru-RU" sz="1500" dirty="0">
              <a:latin typeface="Calibri"/>
            </a:endParaRPr>
          </a:p>
          <a:p>
            <a:pPr algn="r"/>
            <a:r>
              <a:rPr lang="en-GB" sz="1600" dirty="0">
                <a:latin typeface="Calibri"/>
              </a:rPr>
              <a:t>@</a:t>
            </a:r>
            <a:r>
              <a:rPr lang="en-GB" sz="1600" dirty="0" err="1">
                <a:latin typeface="Calibri"/>
              </a:rPr>
              <a:t>language_fsu</a:t>
            </a:r>
            <a:r>
              <a:rPr lang="en-GB" sz="1600" dirty="0">
                <a:latin typeface="Calibri"/>
              </a:rPr>
              <a:t> </a:t>
            </a:r>
            <a:endParaRPr lang="ru-RU" sz="1600" dirty="0">
              <a:latin typeface="Calibri" pitchFamily="34" charset="0"/>
            </a:endParaRPr>
          </a:p>
        </p:txBody>
      </p:sp>
      <p:sp>
        <p:nvSpPr>
          <p:cNvPr id="4" name="Прямоугольник 3"/>
          <p:cNvSpPr/>
          <p:nvPr/>
        </p:nvSpPr>
        <p:spPr>
          <a:xfrm>
            <a:off x="2303240" y="5827046"/>
            <a:ext cx="6408712" cy="73866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ru-RU" sz="1400" dirty="0">
                <a:solidFill>
                  <a:srgbClr val="000000"/>
                </a:solidFill>
                <a:effectLst>
                  <a:outerShdw blurRad="38100" dist="38100" dir="2700000" algn="tl">
                    <a:srgbClr val="000000">
                      <a:alpha val="43137"/>
                    </a:srgbClr>
                  </a:outerShdw>
                </a:effectLst>
                <a:latin typeface="Calibri" pitchFamily="34" charset="0"/>
              </a:rPr>
              <a:t>Миграция: новые тенденции и направления</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itchFamily="34" charset="0"/>
                <a:ea typeface="+mn-ea"/>
                <a:cs typeface="+mn-cs"/>
              </a:rPr>
              <a:t>26-27 октября</a:t>
            </a:r>
            <a:r>
              <a:rPr lang="ru-RU" sz="1400" dirty="0">
                <a:solidFill>
                  <a:srgbClr val="000000"/>
                </a:solidFill>
                <a:effectLst>
                  <a:outerShdw blurRad="38100" dist="38100" dir="2700000" algn="tl">
                    <a:srgbClr val="000000">
                      <a:alpha val="43137"/>
                    </a:srgbClr>
                  </a:outerShdw>
                </a:effectLst>
                <a:latin typeface="Calibri" pitchFamily="34" charset="0"/>
              </a:rPr>
              <a:t> 2017</a:t>
            </a:r>
          </a:p>
          <a:p>
            <a:pPr marL="0" marR="0" lvl="0" indent="0" algn="r" defTabSz="914400" rtl="0" eaLnBrk="1" fontAlgn="auto" latinLnBrk="0" hangingPunct="1">
              <a:lnSpc>
                <a:spcPct val="100000"/>
              </a:lnSpc>
              <a:spcBef>
                <a:spcPts val="0"/>
              </a:spcBef>
              <a:spcAft>
                <a:spcPts val="0"/>
              </a:spcAft>
              <a:buClrTx/>
              <a:buSzTx/>
              <a:buFontTx/>
              <a:buNone/>
              <a:tabLst/>
              <a:defRPr/>
            </a:pPr>
            <a:r>
              <a:rPr lang="ru-RU" sz="1400" dirty="0">
                <a:solidFill>
                  <a:srgbClr val="000000"/>
                </a:solidFill>
                <a:effectLst>
                  <a:outerShdw blurRad="38100" dist="38100" dir="2700000" algn="tl">
                    <a:srgbClr val="000000">
                      <a:alpha val="43137"/>
                    </a:srgbClr>
                  </a:outerShdw>
                </a:effectLst>
                <a:latin typeface="Calibri" pitchFamily="34" charset="0"/>
              </a:rPr>
              <a:t>Москва, НИУ ВШЭ</a:t>
            </a:r>
            <a:endParaRPr kumimoji="0" lang="ru-RU" sz="1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itchFamily="34" charset="0"/>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5692143"/>
            <a:ext cx="1499078" cy="1008470"/>
          </a:xfrm>
          <a:prstGeom prst="rect">
            <a:avLst/>
          </a:prstGeom>
        </p:spPr>
      </p:pic>
      <p:sp>
        <p:nvSpPr>
          <p:cNvPr id="5" name="Rectangle 4">
            <a:extLst>
              <a:ext uri="{FF2B5EF4-FFF2-40B4-BE49-F238E27FC236}">
                <a16:creationId xmlns:a16="http://schemas.microsoft.com/office/drawing/2014/main" id="{C5680537-6037-4FF3-BE21-0654CAA81C00}"/>
              </a:ext>
            </a:extLst>
          </p:cNvPr>
          <p:cNvSpPr/>
          <p:nvPr/>
        </p:nvSpPr>
        <p:spPr>
          <a:xfrm>
            <a:off x="4139952" y="4534063"/>
            <a:ext cx="4572000" cy="338554"/>
          </a:xfrm>
          <a:prstGeom prst="rect">
            <a:avLst/>
          </a:prstGeom>
        </p:spPr>
        <p:txBody>
          <a:bodyPr>
            <a:spAutoFit/>
          </a:bodyPr>
          <a:lstStyle/>
          <a:p>
            <a:pPr lvl="0" algn="r">
              <a:spcBef>
                <a:spcPct val="20000"/>
              </a:spcBef>
            </a:pPr>
            <a:r>
              <a:rPr lang="ru-RU" sz="1600" dirty="0">
                <a:solidFill>
                  <a:srgbClr val="EEECE1">
                    <a:lumMod val="10000"/>
                  </a:srgbClr>
                </a:solidFill>
                <a:latin typeface="Calibri"/>
              </a:rPr>
              <a:t>	</a:t>
            </a:r>
          </a:p>
        </p:txBody>
      </p:sp>
    </p:spTree>
    <p:extLst>
      <p:ext uri="{BB962C8B-B14F-4D97-AF65-F5344CB8AC3E}">
        <p14:creationId xmlns:p14="http://schemas.microsoft.com/office/powerpoint/2010/main" val="1429964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0036" y="260648"/>
            <a:ext cx="8454452" cy="990600"/>
          </a:xfrm>
        </p:spPr>
        <p:txBody>
          <a:bodyPr>
            <a:normAutofit/>
          </a:bodyPr>
          <a:lstStyle/>
          <a:p>
            <a:r>
              <a:rPr lang="ru-RU" sz="3200" b="1" dirty="0"/>
              <a:t>«Языковая интеграция» мигрантов</a:t>
            </a:r>
          </a:p>
        </p:txBody>
      </p:sp>
      <p:sp>
        <p:nvSpPr>
          <p:cNvPr id="3" name="Содержимое 2"/>
          <p:cNvSpPr>
            <a:spLocks noGrp="1"/>
          </p:cNvSpPr>
          <p:nvPr>
            <p:ph sz="quarter" idx="1"/>
          </p:nvPr>
        </p:nvSpPr>
        <p:spPr>
          <a:xfrm>
            <a:off x="107504" y="1775759"/>
            <a:ext cx="8856984" cy="4896544"/>
          </a:xfrm>
        </p:spPr>
        <p:txBody>
          <a:bodyPr>
            <a:normAutofit/>
          </a:bodyPr>
          <a:lstStyle/>
          <a:p>
            <a:pPr>
              <a:buNone/>
            </a:pPr>
            <a:r>
              <a:rPr lang="en-US" sz="1800" dirty="0">
                <a:latin typeface="Calibri" panose="020F0502020204030204" pitchFamily="34" charset="0"/>
                <a:cs typeface="Calibri" panose="020F0502020204030204" pitchFamily="34" charset="0"/>
              </a:rPr>
              <a:t>‘The problem is </a:t>
            </a:r>
            <a:r>
              <a:rPr lang="en-US" sz="1800" i="1" dirty="0">
                <a:latin typeface="Calibri" panose="020F0502020204030204" pitchFamily="34" charset="0"/>
                <a:cs typeface="Calibri" panose="020F0502020204030204" pitchFamily="34" charset="0"/>
              </a:rPr>
              <a:t>theoretical</a:t>
            </a:r>
            <a:r>
              <a:rPr lang="en-US" sz="1800" dirty="0">
                <a:latin typeface="Calibri" panose="020F0502020204030204" pitchFamily="34" charset="0"/>
                <a:cs typeface="Calibri" panose="020F0502020204030204" pitchFamily="34" charset="0"/>
              </a:rPr>
              <a:t>, and rests upon the kind of monolithic and static sociological imagination criticized by C. Wright Mills and others, and the distance between this theory and the empirical facts of contemporary diasporic life. Demands for ‘complete integration’ in just one community (and complaints about the failure to do so) can best be seen as nostalgic and, when uttered in political debates, as false consciousness.’ (Blommaert 2017)</a:t>
            </a:r>
            <a:endParaRPr lang="ru-RU" sz="1800" dirty="0">
              <a:latin typeface="Calibri" panose="020F0502020204030204" pitchFamily="34" charset="0"/>
              <a:cs typeface="Calibri" panose="020F0502020204030204" pitchFamily="34" charset="0"/>
            </a:endParaRPr>
          </a:p>
          <a:p>
            <a:pPr>
              <a:buNone/>
            </a:pPr>
            <a:r>
              <a:rPr lang="en-US" sz="1800" dirty="0">
                <a:latin typeface="Calibri" panose="020F0502020204030204" pitchFamily="34" charset="0"/>
                <a:cs typeface="Calibri" panose="020F0502020204030204" pitchFamily="34" charset="0"/>
              </a:rPr>
              <a:t>‘The dominant discourse and ideology of language as a whole, bounded system inextricably tied to identity and territory is central to the legitimization of the nation-state as a particular historical mode of regulation of capital. &lt;…&gt; The [recent] tensions in the nation-state regime give rise to new discursive tropes in which language plays a particularly central role not only because of its place in regulation and legitimization of political spaces but also because of the emergence of the tertiary sector as a defining element of the globalized new economy. &lt;…&gt; ‘Pride’ and ‘profit’ [are therefore] the key terms used to justify the importance of linguistic varieties and to convince people to speak them, learn them, support them, or pay to hear them spoken.’</a:t>
            </a:r>
            <a:r>
              <a:rPr lang="ru-RU" sz="180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Duchêne</a:t>
            </a:r>
            <a:r>
              <a:rPr lang="en-US" sz="1800" dirty="0">
                <a:latin typeface="Calibri" panose="020F0502020204030204" pitchFamily="34" charset="0"/>
                <a:cs typeface="Calibri" panose="020F0502020204030204" pitchFamily="34" charset="0"/>
              </a:rPr>
              <a:t> &amp; Heller 2012) </a:t>
            </a:r>
            <a:endParaRPr lang="ru-RU" sz="1800" dirty="0">
              <a:latin typeface="Calibri" panose="020F0502020204030204" pitchFamily="34" charset="0"/>
              <a:cs typeface="Calibri" panose="020F0502020204030204" pitchFamily="34" charset="0"/>
            </a:endParaRPr>
          </a:p>
          <a:p>
            <a:pPr>
              <a:buNone/>
            </a:pPr>
            <a:endParaRPr lang="en-US" sz="1800" dirty="0">
              <a:latin typeface="Calibri" panose="020F0502020204030204" pitchFamily="34" charset="0"/>
              <a:cs typeface="Calibri" panose="020F0502020204030204" pitchFamily="34" charset="0"/>
            </a:endParaRPr>
          </a:p>
          <a:p>
            <a:pPr algn="ctr">
              <a:buNone/>
            </a:pPr>
            <a:endParaRPr lang="ru-RU" sz="2800" b="1" dirty="0">
              <a:solidFill>
                <a:schemeClr val="accent3">
                  <a:lumMod val="75000"/>
                </a:schemeClr>
              </a:solidFill>
              <a:latin typeface="Calibri" panose="020F0502020204030204" pitchFamily="34"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E:\оф докс\postdoc Durham\зщые.jpg"/>
          <p:cNvPicPr>
            <a:picLocks noChangeAspect="1" noChangeArrowheads="1"/>
          </p:cNvPicPr>
          <p:nvPr/>
        </p:nvPicPr>
        <p:blipFill>
          <a:blip r:embed="rId2" cstate="print"/>
          <a:srcRect/>
          <a:stretch>
            <a:fillRect/>
          </a:stretch>
        </p:blipFill>
        <p:spPr bwMode="auto">
          <a:xfrm>
            <a:off x="-65679" y="0"/>
            <a:ext cx="9209679" cy="6858000"/>
          </a:xfrm>
          <a:prstGeom prst="rect">
            <a:avLst/>
          </a:prstGeom>
          <a:noFill/>
        </p:spPr>
      </p:pic>
      <p:sp>
        <p:nvSpPr>
          <p:cNvPr id="2" name="Заголовок 1"/>
          <p:cNvSpPr>
            <a:spLocks noGrp="1"/>
          </p:cNvSpPr>
          <p:nvPr>
            <p:ph type="ctrTitle"/>
          </p:nvPr>
        </p:nvSpPr>
        <p:spPr>
          <a:xfrm>
            <a:off x="521550" y="188640"/>
            <a:ext cx="8316924" cy="5993904"/>
          </a:xfrm>
        </p:spPr>
        <p:txBody>
          <a:bodyPr>
            <a:normAutofit fontScale="90000"/>
          </a:bodyPr>
          <a:lstStyle/>
          <a:p>
            <a:pPr algn="l"/>
            <a:r>
              <a:rPr lang="en-US" sz="3000" b="1" dirty="0">
                <a:solidFill>
                  <a:srgbClr val="002060"/>
                </a:solidFill>
                <a:effectLst>
                  <a:outerShdw blurRad="38100" dist="38100" dir="2700000" algn="tl">
                    <a:srgbClr val="000000">
                      <a:alpha val="43137"/>
                    </a:srgbClr>
                  </a:outerShdw>
                </a:effectLst>
              </a:rPr>
              <a:t>60+ </a:t>
            </a:r>
            <a:r>
              <a:rPr lang="ru-RU" sz="3000" b="1" dirty="0">
                <a:solidFill>
                  <a:srgbClr val="002060"/>
                </a:solidFill>
                <a:effectLst>
                  <a:outerShdw blurRad="38100" dist="38100" dir="2700000" algn="tl">
                    <a:srgbClr val="000000">
                      <a:alpha val="43137"/>
                    </a:srgbClr>
                  </a:outerShdw>
                </a:effectLst>
              </a:rPr>
              <a:t>интервью с мигрантами из постсоветских стран</a:t>
            </a:r>
            <a:r>
              <a:rPr lang="en-US" sz="3000" b="1" dirty="0">
                <a:solidFill>
                  <a:srgbClr val="002060"/>
                </a:solidFill>
                <a:effectLst>
                  <a:outerShdw blurRad="38100" dist="38100" dir="2700000" algn="tl">
                    <a:srgbClr val="000000">
                      <a:alpha val="43137"/>
                    </a:srgbClr>
                  </a:outerShdw>
                </a:effectLst>
              </a:rPr>
              <a:t>, </a:t>
            </a:r>
            <a:r>
              <a:rPr lang="ru-RU" sz="3000" b="1" dirty="0">
                <a:solidFill>
                  <a:srgbClr val="002060"/>
                </a:solidFill>
                <a:effectLst>
                  <a:outerShdw blurRad="38100" dist="38100" dir="2700000" algn="tl">
                    <a:srgbClr val="000000">
                      <a:alpha val="43137"/>
                    </a:srgbClr>
                  </a:outerShdw>
                </a:effectLst>
              </a:rPr>
              <a:t>лидерами диаспор</a:t>
            </a:r>
            <a:r>
              <a:rPr lang="en-US" sz="3000" b="1" dirty="0">
                <a:solidFill>
                  <a:srgbClr val="002060"/>
                </a:solidFill>
                <a:effectLst>
                  <a:outerShdw blurRad="38100" dist="38100" dir="2700000" algn="tl">
                    <a:srgbClr val="000000">
                      <a:alpha val="43137"/>
                    </a:srgbClr>
                  </a:outerShdw>
                </a:effectLst>
              </a:rPr>
              <a:t>, </a:t>
            </a:r>
            <a:r>
              <a:rPr lang="ru-RU" sz="3000" b="1" dirty="0">
                <a:solidFill>
                  <a:srgbClr val="002060"/>
                </a:solidFill>
                <a:effectLst>
                  <a:outerShdw blurRad="38100" dist="38100" dir="2700000" algn="tl">
                    <a:srgbClr val="000000">
                      <a:alpha val="43137"/>
                    </a:srgbClr>
                  </a:outerShdw>
                </a:effectLst>
              </a:rPr>
              <a:t>активистами и волонтёрами, преподавателями РКИ/РКН, работающими с мигрантам</a:t>
            </a:r>
            <a:br>
              <a:rPr lang="en-US" sz="3000" b="1" dirty="0">
                <a:solidFill>
                  <a:schemeClr val="bg2">
                    <a:lumMod val="25000"/>
                  </a:schemeClr>
                </a:solidFill>
                <a:effectLst>
                  <a:outerShdw blurRad="38100" dist="38100" dir="2700000" algn="tl">
                    <a:srgbClr val="000000">
                      <a:alpha val="43137"/>
                    </a:srgbClr>
                  </a:outerShdw>
                </a:effectLst>
              </a:rPr>
            </a:br>
            <a:br>
              <a:rPr lang="en-US" sz="3000" b="1" dirty="0">
                <a:solidFill>
                  <a:schemeClr val="bg2">
                    <a:lumMod val="25000"/>
                  </a:schemeClr>
                </a:solidFill>
                <a:effectLst>
                  <a:outerShdw blurRad="38100" dist="38100" dir="2700000" algn="tl">
                    <a:srgbClr val="000000">
                      <a:alpha val="43137"/>
                    </a:srgbClr>
                  </a:outerShdw>
                </a:effectLst>
              </a:rPr>
            </a:br>
            <a:r>
              <a:rPr lang="ru-RU" sz="3000" b="1" dirty="0">
                <a:solidFill>
                  <a:schemeClr val="bg2">
                    <a:lumMod val="25000"/>
                  </a:schemeClr>
                </a:solidFill>
                <a:effectLst>
                  <a:outerShdw blurRad="38100" dist="38100" dir="2700000" algn="tl">
                    <a:srgbClr val="000000">
                      <a:alpha val="43137"/>
                    </a:srgbClr>
                  </a:outerShdw>
                </a:effectLst>
              </a:rPr>
              <a:t>      СПб</a:t>
            </a:r>
            <a:r>
              <a:rPr lang="en-US" sz="3000" b="1" dirty="0">
                <a:solidFill>
                  <a:schemeClr val="bg2">
                    <a:lumMod val="25000"/>
                  </a:schemeClr>
                </a:solidFill>
                <a:effectLst>
                  <a:outerShdw blurRad="38100" dist="38100" dir="2700000" algn="tl">
                    <a:srgbClr val="000000">
                      <a:alpha val="43137"/>
                    </a:srgbClr>
                  </a:outerShdw>
                </a:effectLst>
              </a:rPr>
              <a:t> – </a:t>
            </a:r>
            <a:r>
              <a:rPr lang="ru-RU" sz="3000" b="1" dirty="0">
                <a:solidFill>
                  <a:schemeClr val="bg2">
                    <a:lumMod val="25000"/>
                  </a:schemeClr>
                </a:solidFill>
                <a:effectLst>
                  <a:outerShdw blurRad="38100" dist="38100" dir="2700000" algn="tl">
                    <a:srgbClr val="000000">
                      <a:alpha val="43137"/>
                    </a:srgbClr>
                  </a:outerShdw>
                </a:effectLst>
              </a:rPr>
              <a:t>апр</a:t>
            </a:r>
            <a:r>
              <a:rPr lang="en-US" sz="3000" b="1" dirty="0">
                <a:solidFill>
                  <a:schemeClr val="bg2">
                    <a:lumMod val="25000"/>
                  </a:schemeClr>
                </a:solidFill>
                <a:effectLst>
                  <a:outerShdw blurRad="38100" dist="38100" dir="2700000" algn="tl">
                    <a:srgbClr val="000000">
                      <a:alpha val="43137"/>
                    </a:srgbClr>
                  </a:outerShdw>
                </a:effectLst>
              </a:rPr>
              <a:t>’17</a:t>
            </a:r>
            <a:br>
              <a:rPr lang="en-US" sz="3000" b="1" dirty="0">
                <a:solidFill>
                  <a:schemeClr val="bg2">
                    <a:lumMod val="25000"/>
                  </a:schemeClr>
                </a:solidFill>
                <a:effectLst>
                  <a:outerShdw blurRad="38100" dist="38100" dir="2700000" algn="tl">
                    <a:srgbClr val="000000">
                      <a:alpha val="43137"/>
                    </a:srgbClr>
                  </a:outerShdw>
                </a:effectLst>
              </a:rPr>
            </a:br>
            <a:r>
              <a:rPr lang="ru-RU" sz="3000" b="1" dirty="0">
                <a:solidFill>
                  <a:schemeClr val="bg2">
                    <a:lumMod val="25000"/>
                  </a:schemeClr>
                </a:solidFill>
                <a:effectLst>
                  <a:outerShdw blurRad="38100" dist="38100" dir="2700000" algn="tl">
                    <a:srgbClr val="000000">
                      <a:alpha val="43137"/>
                    </a:srgbClr>
                  </a:outerShdw>
                </a:effectLst>
              </a:rPr>
              <a:t>Мск</a:t>
            </a:r>
            <a:r>
              <a:rPr lang="en-US" sz="3000" b="1" dirty="0">
                <a:solidFill>
                  <a:schemeClr val="bg2">
                    <a:lumMod val="25000"/>
                  </a:schemeClr>
                </a:solidFill>
                <a:effectLst>
                  <a:outerShdw blurRad="38100" dist="38100" dir="2700000" algn="tl">
                    <a:srgbClr val="000000">
                      <a:alpha val="43137"/>
                    </a:srgbClr>
                  </a:outerShdw>
                </a:effectLst>
              </a:rPr>
              <a:t> – </a:t>
            </a:r>
            <a:r>
              <a:rPr lang="ru-RU" sz="3000" b="1" dirty="0">
                <a:solidFill>
                  <a:schemeClr val="bg2">
                    <a:lumMod val="25000"/>
                  </a:schemeClr>
                </a:solidFill>
                <a:effectLst>
                  <a:outerShdw blurRad="38100" dist="38100" dir="2700000" algn="tl">
                    <a:srgbClr val="000000">
                      <a:alpha val="43137"/>
                    </a:srgbClr>
                  </a:outerShdw>
                </a:effectLst>
              </a:rPr>
              <a:t>май</a:t>
            </a:r>
            <a:r>
              <a:rPr lang="en-US" sz="3000" b="1" dirty="0">
                <a:solidFill>
                  <a:schemeClr val="bg2">
                    <a:lumMod val="25000"/>
                  </a:schemeClr>
                </a:solidFill>
                <a:effectLst>
                  <a:outerShdw blurRad="38100" dist="38100" dir="2700000" algn="tl">
                    <a:srgbClr val="000000">
                      <a:alpha val="43137"/>
                    </a:srgbClr>
                  </a:outerShdw>
                </a:effectLst>
              </a:rPr>
              <a:t>’17	 </a:t>
            </a:r>
            <a:r>
              <a:rPr lang="ru-RU" sz="3000" b="1" dirty="0">
                <a:solidFill>
                  <a:schemeClr val="bg2">
                    <a:lumMod val="25000"/>
                  </a:schemeClr>
                </a:solidFill>
                <a:effectLst>
                  <a:outerShdw blurRad="38100" dist="38100" dir="2700000" algn="tl">
                    <a:srgbClr val="000000">
                      <a:alpha val="43137"/>
                    </a:srgbClr>
                  </a:outerShdw>
                </a:effectLst>
              </a:rPr>
              <a:t>Нск </a:t>
            </a:r>
            <a:r>
              <a:rPr lang="en-US" sz="3000" b="1" dirty="0">
                <a:solidFill>
                  <a:schemeClr val="bg2">
                    <a:lumMod val="25000"/>
                  </a:schemeClr>
                </a:solidFill>
                <a:effectLst>
                  <a:outerShdw blurRad="38100" dist="38100" dir="2700000" algn="tl">
                    <a:srgbClr val="000000">
                      <a:alpha val="43137"/>
                    </a:srgbClr>
                  </a:outerShdw>
                </a:effectLst>
              </a:rPr>
              <a:t>– </a:t>
            </a:r>
            <a:r>
              <a:rPr lang="ru-RU" sz="3000" b="1" dirty="0">
                <a:solidFill>
                  <a:schemeClr val="bg2">
                    <a:lumMod val="25000"/>
                  </a:schemeClr>
                </a:solidFill>
                <a:effectLst>
                  <a:outerShdw blurRad="38100" dist="38100" dir="2700000" algn="tl">
                    <a:srgbClr val="000000">
                      <a:alpha val="43137"/>
                    </a:srgbClr>
                  </a:outerShdw>
                </a:effectLst>
              </a:rPr>
              <a:t>июль</a:t>
            </a:r>
            <a:r>
              <a:rPr lang="en-US" sz="3000" b="1" dirty="0">
                <a:solidFill>
                  <a:schemeClr val="bg2">
                    <a:lumMod val="25000"/>
                  </a:schemeClr>
                </a:solidFill>
                <a:effectLst>
                  <a:outerShdw blurRad="38100" dist="38100" dir="2700000" algn="tl">
                    <a:srgbClr val="000000">
                      <a:alpha val="43137"/>
                    </a:srgbClr>
                  </a:outerShdw>
                </a:effectLst>
              </a:rPr>
              <a:t>’ 17 		</a:t>
            </a:r>
            <a:br>
              <a:rPr lang="en-US" sz="3000" b="1" dirty="0">
                <a:solidFill>
                  <a:schemeClr val="bg2">
                    <a:lumMod val="25000"/>
                  </a:schemeClr>
                </a:solidFill>
                <a:effectLst>
                  <a:outerShdw blurRad="38100" dist="38100" dir="2700000" algn="tl">
                    <a:srgbClr val="000000">
                      <a:alpha val="43137"/>
                    </a:srgbClr>
                  </a:outerShdw>
                </a:effectLst>
              </a:rPr>
            </a:br>
            <a:r>
              <a:rPr lang="en-US" sz="3000" b="1" dirty="0">
                <a:solidFill>
                  <a:schemeClr val="bg2">
                    <a:lumMod val="25000"/>
                  </a:schemeClr>
                </a:solidFill>
                <a:effectLst>
                  <a:outerShdw blurRad="38100" dist="38100" dir="2700000" algn="tl">
                    <a:srgbClr val="000000">
                      <a:alpha val="43137"/>
                    </a:srgbClr>
                  </a:outerShdw>
                </a:effectLst>
              </a:rPr>
              <a:t>	      </a:t>
            </a:r>
            <a:r>
              <a:rPr lang="ru-RU" sz="3000" b="1" dirty="0">
                <a:solidFill>
                  <a:schemeClr val="bg2">
                    <a:lumMod val="25000"/>
                  </a:schemeClr>
                </a:solidFill>
                <a:effectLst>
                  <a:outerShdw blurRad="38100" dist="38100" dir="2700000" algn="tl">
                    <a:srgbClr val="000000">
                      <a:alpha val="43137"/>
                    </a:srgbClr>
                  </a:outerShdw>
                </a:effectLst>
              </a:rPr>
              <a:t>Екб</a:t>
            </a:r>
            <a:r>
              <a:rPr lang="en-US" sz="3000" b="1" dirty="0">
                <a:solidFill>
                  <a:schemeClr val="bg2">
                    <a:lumMod val="25000"/>
                  </a:schemeClr>
                </a:solidFill>
                <a:effectLst>
                  <a:outerShdw blurRad="38100" dist="38100" dir="2700000" algn="tl">
                    <a:srgbClr val="000000">
                      <a:alpha val="43137"/>
                    </a:srgbClr>
                  </a:outerShdw>
                </a:effectLst>
              </a:rPr>
              <a:t> – </a:t>
            </a:r>
            <a:r>
              <a:rPr lang="ru-RU" sz="3000" b="1" dirty="0">
                <a:solidFill>
                  <a:schemeClr val="bg2">
                    <a:lumMod val="25000"/>
                  </a:schemeClr>
                </a:solidFill>
                <a:effectLst>
                  <a:outerShdw blurRad="38100" dist="38100" dir="2700000" algn="tl">
                    <a:srgbClr val="000000">
                      <a:alpha val="43137"/>
                    </a:srgbClr>
                  </a:outerShdw>
                </a:effectLst>
              </a:rPr>
              <a:t>авг</a:t>
            </a:r>
            <a:r>
              <a:rPr lang="en-US" sz="3000" b="1" dirty="0">
                <a:solidFill>
                  <a:schemeClr val="bg2">
                    <a:lumMod val="25000"/>
                  </a:schemeClr>
                </a:solidFill>
                <a:effectLst>
                  <a:outerShdw blurRad="38100" dist="38100" dir="2700000" algn="tl">
                    <a:srgbClr val="000000">
                      <a:alpha val="43137"/>
                    </a:srgbClr>
                  </a:outerShdw>
                </a:effectLst>
              </a:rPr>
              <a:t>’17			</a:t>
            </a:r>
            <a:br>
              <a:rPr lang="en-US" sz="3000" b="1" dirty="0">
                <a:solidFill>
                  <a:schemeClr val="bg2">
                    <a:lumMod val="25000"/>
                  </a:schemeClr>
                </a:solidFill>
                <a:effectLst>
                  <a:outerShdw blurRad="38100" dist="38100" dir="2700000" algn="tl">
                    <a:srgbClr val="000000">
                      <a:alpha val="43137"/>
                    </a:srgbClr>
                  </a:outerShdw>
                </a:effectLst>
              </a:rPr>
            </a:br>
            <a:r>
              <a:rPr lang="ru-RU" sz="3000" b="1" dirty="0">
                <a:solidFill>
                  <a:schemeClr val="bg2">
                    <a:lumMod val="25000"/>
                  </a:schemeClr>
                </a:solidFill>
                <a:effectLst>
                  <a:outerShdw blurRad="38100" dist="38100" dir="2700000" algn="tl">
                    <a:srgbClr val="000000">
                      <a:alpha val="43137"/>
                    </a:srgbClr>
                  </a:outerShdw>
                </a:effectLst>
              </a:rPr>
              <a:t>	Смр</a:t>
            </a:r>
            <a:r>
              <a:rPr lang="en-US" sz="3000" b="1" dirty="0">
                <a:solidFill>
                  <a:schemeClr val="bg2">
                    <a:lumMod val="25000"/>
                  </a:schemeClr>
                </a:solidFill>
                <a:effectLst>
                  <a:outerShdw blurRad="38100" dist="38100" dir="2700000" algn="tl">
                    <a:srgbClr val="000000">
                      <a:alpha val="43137"/>
                    </a:srgbClr>
                  </a:outerShdw>
                </a:effectLst>
              </a:rPr>
              <a:t> – </a:t>
            </a:r>
            <a:r>
              <a:rPr lang="ru-RU" sz="3000" b="1" dirty="0">
                <a:solidFill>
                  <a:schemeClr val="bg2">
                    <a:lumMod val="25000"/>
                  </a:schemeClr>
                </a:solidFill>
                <a:effectLst>
                  <a:outerShdw blurRad="38100" dist="38100" dir="2700000" algn="tl">
                    <a:srgbClr val="000000">
                      <a:alpha val="43137"/>
                    </a:srgbClr>
                  </a:outerShdw>
                </a:effectLst>
              </a:rPr>
              <a:t>авг</a:t>
            </a:r>
            <a:r>
              <a:rPr lang="en-US" sz="3000" b="1" dirty="0">
                <a:solidFill>
                  <a:schemeClr val="bg2">
                    <a:lumMod val="25000"/>
                  </a:schemeClr>
                </a:solidFill>
                <a:effectLst>
                  <a:outerShdw blurRad="38100" dist="38100" dir="2700000" algn="tl">
                    <a:srgbClr val="000000">
                      <a:alpha val="43137"/>
                    </a:srgbClr>
                  </a:outerShdw>
                </a:effectLst>
              </a:rPr>
              <a:t>’17		</a:t>
            </a:r>
            <a:r>
              <a:rPr lang="ru-RU" sz="3000" b="1" dirty="0">
                <a:solidFill>
                  <a:schemeClr val="bg2">
                    <a:lumMod val="25000"/>
                  </a:schemeClr>
                </a:solidFill>
                <a:effectLst>
                  <a:outerShdw blurRad="38100" dist="38100" dir="2700000" algn="tl">
                    <a:srgbClr val="000000">
                      <a:alpha val="43137"/>
                    </a:srgbClr>
                  </a:outerShdw>
                </a:effectLst>
              </a:rPr>
              <a:t>	   </a:t>
            </a:r>
            <a:r>
              <a:rPr lang="en-US" sz="3000" b="1" dirty="0">
                <a:solidFill>
                  <a:schemeClr val="bg2">
                    <a:lumMod val="25000"/>
                  </a:schemeClr>
                </a:solidFill>
                <a:effectLst>
                  <a:outerShdw blurRad="38100" dist="38100" dir="2700000" algn="tl">
                    <a:srgbClr val="000000">
                      <a:alpha val="43137"/>
                    </a:srgbClr>
                  </a:outerShdw>
                </a:effectLst>
              </a:rPr>
              <a:t> </a:t>
            </a:r>
            <a:r>
              <a:rPr lang="ru-RU" sz="3000" b="1" dirty="0">
                <a:solidFill>
                  <a:schemeClr val="bg2">
                    <a:lumMod val="25000"/>
                  </a:schemeClr>
                </a:solidFill>
                <a:effectLst>
                  <a:outerShdw blurRad="38100" dist="38100" dir="2700000" algn="tl">
                    <a:srgbClr val="000000">
                      <a:alpha val="43137"/>
                    </a:srgbClr>
                  </a:outerShdw>
                </a:effectLst>
              </a:rPr>
              <a:t>Влд </a:t>
            </a:r>
            <a:r>
              <a:rPr lang="en-US" sz="3000" b="1" dirty="0">
                <a:solidFill>
                  <a:schemeClr val="bg2">
                    <a:lumMod val="25000"/>
                  </a:schemeClr>
                </a:solidFill>
                <a:effectLst>
                  <a:outerShdw blurRad="38100" dist="38100" dir="2700000" algn="tl">
                    <a:srgbClr val="000000">
                      <a:alpha val="43137"/>
                    </a:srgbClr>
                  </a:outerShdw>
                </a:effectLst>
              </a:rPr>
              <a:t>– </a:t>
            </a:r>
            <a:r>
              <a:rPr lang="ru-RU" sz="3000" b="1" dirty="0">
                <a:solidFill>
                  <a:schemeClr val="bg2">
                    <a:lumMod val="25000"/>
                  </a:schemeClr>
                </a:solidFill>
                <a:effectLst>
                  <a:outerShdw blurRad="38100" dist="38100" dir="2700000" algn="tl">
                    <a:srgbClr val="000000">
                      <a:alpha val="43137"/>
                    </a:srgbClr>
                  </a:outerShdw>
                </a:effectLst>
              </a:rPr>
              <a:t>июль</a:t>
            </a:r>
            <a:r>
              <a:rPr lang="en-US" sz="3000" b="1" dirty="0">
                <a:solidFill>
                  <a:schemeClr val="bg2">
                    <a:lumMod val="25000"/>
                  </a:schemeClr>
                </a:solidFill>
                <a:effectLst>
                  <a:outerShdw blurRad="38100" dist="38100" dir="2700000" algn="tl">
                    <a:srgbClr val="000000">
                      <a:alpha val="43137"/>
                    </a:srgbClr>
                  </a:outerShdw>
                </a:effectLst>
              </a:rPr>
              <a:t>’17</a:t>
            </a:r>
            <a:br>
              <a:rPr lang="en-US" sz="3000" b="1" dirty="0">
                <a:solidFill>
                  <a:schemeClr val="bg2">
                    <a:lumMod val="25000"/>
                  </a:schemeClr>
                </a:solidFill>
                <a:effectLst>
                  <a:outerShdw blurRad="38100" dist="38100" dir="2700000" algn="tl">
                    <a:srgbClr val="000000">
                      <a:alpha val="43137"/>
                    </a:srgbClr>
                  </a:outerShdw>
                </a:effectLst>
              </a:rPr>
            </a:br>
            <a:br>
              <a:rPr lang="en-US" sz="3000" b="1" dirty="0">
                <a:solidFill>
                  <a:schemeClr val="bg2">
                    <a:lumMod val="25000"/>
                  </a:schemeClr>
                </a:solidFill>
                <a:effectLst>
                  <a:outerShdw blurRad="38100" dist="38100" dir="2700000" algn="tl">
                    <a:srgbClr val="000000">
                      <a:alpha val="43137"/>
                    </a:srgbClr>
                  </a:outerShdw>
                </a:effectLst>
              </a:rPr>
            </a:br>
            <a:br>
              <a:rPr lang="en-US" sz="3000" b="1" dirty="0">
                <a:solidFill>
                  <a:schemeClr val="bg2">
                    <a:lumMod val="25000"/>
                  </a:schemeClr>
                </a:solidFill>
                <a:effectLst>
                  <a:outerShdw blurRad="38100" dist="38100" dir="2700000" algn="tl">
                    <a:srgbClr val="000000">
                      <a:alpha val="43137"/>
                    </a:srgbClr>
                  </a:outerShdw>
                </a:effectLst>
              </a:rPr>
            </a:br>
            <a:br>
              <a:rPr lang="en-US" sz="3000" b="1" dirty="0">
                <a:solidFill>
                  <a:schemeClr val="bg2">
                    <a:lumMod val="25000"/>
                  </a:schemeClr>
                </a:solidFill>
                <a:effectLst>
                  <a:outerShdw blurRad="38100" dist="38100" dir="2700000" algn="tl">
                    <a:srgbClr val="000000">
                      <a:alpha val="43137"/>
                    </a:srgbClr>
                  </a:outerShdw>
                </a:effectLst>
              </a:rPr>
            </a:br>
            <a:r>
              <a:rPr lang="en-US" sz="3000" b="1" dirty="0">
                <a:solidFill>
                  <a:schemeClr val="bg2">
                    <a:lumMod val="25000"/>
                  </a:schemeClr>
                </a:solidFill>
                <a:effectLst>
                  <a:outerShdw blurRad="38100" dist="38100" dir="2700000" algn="tl">
                    <a:srgbClr val="000000">
                      <a:alpha val="43137"/>
                    </a:srgbClr>
                  </a:outerShdw>
                </a:effectLst>
              </a:rPr>
              <a:t>	</a:t>
            </a:r>
            <a:r>
              <a:rPr lang="ru-RU" sz="3000" b="1" dirty="0">
                <a:solidFill>
                  <a:schemeClr val="bg2">
                    <a:lumMod val="25000"/>
                  </a:schemeClr>
                </a:solidFill>
                <a:effectLst>
                  <a:outerShdw blurRad="38100" dist="38100" dir="2700000" algn="tl">
                    <a:srgbClr val="000000">
                      <a:alpha val="43137"/>
                    </a:srgbClr>
                  </a:outerShdw>
                </a:effectLst>
              </a:rPr>
              <a:t>(Узб</a:t>
            </a:r>
            <a:r>
              <a:rPr lang="en-US" sz="3000" b="1" dirty="0">
                <a:solidFill>
                  <a:schemeClr val="bg2">
                    <a:lumMod val="25000"/>
                  </a:schemeClr>
                </a:solidFill>
                <a:effectLst>
                  <a:outerShdw blurRad="38100" dist="38100" dir="2700000" algn="tl">
                    <a:srgbClr val="000000">
                      <a:alpha val="43137"/>
                    </a:srgbClr>
                  </a:outerShdw>
                </a:effectLst>
              </a:rPr>
              <a:t> – </a:t>
            </a:r>
            <a:r>
              <a:rPr lang="ru-RU" sz="3000" b="1" dirty="0">
                <a:solidFill>
                  <a:schemeClr val="bg2">
                    <a:lumMod val="25000"/>
                  </a:schemeClr>
                </a:solidFill>
                <a:effectLst>
                  <a:outerShdw blurRad="38100" dist="38100" dir="2700000" algn="tl">
                    <a:srgbClr val="000000">
                      <a:alpha val="43137"/>
                    </a:srgbClr>
                  </a:outerShdw>
                </a:effectLst>
              </a:rPr>
              <a:t>май</a:t>
            </a:r>
            <a:r>
              <a:rPr lang="en-US" sz="3000" b="1" dirty="0">
                <a:solidFill>
                  <a:schemeClr val="bg2">
                    <a:lumMod val="25000"/>
                  </a:schemeClr>
                </a:solidFill>
                <a:effectLst>
                  <a:outerShdw blurRad="38100" dist="38100" dir="2700000" algn="tl">
                    <a:srgbClr val="000000">
                      <a:alpha val="43137"/>
                    </a:srgbClr>
                  </a:outerShdw>
                </a:effectLst>
              </a:rPr>
              <a:t>’17</a:t>
            </a:r>
            <a:r>
              <a:rPr lang="ru-RU" sz="3000" b="1" dirty="0">
                <a:solidFill>
                  <a:schemeClr val="bg2">
                    <a:lumMod val="25000"/>
                  </a:schemeClr>
                </a:solidFill>
                <a:effectLst>
                  <a:outerShdw blurRad="38100" dist="38100" dir="2700000" algn="tl">
                    <a:srgbClr val="000000">
                      <a:alpha val="43137"/>
                    </a:srgbClr>
                  </a:outerShdw>
                </a:effectLst>
              </a:rPr>
              <a:t>)</a:t>
            </a:r>
          </a:p>
        </p:txBody>
      </p:sp>
      <p:sp>
        <p:nvSpPr>
          <p:cNvPr id="3" name="Подзаголовок 2"/>
          <p:cNvSpPr>
            <a:spLocks noGrp="1"/>
          </p:cNvSpPr>
          <p:nvPr>
            <p:ph type="subTitle" idx="1"/>
          </p:nvPr>
        </p:nvSpPr>
        <p:spPr>
          <a:xfrm>
            <a:off x="71500" y="5840146"/>
            <a:ext cx="9217024" cy="1321464"/>
          </a:xfrm>
        </p:spPr>
        <p:txBody>
          <a:bodyPr>
            <a:normAutofit/>
          </a:bodyPr>
          <a:lstStyle/>
          <a:p>
            <a:r>
              <a:rPr lang="en-GB" sz="1200" dirty="0"/>
              <a:t>				</a:t>
            </a:r>
            <a:endParaRPr lang="ru-RU" sz="1600" b="1" dirty="0">
              <a:solidFill>
                <a:schemeClr val="bg2">
                  <a:lumMod val="10000"/>
                </a:schemeClr>
              </a:solidFill>
            </a:endParaRPr>
          </a:p>
        </p:txBody>
      </p:sp>
    </p:spTree>
    <p:extLst>
      <p:ext uri="{BB962C8B-B14F-4D97-AF65-F5344CB8AC3E}">
        <p14:creationId xmlns:p14="http://schemas.microsoft.com/office/powerpoint/2010/main" val="3519858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815643"/>
            <a:ext cx="7772400" cy="1143000"/>
          </a:xfrm>
        </p:spPr>
        <p:txBody>
          <a:bodyPr/>
          <a:lstStyle/>
          <a:p>
            <a:r>
              <a:rPr lang="en-US" sz="3200" b="1" dirty="0">
                <a:latin typeface="Calibri" panose="020F0502020204030204" pitchFamily="34" charset="0"/>
                <a:cs typeface="Calibri" panose="020F0502020204030204" pitchFamily="34" charset="0"/>
              </a:rPr>
              <a:t>(1) </a:t>
            </a:r>
            <a:r>
              <a:rPr lang="ru-RU" sz="3200" b="1" dirty="0">
                <a:latin typeface="Calibri" panose="020F0502020204030204" pitchFamily="34" charset="0"/>
                <a:cs typeface="Calibri" panose="020F0502020204030204" pitchFamily="34" charset="0"/>
              </a:rPr>
              <a:t>Что такое «родной язык»?</a:t>
            </a:r>
          </a:p>
        </p:txBody>
      </p:sp>
      <p:sp>
        <p:nvSpPr>
          <p:cNvPr id="3" name="Content Placeholder 2"/>
          <p:cNvSpPr>
            <a:spLocks noGrp="1"/>
          </p:cNvSpPr>
          <p:nvPr>
            <p:ph idx="1"/>
          </p:nvPr>
        </p:nvSpPr>
        <p:spPr>
          <a:xfrm>
            <a:off x="539552" y="2276872"/>
            <a:ext cx="3221003" cy="3967123"/>
          </a:xfrm>
        </p:spPr>
        <p:txBody>
          <a:bodyPr/>
          <a:lstStyle/>
          <a:p>
            <a:pPr marL="285750" indent="-285750">
              <a:spcBef>
                <a:spcPts val="600"/>
              </a:spcBef>
              <a:buFont typeface="Arial" panose="020B0604020202020204" pitchFamily="34" charset="0"/>
              <a:buChar char="•"/>
            </a:pPr>
            <a:r>
              <a:rPr lang="ru-RU" dirty="0">
                <a:latin typeface="Calibri" panose="020F0502020204030204" pitchFamily="34" charset="0"/>
                <a:cs typeface="Calibri" panose="020F0502020204030204" pitchFamily="34" charset="0"/>
              </a:rPr>
              <a:t>Осознание этой категории в отношении собственного языкового опыта</a:t>
            </a:r>
          </a:p>
          <a:p>
            <a:pPr marL="285750" indent="-285750">
              <a:spcBef>
                <a:spcPts val="600"/>
              </a:spcBef>
              <a:buFont typeface="Arial" panose="020B0604020202020204" pitchFamily="34" charset="0"/>
              <a:buChar char="•"/>
            </a:pPr>
            <a:r>
              <a:rPr lang="ru-RU" dirty="0">
                <a:latin typeface="Calibri" panose="020F0502020204030204" pitchFamily="34" charset="0"/>
                <a:cs typeface="Calibri" panose="020F0502020204030204" pitchFamily="34" charset="0"/>
              </a:rPr>
              <a:t>Навязывание «правильного» родного языка со стороны принимающего общества</a:t>
            </a:r>
          </a:p>
          <a:p>
            <a:pPr marL="285750" indent="-285750">
              <a:spcBef>
                <a:spcPts val="600"/>
              </a:spcBef>
              <a:buFont typeface="Arial" panose="020B0604020202020204" pitchFamily="34" charset="0"/>
              <a:buChar char="•"/>
            </a:pPr>
            <a:r>
              <a:rPr lang="ru-RU" dirty="0">
                <a:latin typeface="Calibri" panose="020F0502020204030204" pitchFamily="34" charset="0"/>
                <a:cs typeface="Calibri" panose="020F0502020204030204" pitchFamily="34" charset="0"/>
              </a:rPr>
              <a:t>Необходимость «экстра-усилия» в доказательстве права на русский как родной</a:t>
            </a:r>
          </a:p>
          <a:p>
            <a:pPr marL="285750" indent="-285750">
              <a:buFontTx/>
              <a:buChar char="-"/>
            </a:pPr>
            <a:endParaRPr lang="ru-RU"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1A0F3C71-3378-4C15-A3A7-A59CB7E6E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8634" y="2355637"/>
            <a:ext cx="5285366" cy="3158615"/>
          </a:xfrm>
          <a:prstGeom prst="rect">
            <a:avLst/>
          </a:prstGeom>
        </p:spPr>
      </p:pic>
      <p:sp>
        <p:nvSpPr>
          <p:cNvPr id="6" name="Rectangle 5">
            <a:extLst>
              <a:ext uri="{FF2B5EF4-FFF2-40B4-BE49-F238E27FC236}">
                <a16:creationId xmlns:a16="http://schemas.microsoft.com/office/drawing/2014/main" id="{044817FC-825F-4240-B006-D15D6B5DA9BA}"/>
              </a:ext>
            </a:extLst>
          </p:cNvPr>
          <p:cNvSpPr/>
          <p:nvPr/>
        </p:nvSpPr>
        <p:spPr>
          <a:xfrm>
            <a:off x="7136424" y="5514252"/>
            <a:ext cx="1909497" cy="246221"/>
          </a:xfrm>
          <a:prstGeom prst="rect">
            <a:avLst/>
          </a:prstGeom>
        </p:spPr>
        <p:txBody>
          <a:bodyPr wrap="none">
            <a:spAutoFit/>
          </a:bodyPr>
          <a:lstStyle/>
          <a:p>
            <a:pPr lvl="0" fontAlgn="base">
              <a:spcBef>
                <a:spcPct val="20000"/>
              </a:spcBef>
              <a:spcAft>
                <a:spcPct val="0"/>
              </a:spcAft>
            </a:pPr>
            <a:r>
              <a:rPr lang="ru-RU" sz="1000" kern="0" dirty="0">
                <a:solidFill>
                  <a:srgbClr val="000000"/>
                </a:solidFill>
                <a:latin typeface="Calibri" panose="020F0502020204030204" pitchFamily="34" charset="0"/>
                <a:cs typeface="Calibri" panose="020F0502020204030204" pitchFamily="34" charset="0"/>
              </a:rPr>
              <a:t>(С) Р. Свечников, 2013, Тбилиси</a:t>
            </a:r>
          </a:p>
        </p:txBody>
      </p:sp>
    </p:spTree>
    <p:extLst>
      <p:ext uri="{BB962C8B-B14F-4D97-AF65-F5344CB8AC3E}">
        <p14:creationId xmlns:p14="http://schemas.microsoft.com/office/powerpoint/2010/main" val="1149076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E5719-BECA-4D3A-8A08-4A4FC0900E10}"/>
              </a:ext>
            </a:extLst>
          </p:cNvPr>
          <p:cNvSpPr>
            <a:spLocks noGrp="1"/>
          </p:cNvSpPr>
          <p:nvPr>
            <p:ph type="title"/>
          </p:nvPr>
        </p:nvSpPr>
        <p:spPr>
          <a:xfrm>
            <a:off x="860561" y="552447"/>
            <a:ext cx="7772400" cy="1143000"/>
          </a:xfrm>
        </p:spPr>
        <p:txBody>
          <a:bodyPr/>
          <a:lstStyle/>
          <a:p>
            <a:r>
              <a:rPr lang="en-US" sz="3200" b="1" dirty="0">
                <a:latin typeface="Calibri" panose="020F0502020204030204" pitchFamily="34" charset="0"/>
                <a:cs typeface="Calibri" panose="020F0502020204030204" pitchFamily="34" charset="0"/>
              </a:rPr>
              <a:t>(2) </a:t>
            </a:r>
            <a:r>
              <a:rPr lang="ru-RU" sz="3200" b="1" dirty="0">
                <a:latin typeface="Calibri" panose="020F0502020204030204" pitchFamily="34" charset="0"/>
                <a:cs typeface="Calibri" panose="020F0502020204030204" pitchFamily="34" charset="0"/>
              </a:rPr>
              <a:t>Языковые представления и поведение</a:t>
            </a:r>
            <a:endParaRPr lang="ru-RU" sz="3200" dirty="0"/>
          </a:p>
        </p:txBody>
      </p:sp>
      <p:sp>
        <p:nvSpPr>
          <p:cNvPr id="3" name="Content Placeholder 2">
            <a:extLst>
              <a:ext uri="{FF2B5EF4-FFF2-40B4-BE49-F238E27FC236}">
                <a16:creationId xmlns:a16="http://schemas.microsoft.com/office/drawing/2014/main" id="{A41DB83E-18A8-4475-9F35-64E44936C466}"/>
              </a:ext>
            </a:extLst>
          </p:cNvPr>
          <p:cNvSpPr>
            <a:spLocks noGrp="1"/>
          </p:cNvSpPr>
          <p:nvPr>
            <p:ph idx="1"/>
          </p:nvPr>
        </p:nvSpPr>
        <p:spPr>
          <a:xfrm>
            <a:off x="539553" y="1768839"/>
            <a:ext cx="4392488" cy="4544646"/>
          </a:xfrm>
        </p:spPr>
        <p:txBody>
          <a:bodyPr/>
          <a:lstStyle/>
          <a:p>
            <a:pPr>
              <a:buFont typeface="Arial" panose="020B0604020202020204" pitchFamily="34" charset="0"/>
              <a:buChar char="•"/>
            </a:pPr>
            <a:r>
              <a:rPr lang="ru-RU" dirty="0">
                <a:latin typeface="Calibri" panose="020F0502020204030204" pitchFamily="34" charset="0"/>
                <a:cs typeface="Calibri" panose="020F0502020204030204" pitchFamily="34" charset="0"/>
              </a:rPr>
              <a:t>Приспособление к «русскому с акцентом»</a:t>
            </a:r>
            <a:r>
              <a:rPr lang="en-US" dirty="0">
                <a:latin typeface="Calibri" panose="020F0502020204030204" pitchFamily="34" charset="0"/>
                <a:cs typeface="Calibri" panose="020F0502020204030204" pitchFamily="34" charset="0"/>
              </a:rPr>
              <a:t> </a:t>
            </a:r>
            <a:r>
              <a:rPr lang="ru-RU" dirty="0">
                <a:latin typeface="Calibri" panose="020F0502020204030204" pitchFamily="34" charset="0"/>
                <a:cs typeface="Calibri" panose="020F0502020204030204" pitchFamily="34" charset="0"/>
              </a:rPr>
              <a:t>и социальные ожидания, связанные с этим вариантом</a:t>
            </a:r>
            <a:endParaRPr lang="en-US" dirty="0">
              <a:latin typeface="Calibri" panose="020F0502020204030204" pitchFamily="34" charset="0"/>
              <a:cs typeface="Calibri" panose="020F0502020204030204" pitchFamily="34" charset="0"/>
            </a:endParaRPr>
          </a:p>
          <a:p>
            <a:pPr>
              <a:buFont typeface="Arial" panose="020B0604020202020204" pitchFamily="34" charset="0"/>
              <a:buChar char="•"/>
            </a:pPr>
            <a:r>
              <a:rPr lang="ru-RU" dirty="0">
                <a:latin typeface="Calibri" panose="020F0502020204030204" pitchFamily="34" charset="0"/>
                <a:cs typeface="Calibri" panose="020F0502020204030204" pitchFamily="34" charset="0"/>
              </a:rPr>
              <a:t>Представление о гомогенности владения русским внутри страны</a:t>
            </a:r>
          </a:p>
          <a:p>
            <a:pPr>
              <a:buFont typeface="Arial" panose="020B0604020202020204" pitchFamily="34" charset="0"/>
              <a:buChar char="•"/>
            </a:pPr>
            <a:r>
              <a:rPr lang="ru-RU" dirty="0">
                <a:latin typeface="Calibri" panose="020F0502020204030204" pitchFamily="34" charset="0"/>
                <a:cs typeface="Calibri" panose="020F0502020204030204" pitchFamily="34" charset="0"/>
              </a:rPr>
              <a:t>Иерархизация языков внутри постсоветского пространства</a:t>
            </a:r>
            <a:endParaRPr lang="en-US" dirty="0">
              <a:latin typeface="Calibri" panose="020F0502020204030204" pitchFamily="34" charset="0"/>
              <a:cs typeface="Calibri" panose="020F0502020204030204" pitchFamily="34" charset="0"/>
            </a:endParaRPr>
          </a:p>
          <a:p>
            <a:pPr>
              <a:buFont typeface="Arial" panose="020B0604020202020204" pitchFamily="34" charset="0"/>
              <a:buChar char="•"/>
            </a:pPr>
            <a:r>
              <a:rPr lang="ru-RU" dirty="0">
                <a:latin typeface="Calibri" panose="020F0502020204030204" pitchFamily="34" charset="0"/>
                <a:cs typeface="Calibri" panose="020F0502020204030204" pitchFamily="34" charset="0"/>
              </a:rPr>
              <a:t>«Конечность» языкового репертуара</a:t>
            </a:r>
          </a:p>
          <a:p>
            <a:pPr>
              <a:buFont typeface="Arial" panose="020B0604020202020204" pitchFamily="34" charset="0"/>
              <a:buChar char="•"/>
            </a:pPr>
            <a:r>
              <a:rPr lang="ru-RU" dirty="0">
                <a:latin typeface="Calibri" panose="020F0502020204030204" pitchFamily="34" charset="0"/>
                <a:cs typeface="Calibri" panose="020F0502020204030204" pitchFamily="34" charset="0"/>
              </a:rPr>
              <a:t>«Слышимость» (а не «видимость») миграции</a:t>
            </a:r>
          </a:p>
          <a:p>
            <a:pPr>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a:buFont typeface="Arial" panose="020B0604020202020204" pitchFamily="34" charset="0"/>
              <a:buChar char="•"/>
            </a:pPr>
            <a:endParaRPr lang="ru-RU"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D9CF2AA-545B-44A8-9513-7D518A4C1EF0}"/>
              </a:ext>
            </a:extLst>
          </p:cNvPr>
          <p:cNvPicPr>
            <a:picLocks noChangeAspect="1"/>
          </p:cNvPicPr>
          <p:nvPr/>
        </p:nvPicPr>
        <p:blipFill>
          <a:blip r:embed="rId2"/>
          <a:stretch>
            <a:fillRect/>
          </a:stretch>
        </p:blipFill>
        <p:spPr>
          <a:xfrm>
            <a:off x="5157720" y="1767323"/>
            <a:ext cx="3264859" cy="4325709"/>
          </a:xfrm>
          <a:prstGeom prst="rect">
            <a:avLst/>
          </a:prstGeom>
        </p:spPr>
      </p:pic>
      <p:sp>
        <p:nvSpPr>
          <p:cNvPr id="6" name="Rectangle 5">
            <a:extLst>
              <a:ext uri="{FF2B5EF4-FFF2-40B4-BE49-F238E27FC236}">
                <a16:creationId xmlns:a16="http://schemas.microsoft.com/office/drawing/2014/main" id="{60ACA2D4-7476-4067-8289-8D35F9399136}"/>
              </a:ext>
            </a:extLst>
          </p:cNvPr>
          <p:cNvSpPr/>
          <p:nvPr/>
        </p:nvSpPr>
        <p:spPr>
          <a:xfrm>
            <a:off x="5364088" y="6093032"/>
            <a:ext cx="4860032" cy="246221"/>
          </a:xfrm>
          <a:prstGeom prst="rect">
            <a:avLst/>
          </a:prstGeom>
        </p:spPr>
        <p:txBody>
          <a:bodyPr wrap="square">
            <a:spAutoFit/>
          </a:bodyPr>
          <a:lstStyle/>
          <a:p>
            <a:r>
              <a:rPr lang="ru-RU" sz="1000" dirty="0">
                <a:latin typeface="Calibri" panose="020F0502020204030204" pitchFamily="34" charset="0"/>
                <a:cs typeface="Calibri" panose="020F0502020204030204" pitchFamily="34" charset="0"/>
              </a:rPr>
              <a:t>Кас, П. «Питерская Мона Лиза», </a:t>
            </a:r>
            <a:r>
              <a:rPr lang="en-US" sz="1000" dirty="0">
                <a:latin typeface="Calibri" panose="020F0502020204030204" pitchFamily="34" charset="0"/>
                <a:cs typeface="Calibri" panose="020F0502020204030204" pitchFamily="34" charset="0"/>
              </a:rPr>
              <a:t>2015</a:t>
            </a:r>
            <a:r>
              <a:rPr lang="ru-RU" sz="1000" dirty="0">
                <a:latin typeface="Calibri" panose="020F0502020204030204" pitchFamily="34" charset="0"/>
                <a:cs typeface="Calibri" panose="020F0502020204030204" pitchFamily="34" charset="0"/>
              </a:rPr>
              <a:t>, Санкт-Петербург</a:t>
            </a:r>
            <a:endParaRPr 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28083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1" y="260648"/>
            <a:ext cx="8352928" cy="1143000"/>
          </a:xfrm>
        </p:spPr>
        <p:txBody>
          <a:bodyPr/>
          <a:lstStyle/>
          <a:p>
            <a:r>
              <a:rPr lang="en-US" sz="3200" b="1" dirty="0">
                <a:latin typeface="Calibri" panose="020F0502020204030204" pitchFamily="34" charset="0"/>
                <a:cs typeface="Calibri" panose="020F0502020204030204" pitchFamily="34" charset="0"/>
              </a:rPr>
              <a:t>(3) </a:t>
            </a:r>
            <a:r>
              <a:rPr lang="ru-RU" sz="3200" b="1" dirty="0">
                <a:latin typeface="Calibri" panose="020F0502020204030204" pitchFamily="34" charset="0"/>
                <a:cs typeface="Calibri" panose="020F0502020204030204" pitchFamily="34" charset="0"/>
              </a:rPr>
              <a:t>Многоязычие в мигрантской траектории</a:t>
            </a:r>
          </a:p>
        </p:txBody>
      </p:sp>
      <p:sp>
        <p:nvSpPr>
          <p:cNvPr id="3" name="Content Placeholder 2"/>
          <p:cNvSpPr>
            <a:spLocks noGrp="1"/>
          </p:cNvSpPr>
          <p:nvPr>
            <p:ph idx="1"/>
          </p:nvPr>
        </p:nvSpPr>
        <p:spPr>
          <a:xfrm>
            <a:off x="594362" y="1869622"/>
            <a:ext cx="3528391" cy="3321496"/>
          </a:xfrm>
        </p:spPr>
        <p:txBody>
          <a:bodyPr/>
          <a:lstStyle/>
          <a:p>
            <a:pPr marL="285750" indent="-285750">
              <a:buFont typeface="Arial" panose="020B0604020202020204" pitchFamily="34" charset="0"/>
              <a:buChar char="•"/>
            </a:pPr>
            <a:r>
              <a:rPr lang="ru-RU" dirty="0">
                <a:latin typeface="Calibri" panose="020F0502020204030204" pitchFamily="34" charset="0"/>
                <a:cs typeface="Calibri" panose="020F0502020204030204" pitchFamily="34" charset="0"/>
              </a:rPr>
              <a:t>Аспект различения культурного опыта</a:t>
            </a:r>
          </a:p>
          <a:p>
            <a:pPr marL="285750" indent="-285750">
              <a:buFont typeface="Arial" panose="020B0604020202020204" pitchFamily="34" charset="0"/>
              <a:buChar char="•"/>
            </a:pPr>
            <a:r>
              <a:rPr lang="ru-RU" dirty="0">
                <a:latin typeface="Calibri" panose="020F0502020204030204" pitchFamily="34" charset="0"/>
                <a:cs typeface="Calibri" panose="020F0502020204030204" pitchFamily="34" charset="0"/>
              </a:rPr>
              <a:t>Высокий статус знания иностранных (не постсовестких) языков как ресурса в последующей миграционной траектории</a:t>
            </a:r>
          </a:p>
          <a:p>
            <a:pPr marL="285750" indent="-285750">
              <a:buFont typeface="Arial" panose="020B0604020202020204" pitchFamily="34" charset="0"/>
              <a:buChar char="•"/>
            </a:pPr>
            <a:r>
              <a:rPr lang="ru-RU" dirty="0">
                <a:latin typeface="Calibri" panose="020F0502020204030204" pitchFamily="34" charset="0"/>
                <a:cs typeface="Calibri" panose="020F0502020204030204" pitchFamily="34" charset="0"/>
              </a:rPr>
              <a:t>Практика изучения «иностранного» языка как вклад в социальный/культурный капитал второго поколения</a:t>
            </a:r>
          </a:p>
          <a:p>
            <a:pPr marL="285750" indent="-285750">
              <a:buFont typeface="Arial" panose="020B0604020202020204" pitchFamily="34" charset="0"/>
              <a:buChar char="•"/>
            </a:pPr>
            <a:endParaRPr lang="ru-RU"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ru-RU"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7D841A84-E62B-4EB1-BD6D-48AA816EF8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2752" y="1924162"/>
            <a:ext cx="5005799" cy="3337199"/>
          </a:xfrm>
          <a:prstGeom prst="rect">
            <a:avLst/>
          </a:prstGeom>
        </p:spPr>
      </p:pic>
      <p:sp>
        <p:nvSpPr>
          <p:cNvPr id="4" name="Rectangle 3">
            <a:extLst>
              <a:ext uri="{FF2B5EF4-FFF2-40B4-BE49-F238E27FC236}">
                <a16:creationId xmlns:a16="http://schemas.microsoft.com/office/drawing/2014/main" id="{ACC9A762-911B-46EB-9846-797EE944B9E3}"/>
              </a:ext>
            </a:extLst>
          </p:cNvPr>
          <p:cNvSpPr/>
          <p:nvPr/>
        </p:nvSpPr>
        <p:spPr>
          <a:xfrm>
            <a:off x="5076056" y="5305772"/>
            <a:ext cx="4572000" cy="553998"/>
          </a:xfrm>
          <a:prstGeom prst="rect">
            <a:avLst/>
          </a:prstGeom>
        </p:spPr>
        <p:txBody>
          <a:bodyPr>
            <a:spAutoFit/>
          </a:bodyPr>
          <a:lstStyle/>
          <a:p>
            <a:r>
              <a:rPr lang="ru-RU" sz="1000" dirty="0">
                <a:latin typeface="Calibri" panose="020F0502020204030204" pitchFamily="34" charset="0"/>
                <a:cs typeface="Calibri" panose="020F0502020204030204" pitchFamily="34" charset="0"/>
              </a:rPr>
              <a:t>Урок английского языка (интерактивная постановка Harry Potter),</a:t>
            </a:r>
          </a:p>
          <a:p>
            <a:r>
              <a:rPr lang="ru-RU" sz="1000" dirty="0">
                <a:latin typeface="Calibri" panose="020F0502020204030204" pitchFamily="34" charset="0"/>
                <a:cs typeface="Calibri" panose="020F0502020204030204" pitchFamily="34" charset="0"/>
              </a:rPr>
              <a:t>курсы русского языка для детей мигрнатов, </a:t>
            </a:r>
          </a:p>
          <a:p>
            <a:r>
              <a:rPr lang="ru-RU" sz="1000" dirty="0">
                <a:latin typeface="Calibri" panose="020F0502020204030204" pitchFamily="34" charset="0"/>
                <a:cs typeface="Calibri" panose="020F0502020204030204" pitchFamily="34" charset="0"/>
              </a:rPr>
              <a:t>Московская область, май 2017</a:t>
            </a:r>
          </a:p>
        </p:txBody>
      </p:sp>
    </p:spTree>
    <p:extLst>
      <p:ext uri="{BB962C8B-B14F-4D97-AF65-F5344CB8AC3E}">
        <p14:creationId xmlns:p14="http://schemas.microsoft.com/office/powerpoint/2010/main" val="1416851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976"/>
            <a:ext cx="8128416" cy="1340615"/>
          </a:xfrm>
        </p:spPr>
        <p:txBody>
          <a:bodyPr/>
          <a:lstStyle/>
          <a:p>
            <a:pPr algn="ctr"/>
            <a:r>
              <a:rPr lang="en-US" sz="3200" b="1" dirty="0">
                <a:latin typeface="Calibri" panose="020F0502020204030204" pitchFamily="34" charset="0"/>
                <a:cs typeface="Calibri" panose="020F0502020204030204" pitchFamily="34" charset="0"/>
              </a:rPr>
              <a:t>Fluency/Literacy </a:t>
            </a:r>
            <a:r>
              <a:rPr lang="ru-RU" sz="3200" b="1" dirty="0">
                <a:latin typeface="Calibri" panose="020F0502020204030204" pitchFamily="34" charset="0"/>
                <a:cs typeface="Calibri" panose="020F0502020204030204" pitchFamily="34" charset="0"/>
              </a:rPr>
              <a:t>в мигрантском опыте</a:t>
            </a:r>
          </a:p>
        </p:txBody>
      </p:sp>
      <p:sp>
        <p:nvSpPr>
          <p:cNvPr id="3" name="Content Placeholder 2"/>
          <p:cNvSpPr>
            <a:spLocks noGrp="1"/>
          </p:cNvSpPr>
          <p:nvPr>
            <p:ph idx="1"/>
          </p:nvPr>
        </p:nvSpPr>
        <p:spPr>
          <a:xfrm>
            <a:off x="6587031" y="1241966"/>
            <a:ext cx="2523035" cy="3770368"/>
          </a:xfrm>
        </p:spPr>
        <p:txBody>
          <a:bodyPr/>
          <a:lstStyle/>
          <a:p>
            <a:pPr marL="0" indent="0">
              <a:spcBef>
                <a:spcPts val="0"/>
              </a:spcBef>
            </a:pPr>
            <a:r>
              <a:rPr lang="en-US" sz="1700" dirty="0">
                <a:latin typeface="Calibri" pitchFamily="34" charset="0"/>
              </a:rPr>
              <a:t>‘</a:t>
            </a:r>
            <a:r>
              <a:rPr lang="en-GB" sz="1700" dirty="0">
                <a:latin typeface="Calibri" pitchFamily="34" charset="0"/>
              </a:rPr>
              <a:t>A sociolinguistics of resources, not of languages, and mobility as the dislocation of language and language events from the fixed position in time and space is a central theoretical concern in this sociolinguistics of [linguistic] resources. ‘Truncated’ linguistic repertoires grounded in people’s biographies become part of the ways migrants build their life trajectories in social, cultural, personal and professional domains.’ </a:t>
            </a:r>
            <a:r>
              <a:rPr lang="ru-RU" sz="1700" dirty="0">
                <a:latin typeface="Calibri" pitchFamily="34" charset="0"/>
              </a:rPr>
              <a:t>(</a:t>
            </a:r>
            <a:r>
              <a:rPr lang="en-GB" sz="1700" dirty="0">
                <a:latin typeface="Calibri" pitchFamily="34" charset="0"/>
              </a:rPr>
              <a:t>Blommaert 2010)</a:t>
            </a:r>
          </a:p>
          <a:p>
            <a:pPr marL="0" indent="0">
              <a:spcBef>
                <a:spcPts val="0"/>
              </a:spcBef>
            </a:pPr>
            <a:endParaRPr lang="en-GB" sz="1600" dirty="0">
              <a:latin typeface="Calibri" pitchFamily="34" charset="0"/>
            </a:endParaRPr>
          </a:p>
          <a:p>
            <a:pPr marL="0" indent="0"/>
            <a:endParaRPr lang="ru-RU" sz="1600" dirty="0">
              <a:latin typeface="Calibri" panose="020F0502020204030204" pitchFamily="34" charset="0"/>
              <a:cs typeface="Calibri" panose="020F0502020204030204" pitchFamily="34" charset="0"/>
            </a:endParaRPr>
          </a:p>
          <a:p>
            <a:pPr marL="0" indent="0"/>
            <a:endParaRPr lang="ru-RU" sz="1400" dirty="0">
              <a:latin typeface="Calibri" panose="020F0502020204030204" pitchFamily="34" charset="0"/>
              <a:cs typeface="Calibri" panose="020F0502020204030204" pitchFamily="34" charset="0"/>
            </a:endParaRPr>
          </a:p>
          <a:p>
            <a:pPr marL="0" indent="0"/>
            <a:endParaRPr lang="ru-RU" sz="1400" dirty="0">
              <a:latin typeface="Calibri" panose="020F0502020204030204" pitchFamily="34" charset="0"/>
              <a:cs typeface="Calibri" panose="020F0502020204030204" pitchFamily="34" charset="0"/>
            </a:endParaRPr>
          </a:p>
          <a:p>
            <a:pPr marL="0" indent="0"/>
            <a:endParaRPr lang="ru-RU" sz="1400" dirty="0">
              <a:latin typeface="Calibri" panose="020F0502020204030204" pitchFamily="34" charset="0"/>
              <a:cs typeface="Calibri" panose="020F0502020204030204" pitchFamily="34" charset="0"/>
            </a:endParaRPr>
          </a:p>
          <a:p>
            <a:pPr marL="0" indent="0"/>
            <a:endParaRPr lang="ru-RU" sz="1400" dirty="0">
              <a:latin typeface="Calibri" panose="020F0502020204030204" pitchFamily="34" charset="0"/>
              <a:cs typeface="Calibri" panose="020F0502020204030204" pitchFamily="34" charset="0"/>
            </a:endParaRPr>
          </a:p>
          <a:p>
            <a:pPr marL="0" indent="0"/>
            <a:endParaRPr lang="ru-RU" sz="1400" dirty="0">
              <a:latin typeface="Calibri" panose="020F0502020204030204" pitchFamily="34" charset="0"/>
              <a:cs typeface="Calibri" panose="020F0502020204030204" pitchFamily="34" charset="0"/>
            </a:endParaRPr>
          </a:p>
          <a:p>
            <a:pPr marL="0" indent="0"/>
            <a:endParaRPr lang="ru-RU" sz="1400" dirty="0">
              <a:latin typeface="Calibri" panose="020F0502020204030204" pitchFamily="34" charset="0"/>
              <a:cs typeface="Calibri" panose="020F0502020204030204" pitchFamily="34" charset="0"/>
            </a:endParaRPr>
          </a:p>
          <a:p>
            <a:pPr marL="0" indent="0"/>
            <a:endParaRPr lang="ru-RU" sz="1400" dirty="0">
              <a:latin typeface="Calibri" panose="020F0502020204030204" pitchFamily="34" charset="0"/>
              <a:cs typeface="Calibri" panose="020F0502020204030204" pitchFamily="34" charset="0"/>
            </a:endParaRPr>
          </a:p>
          <a:p>
            <a:pPr marL="0" indent="0"/>
            <a:endParaRPr lang="ru-RU" sz="1400" dirty="0">
              <a:latin typeface="Calibri" panose="020F0502020204030204" pitchFamily="34" charset="0"/>
              <a:cs typeface="Calibri" panose="020F0502020204030204" pitchFamily="34" charset="0"/>
            </a:endParaRPr>
          </a:p>
          <a:p>
            <a:pPr marL="0" indent="0"/>
            <a:endParaRPr lang="ru-RU"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C0A4F18-7671-49B6-B109-E82FDA86D6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86" y="1352592"/>
            <a:ext cx="6462985" cy="4308655"/>
          </a:xfrm>
          <a:prstGeom prst="rect">
            <a:avLst/>
          </a:prstGeom>
        </p:spPr>
      </p:pic>
      <p:sp>
        <p:nvSpPr>
          <p:cNvPr id="7" name="Rectangle 6">
            <a:extLst>
              <a:ext uri="{FF2B5EF4-FFF2-40B4-BE49-F238E27FC236}">
                <a16:creationId xmlns:a16="http://schemas.microsoft.com/office/drawing/2014/main" id="{50CA99F5-204E-4857-86C3-6D73ADC3ACD1}"/>
              </a:ext>
            </a:extLst>
          </p:cNvPr>
          <p:cNvSpPr/>
          <p:nvPr/>
        </p:nvSpPr>
        <p:spPr>
          <a:xfrm>
            <a:off x="3419872" y="5755382"/>
            <a:ext cx="6444208" cy="1102617"/>
          </a:xfrm>
          <a:prstGeom prst="rect">
            <a:avLst/>
          </a:prstGeom>
        </p:spPr>
        <p:txBody>
          <a:bodyPr wrap="square">
            <a:spAutoFit/>
          </a:bodyPr>
          <a:lstStyle/>
          <a:p>
            <a:r>
              <a:rPr lang="ru-RU" sz="1000" dirty="0"/>
              <a:t>«Записки Путешествия»</a:t>
            </a:r>
          </a:p>
          <a:p>
            <a:r>
              <a:rPr lang="ru-RU" sz="1000" dirty="0"/>
              <a:t>(м, 24, Узб, 2 г.)</a:t>
            </a:r>
          </a:p>
          <a:p>
            <a:r>
              <a:rPr lang="ru-RU" sz="1000" dirty="0"/>
              <a:t>Владивосток, 2017</a:t>
            </a:r>
          </a:p>
          <a:p>
            <a:endParaRPr lang="ru-RU" dirty="0"/>
          </a:p>
          <a:p>
            <a:endParaRPr lang="ru-RU" dirty="0"/>
          </a:p>
        </p:txBody>
      </p:sp>
    </p:spTree>
    <p:extLst>
      <p:ext uri="{BB962C8B-B14F-4D97-AF65-F5344CB8AC3E}">
        <p14:creationId xmlns:p14="http://schemas.microsoft.com/office/powerpoint/2010/main" val="869993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sz="quarter" idx="1"/>
          </p:nvPr>
        </p:nvSpPr>
        <p:spPr>
          <a:xfrm>
            <a:off x="395535" y="263115"/>
            <a:ext cx="4383487" cy="4941167"/>
          </a:xfrm>
        </p:spPr>
        <p:txBody>
          <a:bodyPr/>
          <a:lstStyle/>
          <a:p>
            <a:r>
              <a:rPr lang="ru-RU" dirty="0">
                <a:latin typeface="Calibri" panose="020F0502020204030204" pitchFamily="34" charset="0"/>
                <a:cs typeface="Calibri" panose="020F0502020204030204" pitchFamily="34" charset="0"/>
              </a:rPr>
              <a:t>СПАСИБО!</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RAHMAT!</a:t>
            </a:r>
          </a:p>
          <a:p>
            <a:r>
              <a:rPr lang="ru-RU" cap="all" dirty="0">
                <a:latin typeface="Calibri" panose="020F0502020204030204" pitchFamily="34" charset="0"/>
                <a:cs typeface="Calibri" panose="020F0502020204030204" pitchFamily="34" charset="0"/>
              </a:rPr>
              <a:t>Дякуємо!</a:t>
            </a:r>
          </a:p>
          <a:p>
            <a:r>
              <a:rPr lang="ru-RU" cap="all" dirty="0">
                <a:latin typeface="Calibri" panose="020F0502020204030204" pitchFamily="34" charset="0"/>
                <a:cs typeface="Calibri" panose="020F0502020204030204" pitchFamily="34" charset="0"/>
              </a:rPr>
              <a:t>РахМЕТ!</a:t>
            </a:r>
            <a:endParaRPr lang="en-US" cap="all" dirty="0">
              <a:latin typeface="Calibri" panose="020F0502020204030204" pitchFamily="34" charset="0"/>
              <a:cs typeface="Calibri" panose="020F0502020204030204" pitchFamily="34" charset="0"/>
            </a:endParaRPr>
          </a:p>
          <a:p>
            <a:r>
              <a:rPr lang="ru-RU" cap="all" dirty="0">
                <a:latin typeface="Calibri" panose="020F0502020204030204" pitchFamily="34" charset="0"/>
                <a:cs typeface="Calibri" panose="020F0502020204030204" pitchFamily="34" charset="0"/>
              </a:rPr>
              <a:t>ТАШАККУР!</a:t>
            </a:r>
          </a:p>
          <a:p>
            <a:r>
              <a:rPr lang="ru-RU" cap="all" dirty="0">
                <a:latin typeface="Calibri" panose="020F0502020204030204" pitchFamily="34" charset="0"/>
                <a:cs typeface="Calibri" panose="020F0502020204030204" pitchFamily="34" charset="0"/>
              </a:rPr>
              <a:t>РАХМАТ!</a:t>
            </a:r>
          </a:p>
          <a:p>
            <a:r>
              <a:rPr lang="hy-AM" sz="1700" cap="all" dirty="0">
                <a:latin typeface="Calibri" panose="020F0502020204030204" pitchFamily="34" charset="0"/>
                <a:cs typeface="Calibri" panose="020F0502020204030204" pitchFamily="34" charset="0"/>
              </a:rPr>
              <a:t>Շնորհակալություն</a:t>
            </a:r>
            <a:r>
              <a:rPr lang="ru-RU" sz="1700" cap="all" dirty="0">
                <a:latin typeface="Calibri" panose="020F0502020204030204" pitchFamily="34" charset="0"/>
                <a:cs typeface="Calibri" panose="020F0502020204030204" pitchFamily="34" charset="0"/>
              </a:rPr>
              <a:t>!</a:t>
            </a:r>
          </a:p>
          <a:p>
            <a:r>
              <a:rPr lang="ru-RU" cap="all" dirty="0">
                <a:latin typeface="Calibri" panose="020F0502020204030204" pitchFamily="34" charset="0"/>
                <a:cs typeface="Calibri" panose="020F0502020204030204" pitchFamily="34" charset="0"/>
              </a:rPr>
              <a:t>Дзякуй!</a:t>
            </a:r>
          </a:p>
          <a:p>
            <a:r>
              <a:rPr lang="ka-GE" cap="all" dirty="0">
                <a:latin typeface="Calibri" panose="020F0502020204030204" pitchFamily="34" charset="0"/>
                <a:cs typeface="Calibri" panose="020F0502020204030204" pitchFamily="34" charset="0"/>
              </a:rPr>
              <a:t>გმადლობთ!</a:t>
            </a:r>
            <a:endParaRPr lang="ru-RU" cap="all" dirty="0">
              <a:latin typeface="Calibri" panose="020F0502020204030204" pitchFamily="34" charset="0"/>
              <a:cs typeface="Calibri" panose="020F0502020204030204" pitchFamily="34" charset="0"/>
            </a:endParaRPr>
          </a:p>
          <a:p>
            <a:r>
              <a:rPr lang="en-US" cap="all" dirty="0" err="1">
                <a:latin typeface="Calibri" panose="020F0502020204030204" pitchFamily="34" charset="0"/>
                <a:cs typeface="Calibri" panose="020F0502020204030204" pitchFamily="34" charset="0"/>
              </a:rPr>
              <a:t>Təşəkkür</a:t>
            </a:r>
            <a:r>
              <a:rPr lang="en-US" cap="all" dirty="0">
                <a:latin typeface="Calibri" panose="020F0502020204030204" pitchFamily="34" charset="0"/>
                <a:cs typeface="Calibri" panose="020F0502020204030204" pitchFamily="34" charset="0"/>
              </a:rPr>
              <a:t> </a:t>
            </a:r>
            <a:r>
              <a:rPr lang="en-US" cap="all" dirty="0" err="1">
                <a:latin typeface="Calibri" panose="020F0502020204030204" pitchFamily="34" charset="0"/>
                <a:cs typeface="Calibri" panose="020F0502020204030204" pitchFamily="34" charset="0"/>
              </a:rPr>
              <a:t>edirik</a:t>
            </a:r>
            <a:r>
              <a:rPr lang="en-US" cap="all" dirty="0">
                <a:latin typeface="Calibri" panose="020F0502020204030204" pitchFamily="34" charset="0"/>
                <a:cs typeface="Calibri" panose="020F0502020204030204" pitchFamily="34" charset="0"/>
              </a:rPr>
              <a:t>!</a:t>
            </a:r>
          </a:p>
          <a:p>
            <a:r>
              <a:rPr lang="en-US" cap="all" dirty="0">
                <a:latin typeface="Calibri" panose="020F0502020204030204" pitchFamily="34" charset="0"/>
                <a:cs typeface="Calibri" panose="020F0502020204030204" pitchFamily="34" charset="0"/>
              </a:rPr>
              <a:t>PALDIES!</a:t>
            </a:r>
            <a:endParaRPr lang="ru-RU" cap="all" dirty="0">
              <a:latin typeface="Calibri" panose="020F0502020204030204" pitchFamily="34" charset="0"/>
              <a:cs typeface="Calibri" panose="020F0502020204030204" pitchFamily="34" charset="0"/>
            </a:endParaRPr>
          </a:p>
          <a:p>
            <a:r>
              <a:rPr lang="en-US" cap="all" dirty="0" err="1">
                <a:latin typeface="Calibri" panose="020F0502020204030204" pitchFamily="34" charset="0"/>
                <a:cs typeface="Calibri" panose="020F0502020204030204" pitchFamily="34" charset="0"/>
              </a:rPr>
              <a:t>Mulțumesc</a:t>
            </a:r>
            <a:r>
              <a:rPr lang="ru-RU" cap="all" dirty="0">
                <a:latin typeface="Calibri" panose="020F0502020204030204" pitchFamily="34" charset="0"/>
                <a:cs typeface="Calibri" panose="020F0502020204030204" pitchFamily="34" charset="0"/>
              </a:rPr>
              <a:t>!</a:t>
            </a:r>
            <a:r>
              <a:rPr lang="en-GB" dirty="0">
                <a:latin typeface="Calibri" panose="020F0502020204030204" pitchFamily="34" charset="0"/>
                <a:cs typeface="Calibri" panose="020F0502020204030204" pitchFamily="34" charset="0"/>
              </a:rPr>
              <a:t>	</a:t>
            </a:r>
            <a:endParaRPr lang="ru-RU" dirty="0">
              <a:latin typeface="Calibri" panose="020F0502020204030204" pitchFamily="34" charset="0"/>
              <a:cs typeface="Calibri" panose="020F0502020204030204" pitchFamily="34" charset="0"/>
            </a:endParaRPr>
          </a:p>
          <a:p>
            <a:r>
              <a:rPr lang="ru-RU" dirty="0">
                <a:latin typeface="Calibri" panose="020F0502020204030204" pitchFamily="34" charset="0"/>
                <a:cs typeface="Calibri" panose="020F0502020204030204" pitchFamily="34" charset="0"/>
              </a:rPr>
              <a:t>	</a:t>
            </a:r>
            <a:endParaRPr lang="en-GB" dirty="0">
              <a:latin typeface="Calibri" panose="020F0502020204030204" pitchFamily="34" charset="0"/>
              <a:cs typeface="Calibri" panose="020F0502020204030204" pitchFamily="34" charset="0"/>
            </a:endParaRPr>
          </a:p>
          <a:p>
            <a:r>
              <a:rPr lang="ru-RU" sz="2000" dirty="0">
                <a:latin typeface="Calibri" panose="020F0502020204030204" pitchFamily="34" charset="0"/>
                <a:cs typeface="Calibri" panose="020F0502020204030204" pitchFamily="34" charset="0"/>
              </a:rPr>
              <a:t>Полина Ключникова</a:t>
            </a:r>
            <a:endParaRPr lang="en-GB" sz="2000" dirty="0">
              <a:latin typeface="Calibri" panose="020F0502020204030204" pitchFamily="34" charset="0"/>
              <a:cs typeface="Calibri" panose="020F0502020204030204" pitchFamily="34" charset="0"/>
            </a:endParaRPr>
          </a:p>
          <a:p>
            <a:r>
              <a:rPr lang="en-GB" sz="1300" dirty="0">
                <a:latin typeface="Calibri" panose="020F0502020204030204" pitchFamily="34" charset="0"/>
                <a:cs typeface="Calibri" panose="020F0502020204030204" pitchFamily="34" charset="0"/>
              </a:rPr>
              <a:t>p.s.klyuchnikova@durham.ac.uk </a:t>
            </a:r>
            <a:r>
              <a:rPr lang="ru-RU" sz="1600" dirty="0">
                <a:latin typeface="Calibri" panose="020F0502020204030204" pitchFamily="34" charset="0"/>
                <a:cs typeface="Calibri" panose="020F0502020204030204" pitchFamily="34" charset="0"/>
              </a:rPr>
              <a:t>	</a:t>
            </a:r>
            <a:endParaRPr lang="en-GB" sz="2000" dirty="0">
              <a:latin typeface="Calibri" pitchFamily="34" charset="0"/>
            </a:endParaRPr>
          </a:p>
        </p:txBody>
      </p:sp>
      <p:sp>
        <p:nvSpPr>
          <p:cNvPr id="8" name="Нижний колонтитул 3"/>
          <p:cNvSpPr txBox="1">
            <a:spLocks/>
          </p:cNvSpPr>
          <p:nvPr/>
        </p:nvSpPr>
        <p:spPr>
          <a:xfrm>
            <a:off x="4283968" y="5766978"/>
            <a:ext cx="4680520" cy="964125"/>
          </a:xfrm>
          <a:prstGeom prst="rect">
            <a:avLst/>
          </a:prstGeom>
        </p:spPr>
        <p:txBody>
          <a:bodyPr/>
          <a:lstStyle/>
          <a:p>
            <a:pPr lvl="0" algn="r">
              <a:defRPr/>
            </a:pPr>
            <a:r>
              <a:rPr lang="ru-RU" sz="1600" dirty="0">
                <a:solidFill>
                  <a:srgbClr val="000000"/>
                </a:solidFill>
                <a:effectLst>
                  <a:outerShdw blurRad="38100" dist="38100" dir="2700000" algn="tl">
                    <a:srgbClr val="000000">
                      <a:alpha val="43137"/>
                    </a:srgbClr>
                  </a:outerShdw>
                </a:effectLst>
                <a:latin typeface="Calibri" pitchFamily="34" charset="0"/>
              </a:rPr>
              <a:t>Миграция: новые тенденции и направления</a:t>
            </a:r>
          </a:p>
          <a:p>
            <a:pPr lvl="0" algn="r">
              <a:defRPr/>
            </a:pPr>
            <a:r>
              <a:rPr lang="ru-RU" sz="1600" dirty="0">
                <a:solidFill>
                  <a:srgbClr val="000000"/>
                </a:solidFill>
                <a:effectLst>
                  <a:outerShdw blurRad="38100" dist="38100" dir="2700000" algn="tl">
                    <a:srgbClr val="000000">
                      <a:alpha val="43137"/>
                    </a:srgbClr>
                  </a:outerShdw>
                </a:effectLst>
                <a:latin typeface="Calibri" pitchFamily="34" charset="0"/>
              </a:rPr>
              <a:t>26-27 октября 2017</a:t>
            </a:r>
          </a:p>
          <a:p>
            <a:pPr lvl="0" algn="r">
              <a:defRPr/>
            </a:pPr>
            <a:r>
              <a:rPr lang="ru-RU" sz="1600" dirty="0">
                <a:solidFill>
                  <a:srgbClr val="000000"/>
                </a:solidFill>
                <a:effectLst>
                  <a:outerShdw blurRad="38100" dist="38100" dir="2700000" algn="tl">
                    <a:srgbClr val="000000">
                      <a:alpha val="43137"/>
                    </a:srgbClr>
                  </a:outerShdw>
                </a:effectLst>
                <a:latin typeface="Calibri" pitchFamily="34" charset="0"/>
              </a:rPr>
              <a:t>Москва, НИУ ВШЭ</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5776" y="5766978"/>
            <a:ext cx="1332201" cy="896208"/>
          </a:xfrm>
          <a:prstGeom prst="rect">
            <a:avLst/>
          </a:prstGeom>
        </p:spPr>
      </p:pic>
      <p:pic>
        <p:nvPicPr>
          <p:cNvPr id="5" name="Picture 4">
            <a:extLst>
              <a:ext uri="{FF2B5EF4-FFF2-40B4-BE49-F238E27FC236}">
                <a16:creationId xmlns:a16="http://schemas.microsoft.com/office/drawing/2014/main" id="{995EE858-258D-48CB-87DD-3A8F31381C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1876" y="229387"/>
            <a:ext cx="5753100" cy="5089759"/>
          </a:xfrm>
          <a:prstGeom prst="rect">
            <a:avLst/>
          </a:prstGeom>
        </p:spPr>
      </p:pic>
    </p:spTree>
    <p:extLst>
      <p:ext uri="{BB962C8B-B14F-4D97-AF65-F5344CB8AC3E}">
        <p14:creationId xmlns:p14="http://schemas.microsoft.com/office/powerpoint/2010/main" val="2033492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7F0FC-7AE9-4C82-86CE-47380F5D93AA}"/>
              </a:ext>
            </a:extLst>
          </p:cNvPr>
          <p:cNvSpPr>
            <a:spLocks noGrp="1"/>
          </p:cNvSpPr>
          <p:nvPr>
            <p:ph type="title"/>
          </p:nvPr>
        </p:nvSpPr>
        <p:spPr>
          <a:xfrm>
            <a:off x="539552" y="609600"/>
            <a:ext cx="7918648" cy="1143000"/>
          </a:xfrm>
        </p:spPr>
        <p:txBody>
          <a:bodyPr/>
          <a:lstStyle/>
          <a:p>
            <a:r>
              <a:rPr lang="en-US" sz="2800" b="1"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references:</a:t>
            </a:r>
            <a:endParaRPr lang="ru-RU" sz="2800" b="1"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156FA9D-AFDB-40DA-872B-E388CCB9512A}"/>
              </a:ext>
            </a:extLst>
          </p:cNvPr>
          <p:cNvSpPr>
            <a:spLocks noGrp="1"/>
          </p:cNvSpPr>
          <p:nvPr>
            <p:ph idx="1"/>
          </p:nvPr>
        </p:nvSpPr>
        <p:spPr>
          <a:xfrm>
            <a:off x="714400" y="1752600"/>
            <a:ext cx="7772400" cy="3816350"/>
          </a:xfrm>
        </p:spPr>
        <p:txBody>
          <a:bodyPr/>
          <a:lstStyle/>
          <a:p>
            <a:r>
              <a:rPr lang="en-GB" dirty="0">
                <a:latin typeface="Calibri" panose="020F0502020204030204" pitchFamily="34" charset="0"/>
                <a:cs typeface="Calibri" panose="020F0502020204030204" pitchFamily="34" charset="0"/>
              </a:rPr>
              <a:t>Blommaert, J. (2010) The Sociolinguistics of Globalization. Cambridge: Cambridge University Press</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Blommaert, J. (2017) Society through the lens of language. </a:t>
            </a:r>
            <a:r>
              <a:rPr lang="en-US" i="1" dirty="0">
                <a:latin typeface="Calibri" panose="020F0502020204030204" pitchFamily="34" charset="0"/>
                <a:cs typeface="Calibri" panose="020F0502020204030204" pitchFamily="34" charset="0"/>
              </a:rPr>
              <a:t>Working Papers in Urban Language &amp; Literacies </a:t>
            </a:r>
            <a:r>
              <a:rPr lang="en-US" dirty="0">
                <a:latin typeface="Calibri" panose="020F0502020204030204" pitchFamily="34" charset="0"/>
                <a:cs typeface="Calibri" panose="020F0502020204030204" pitchFamily="34" charset="0"/>
              </a:rPr>
              <a:t>207</a:t>
            </a:r>
          </a:p>
          <a:p>
            <a:r>
              <a:rPr lang="en-GB" dirty="0" err="1">
                <a:latin typeface="Calibri" panose="020F0502020204030204" pitchFamily="34" charset="0"/>
                <a:cs typeface="Calibri" panose="020F0502020204030204" pitchFamily="34" charset="0"/>
              </a:rPr>
              <a:t>Duchêne</a:t>
            </a:r>
            <a:r>
              <a:rPr lang="en-GB" dirty="0">
                <a:latin typeface="Calibri" panose="020F0502020204030204" pitchFamily="34" charset="0"/>
                <a:cs typeface="Calibri" panose="020F0502020204030204" pitchFamily="34" charset="0"/>
              </a:rPr>
              <a:t>, A. &amp; Heller, M. (2012) </a:t>
            </a:r>
            <a:r>
              <a:rPr lang="en-GB" i="1" dirty="0">
                <a:latin typeface="Calibri" panose="020F0502020204030204" pitchFamily="34" charset="0"/>
                <a:cs typeface="Calibri" panose="020F0502020204030204" pitchFamily="34" charset="0"/>
              </a:rPr>
              <a:t>Language in Late Capitalism: Pride and Profit</a:t>
            </a:r>
            <a:r>
              <a:rPr lang="en-GB" dirty="0">
                <a:latin typeface="Calibri" panose="020F0502020204030204" pitchFamily="34" charset="0"/>
                <a:cs typeface="Calibri" panose="020F0502020204030204" pitchFamily="34" charset="0"/>
              </a:rPr>
              <a:t>. Oxon: Routledge</a:t>
            </a:r>
            <a:endParaRPr lang="ru-RU"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788003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4036</TotalTime>
  <Words>669</Words>
  <Application>Microsoft Office PowerPoint</Application>
  <PresentationFormat>On-screen Show (4:3)</PresentationFormat>
  <Paragraphs>73</Paragraphs>
  <Slides>9</Slides>
  <Notes>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9</vt:i4>
      </vt:variant>
    </vt:vector>
  </HeadingPairs>
  <TitlesOfParts>
    <vt:vector size="19" baseType="lpstr">
      <vt:lpstr>Arial</vt:lpstr>
      <vt:lpstr>Calibri</vt:lpstr>
      <vt:lpstr>Times</vt:lpstr>
      <vt:lpstr>Tw Cen MT</vt:lpstr>
      <vt:lpstr>Wingdings</vt:lpstr>
      <vt:lpstr>Wingdings 2</vt:lpstr>
      <vt:lpstr>Обычная</vt:lpstr>
      <vt:lpstr>Тема Office</vt:lpstr>
      <vt:lpstr>Blank</vt:lpstr>
      <vt:lpstr>1_Blank</vt:lpstr>
      <vt:lpstr>Pride vs. Profit: Языковые аспекты мигрантского опыта постсоветских мигрантов в современной России </vt:lpstr>
      <vt:lpstr>«Языковая интеграция» мигрантов</vt:lpstr>
      <vt:lpstr>60+ интервью с мигрантами из постсоветских стран, лидерами диаспор, активистами и волонтёрами, преподавателями РКИ/РКН, работающими с мигрантам        СПб – апр’17 Мск – май’17  Нск – июль’ 17           Екб – авг’17     Смр – авг’17       Влд – июль’17     (Узб – май’17)</vt:lpstr>
      <vt:lpstr>(1) Что такое «родной язык»?</vt:lpstr>
      <vt:lpstr>(2) Языковые представления и поведение</vt:lpstr>
      <vt:lpstr>(3) Многоязычие в мигрантской траектории</vt:lpstr>
      <vt:lpstr>Fluency/Literacy в мигрантском опыте</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Полина</dc:creator>
  <cp:lastModifiedBy>Polina Kistehvost</cp:lastModifiedBy>
  <cp:revision>184</cp:revision>
  <dcterms:created xsi:type="dcterms:W3CDTF">2016-07-27T19:09:37Z</dcterms:created>
  <dcterms:modified xsi:type="dcterms:W3CDTF">2017-11-08T14:50:29Z</dcterms:modified>
</cp:coreProperties>
</file>