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3" r:id="rId3"/>
    <p:sldId id="274" r:id="rId4"/>
    <p:sldId id="278" r:id="rId5"/>
    <p:sldId id="279" r:id="rId6"/>
    <p:sldId id="276" r:id="rId7"/>
    <p:sldId id="277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624" autoAdjust="0"/>
  </p:normalViewPr>
  <p:slideViewPr>
    <p:cSldViewPr>
      <p:cViewPr varScale="1">
        <p:scale>
          <a:sx n="65" d="100"/>
          <a:sy n="65" d="100"/>
        </p:scale>
        <p:origin x="15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6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Polina Kliuchnikova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DB837-A05C-45DC-A865-61483DE224C3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739B4-57A2-4160-B62F-C4A62B689B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Polina Kliuchnikova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2BA55-FC81-442B-9A25-F241C5F943FF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5AA8F-1A77-490A-A91C-07921398B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Polina Kliuchnikova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5AA8F-1A77-490A-A91C-07921398B02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Polina Kliuchnikova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5AA8F-1A77-490A-A91C-07921398B02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5516563"/>
          </a:xfrm>
          <a:prstGeom prst="rect">
            <a:avLst/>
          </a:prstGeom>
          <a:solidFill>
            <a:srgbClr val="66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663366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" y="5843588"/>
            <a:ext cx="19431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755650" y="47625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27088" y="2420938"/>
            <a:ext cx="7561262" cy="1752600"/>
          </a:xfrm>
        </p:spPr>
        <p:txBody>
          <a:bodyPr/>
          <a:lstStyle>
            <a:lvl1pPr marL="0" indent="0">
              <a:defRPr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B1810F-C05B-4DE6-895D-84C75DA1F57F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95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09600"/>
            <a:ext cx="5678487" cy="5195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52BA5-24DF-4E7D-890C-E9F16AE1C7FC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5FF38-A5C1-4F0E-86ED-772A0CD215B4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D7298-715D-42BD-BB86-4501CE70DD0E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AE80F6-C0A4-4A88-97B3-D7DAC0224172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697D8-F9A9-4811-9D2F-D6F256A58769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1483F-C5B5-4AFA-9ED2-5CD4741E2F25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EBB7-6182-49AA-8846-B97B341076FA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0E144-740A-453B-A9CE-96D09CCF05D0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C96B5-4E3E-4891-94CE-F31A3D3AD37D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0825" cy="6873875"/>
          </a:xfrm>
          <a:prstGeom prst="rect">
            <a:avLst/>
          </a:prstGeom>
          <a:solidFill>
            <a:srgbClr val="66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>
                <a:solidFill>
                  <a:srgbClr val="663366"/>
                </a:solidFill>
              </a:rPr>
              <a:t>∂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07950" y="107950"/>
            <a:ext cx="8924925" cy="665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663366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Heading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D109061-E265-4C04-ADB4-87CA7920FA83}" type="datetime1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'Language and Super-diversity: Explorations and interrogations', University of Jyväskylä, June 5-7, 2013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DDB09-8B19-4BF9-9BF2-20C3B33C6B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790575" y="611188"/>
            <a:ext cx="80248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90575" y="1798638"/>
            <a:ext cx="8024813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endParaRPr lang="en-US" sz="1800" b="1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66700" y="5843588"/>
            <a:ext cx="19431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571472" y="500042"/>
            <a:ext cx="8286808" cy="342902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Calibri" pitchFamily="34" charset="0"/>
              </a:rPr>
              <a:t>No test better than life:</a:t>
            </a:r>
            <a:br>
              <a:rPr lang="en-US" sz="3600" b="1" dirty="0">
                <a:latin typeface="Calibri" pitchFamily="34" charset="0"/>
              </a:rPr>
            </a:br>
            <a:r>
              <a:rPr lang="en-US" sz="2400" b="1" dirty="0">
                <a:latin typeface="Calibri" pitchFamily="34" charset="0"/>
              </a:rPr>
              <a:t>Discourses on language learning</a:t>
            </a:r>
            <a:r>
              <a:rPr lang="en-GB" sz="2400" b="1" dirty="0">
                <a:latin typeface="Calibri" pitchFamily="34" charset="0"/>
              </a:rPr>
              <a:t>, certification and proficiency among Russian-speaking migrants in the UK 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862806" y="3929066"/>
            <a:ext cx="7885657" cy="1427620"/>
          </a:xfrm>
        </p:spPr>
        <p:txBody>
          <a:bodyPr/>
          <a:lstStyle/>
          <a:p>
            <a:pPr algn="r"/>
            <a:r>
              <a:rPr lang="en-GB" dirty="0">
                <a:latin typeface="Calibri" pitchFamily="34" charset="0"/>
              </a:rPr>
              <a:t>Polina Kliuchnikova</a:t>
            </a:r>
            <a:endParaRPr lang="ru-RU" dirty="0">
              <a:latin typeface="Calibri" pitchFamily="34" charset="0"/>
            </a:endParaRPr>
          </a:p>
          <a:p>
            <a:pPr algn="r"/>
            <a:r>
              <a:rPr lang="en-GB" dirty="0">
                <a:latin typeface="Calibri" pitchFamily="34" charset="0"/>
              </a:rPr>
              <a:t>MLAC, Durham University</a:t>
            </a:r>
          </a:p>
          <a:p>
            <a:pPr algn="r"/>
            <a:r>
              <a:rPr lang="en-GB" dirty="0">
                <a:latin typeface="Calibri" pitchFamily="34" charset="0"/>
              </a:rPr>
              <a:t>OWRI Postdoctoral Research Associate</a:t>
            </a:r>
            <a:endParaRPr lang="ru-RU" dirty="0">
              <a:latin typeface="Calibri" pitchFamily="34" charset="0"/>
            </a:endParaRPr>
          </a:p>
          <a:p>
            <a:pPr algn="r"/>
            <a:r>
              <a:rPr lang="en-GB" dirty="0">
                <a:latin typeface="Calibri" pitchFamily="34" charset="0"/>
              </a:rPr>
              <a:t>p.s.klyuchnikova@durham.ac.uk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1928794" y="5731365"/>
            <a:ext cx="6929486" cy="93799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BASEES Annual Conference, 1 April 2017 </a:t>
            </a:r>
          </a:p>
          <a:p>
            <a:pPr algn="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Russian-speaking diasporas in Finland and the UK:</a:t>
            </a:r>
          </a:p>
          <a:p>
            <a:pPr algn="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Discourses of language and identity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5733557"/>
            <a:ext cx="1442312" cy="9702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3668" y="692696"/>
            <a:ext cx="5904656" cy="1143000"/>
          </a:xfrm>
        </p:spPr>
        <p:txBody>
          <a:bodyPr/>
          <a:lstStyle/>
          <a:p>
            <a:pPr algn="ctr"/>
            <a:r>
              <a:rPr lang="en-US" sz="3200" b="1" dirty="0">
                <a:latin typeface="Calibri" pitchFamily="34" charset="0"/>
              </a:rPr>
              <a:t>Language-</a:t>
            </a:r>
            <a:r>
              <a:rPr lang="en-US" sz="3200" b="1" dirty="0" err="1">
                <a:latin typeface="Calibri" pitchFamily="34" charset="0"/>
              </a:rPr>
              <a:t>centred</a:t>
            </a:r>
            <a:r>
              <a:rPr lang="en-US" sz="3200" b="1" dirty="0">
                <a:latin typeface="Calibri" pitchFamily="34" charset="0"/>
              </a:rPr>
              <a:t> areas of migrant experiences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256503"/>
            <a:ext cx="7416824" cy="3116713"/>
          </a:xfrm>
        </p:spPr>
        <p:txBody>
          <a:bodyPr/>
          <a:lstStyle/>
          <a:p>
            <a:pPr marL="0" indent="0"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(1) Language learning/acquisition as socially contextualized transmission of knowledge</a:t>
            </a:r>
          </a:p>
          <a:p>
            <a:pPr marL="0" indent="0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Vs.</a:t>
            </a:r>
          </a:p>
          <a:p>
            <a:pPr marL="0" indent="0"/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(2) Language certification/assessment as a means of demonstrating /observing hierarchy and normalizing judgement</a:t>
            </a:r>
          </a:p>
          <a:p>
            <a:pPr marL="0" indent="0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endParaRPr lang="en-GB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endParaRPr lang="en-GB" dirty="0">
              <a:latin typeface="Calibri" pitchFamily="34" charset="0"/>
            </a:endParaRPr>
          </a:p>
          <a:p>
            <a:endParaRPr lang="en-GB" dirty="0">
              <a:latin typeface="Calibri" pitchFamily="34" charset="0"/>
            </a:endParaRPr>
          </a:p>
          <a:p>
            <a:endParaRPr lang="en-GB" dirty="0">
              <a:latin typeface="Calibri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47192"/>
          </a:xfrm>
        </p:spPr>
        <p:txBody>
          <a:bodyPr/>
          <a:lstStyle/>
          <a:p>
            <a:pPr algn="ctr"/>
            <a:r>
              <a:rPr lang="en-GB" sz="3200" b="1" dirty="0">
                <a:latin typeface="Calibri" pitchFamily="34" charset="0"/>
              </a:rPr>
              <a:t>(1) Language learning loop:</a:t>
            </a:r>
            <a:br>
              <a:rPr lang="en-US" sz="3200" b="1" dirty="0">
                <a:latin typeface="Calibri" pitchFamily="34" charset="0"/>
              </a:rPr>
            </a:br>
            <a:r>
              <a:rPr lang="en-US" sz="3200" b="1" dirty="0">
                <a:latin typeface="Calibri" pitchFamily="34" charset="0"/>
              </a:rPr>
              <a:t>‘It was forever until it was no more’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988840"/>
            <a:ext cx="7848872" cy="4032448"/>
          </a:xfrm>
        </p:spPr>
        <p:txBody>
          <a:bodyPr/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As I learned the language in this very school with this very teacher, I was able to communicate only with those who learnt English at the same school and with the same teacher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(026-F-33-NCL)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Now I have a feeling I had been learning it for all my life then – starting from the first grade. But what exactly did we do, what did we study there? There were regular classes, tests. I don’t know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(005-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-26-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 was very successful at school, one of the top students in my class. English was one of the subjects I did particularly well at. Do you think it helped me when moving to the UK? [laughing] (</a:t>
            </a:r>
            <a:r>
              <a:rPr lang="en-GB" dirty="0">
                <a:latin typeface="Calibri" pitchFamily="34" charset="0"/>
              </a:rPr>
              <a:t>010-F-28-NCL)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At the moment of moving to England my English was at quite an average level, a school level – I could understand very little, and learnt English already here, in England. (023-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-29-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NCL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47192"/>
          </a:xfrm>
        </p:spPr>
        <p:txBody>
          <a:bodyPr/>
          <a:lstStyle/>
          <a:p>
            <a:pPr algn="ctr"/>
            <a:r>
              <a:rPr lang="en-GB" sz="3200" b="1" dirty="0">
                <a:latin typeface="Calibri" pitchFamily="34" charset="0"/>
              </a:rPr>
              <a:t>(1) Personal adventures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700808"/>
            <a:ext cx="7848872" cy="43204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 had a friend who had BBC at home – we spent whole evenings listening to it. Parents thought we were a bit crazy. … I still remember some of those voices. [Q. - Are they still in your head now?] Oh yes! (017-F-37-DHM)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At school, we used to go to the Red Square to trace some foreigners there. Just for some blah-blah in English. (http://moscowlondon.livejournal.com/)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 then there came these guys, from some religious sect. They looked creepy in their white shirts and black ties – every weather, every day. … But you could speak English to them – for free! And they had some free hot chocolate as well.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003-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-28-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NCL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These courses were not working [for me]. …. And then I met my future husband, I could not speak any English at all, so for our first dates I would bring a dictionary in my purse. We translated every sentence with it. </a:t>
            </a:r>
            <a:r>
              <a:rPr lang="ru-RU" i="1" dirty="0">
                <a:latin typeface="Calibri" pitchFamily="34" charset="0"/>
              </a:rPr>
              <a:t>(</a:t>
            </a:r>
            <a:r>
              <a:rPr lang="en-GB" i="1" dirty="0">
                <a:latin typeface="Calibri" pitchFamily="34" charset="0"/>
              </a:rPr>
              <a:t>018-F-27-NCL)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8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47192"/>
          </a:xfrm>
        </p:spPr>
        <p:txBody>
          <a:bodyPr/>
          <a:lstStyle/>
          <a:p>
            <a:pPr algn="ctr"/>
            <a:r>
              <a:rPr lang="en-GB" sz="3200" b="1" dirty="0">
                <a:latin typeface="Calibri" pitchFamily="34" charset="0"/>
              </a:rPr>
              <a:t>(1) Self-estimation on moving to the UK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556792"/>
            <a:ext cx="7848872" cy="46085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Pragmatics: school ‘non-skills’ vs. ESOL-exam survival kit</a:t>
            </a:r>
          </a:p>
          <a:p>
            <a:pPr marL="0" indent="0">
              <a:spcBef>
                <a:spcPts val="600"/>
              </a:spcBef>
            </a:pPr>
            <a:r>
              <a:rPr lang="en-US" sz="1600" i="1" dirty="0">
                <a:latin typeface="Calibri" pitchFamily="34" charset="0"/>
              </a:rPr>
              <a:t>who needs me here with my ‘reading and translating with a dictionary (006-M-26-NCL)</a:t>
            </a:r>
          </a:p>
          <a:p>
            <a:pPr marL="0" indent="0">
              <a:spcBef>
                <a:spcPts val="600"/>
              </a:spcBef>
            </a:pPr>
            <a:r>
              <a:rPr lang="en-US" sz="1600" i="1" dirty="0">
                <a:latin typeface="Calibri" pitchFamily="34" charset="0"/>
              </a:rPr>
              <a:t>IELTS taught me how to write essays, really. I survived on the skill all my time at the Master’s </a:t>
            </a:r>
            <a:r>
              <a:rPr lang="en-US" sz="1600" i="1" dirty="0" err="1">
                <a:latin typeface="Calibri" pitchFamily="34" charset="0"/>
              </a:rPr>
              <a:t>programme</a:t>
            </a:r>
            <a:r>
              <a:rPr lang="en-US" sz="1600" i="1" dirty="0">
                <a:latin typeface="Calibri" pitchFamily="34" charset="0"/>
              </a:rPr>
              <a:t> [at the university] and then [when] I started looking for a job.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(005-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-26-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spcBef>
                <a:spcPts val="600"/>
              </a:spcBef>
            </a:pPr>
            <a:endParaRPr lang="en-US" sz="1000" i="1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Sociocultural background: strong, but somewhat ideological/outdated/romanticised knowledge of the country:</a:t>
            </a:r>
          </a:p>
          <a:p>
            <a:pPr marL="0" indent="0"/>
            <a:r>
              <a:rPr lang="en-GB" sz="1600" i="1" dirty="0">
                <a:latin typeface="Calibri" panose="020F0502020204030204" pitchFamily="34" charset="0"/>
                <a:cs typeface="Calibri" panose="020F0502020204030204" pitchFamily="34" charset="0"/>
              </a:rPr>
              <a:t>When I first came to London, I found out that I knew the city quite well. Many years of grinding the texts about ‘London is the capital…’ and favourite places of Lenin, Marx and Engels in London left quite a trace in me. (</a:t>
            </a:r>
            <a:r>
              <a:rPr lang="en-US" sz="1600" i="1" dirty="0">
                <a:latin typeface="Calibri" pitchFamily="34" charset="0"/>
              </a:rPr>
              <a:t>http://froken-bock.livejournal.com/)</a:t>
            </a:r>
          </a:p>
          <a:p>
            <a:pPr marL="0" indent="0"/>
            <a:endParaRPr lang="en-US" sz="1000" i="1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  <a:cs typeface="Calibri" panose="020F0502020204030204" pitchFamily="34" charset="0"/>
              </a:rPr>
              <a:t>Discourse: A postcard trouble</a:t>
            </a:r>
          </a:p>
          <a:p>
            <a:pPr marL="0" indent="0"/>
            <a:r>
              <a:rPr lang="en-GB" sz="1600" i="1" dirty="0">
                <a:latin typeface="Calibri" panose="020F0502020204030204" pitchFamily="34" charset="0"/>
                <a:cs typeface="Calibri" panose="020F0502020204030204" pitchFamily="34" charset="0"/>
              </a:rPr>
              <a:t>Well, I signed them the Russian way, you know – ‘wishing you happiness, health, success in all your endeavours, eternal love’ </a:t>
            </a:r>
            <a:r>
              <a:rPr lang="en-GB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GB" sz="1600" i="1" dirty="0">
                <a:latin typeface="Calibri" panose="020F0502020204030204" pitchFamily="34" charset="0"/>
                <a:cs typeface="Calibri" panose="020F0502020204030204" pitchFamily="34" charset="0"/>
              </a:rPr>
              <a:t>… Spent tons of time there, and then I got to know that here they just write ‘from M.’ and that is it. Everyone must have thought I was a lunatic. (</a:t>
            </a:r>
            <a:r>
              <a:rPr lang="en-GB" sz="1600" i="1" dirty="0">
                <a:latin typeface="Calibri" pitchFamily="34" charset="0"/>
              </a:rPr>
              <a:t>039-F-31-LND)</a:t>
            </a:r>
            <a:endParaRPr lang="en-GB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52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(2) Language certification as ‘gate-keeping’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20911"/>
            <a:ext cx="7772400" cy="3816350"/>
          </a:xfrm>
        </p:spPr>
        <p:txBody>
          <a:bodyPr/>
          <a:lstStyle/>
          <a:p>
            <a:pPr marL="0" indent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Blackledge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(2009):</a:t>
            </a:r>
          </a:p>
          <a:p>
            <a:pPr marL="0" indent="0" defTabSz="354013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doxa, an uncontested point of view that language tests are required to deal 	with the perceived threat to social cohesion posed by immigrant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B. Byrne (2014):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Technology of reassurance, not only restricting access to citizenship but also making a public statement of ‘placing a high bar’ on inclusion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Shohamy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(2013):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Messages of superiority and priority of the national language and cultures in the transnational contexts along with negation of languages and cultures which immigrants bring with them from home countries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889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(2) Language certification as ‘gate-keeping’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320479"/>
          </a:xfrm>
        </p:spPr>
        <p:txBody>
          <a:bodyPr/>
          <a:lstStyle/>
          <a:p>
            <a:pPr marL="0" indent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1. Entering the country: ‘Investment’ rather than ‘motivation’</a:t>
            </a:r>
          </a:p>
          <a:p>
            <a:pPr marL="0" indent="0"/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I don’t know, I didn’t have any problems with passing the test. Probably because I really immersed myself in this for a couple of months, was thinking about it all the time, every new thing I knew those days was potentially important – I could use it somewhere. (</a:t>
            </a:r>
            <a:r>
              <a:rPr lang="en-US" i="1" dirty="0">
                <a:latin typeface="Calibri" pitchFamily="34" charset="0"/>
              </a:rPr>
              <a:t>034-F-26-DRL)</a:t>
            </a: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 ‘Irrelevance’ of ESOL training for Russian-speaking migrants:</a:t>
            </a:r>
          </a:p>
          <a:p>
            <a:pPr marL="0" indent="0"/>
            <a:r>
              <a:rPr lang="ru-RU" i="1" dirty="0">
                <a:latin typeface="Calibri" panose="020F0502020204030204" pitchFamily="34" charset="0"/>
                <a:cs typeface="Calibri" panose="020F0502020204030204" pitchFamily="34" charset="0"/>
              </a:rPr>
              <a:t>No particular aspect during the course was difficult for me – I struggle more with communicating in real life! There are these specially trained people at the courses, they are used to it. But then!... I am just confused [uses in Eng.] and that’s it.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018-F-27-NCL)</a:t>
            </a: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3. ‘Life in the UK’/extra language test as reminiscence about past practices: </a:t>
            </a:r>
          </a:p>
          <a:p>
            <a:pPr marL="0" indent="0"/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It was not difficult at all – on the contrary, I felt I was doing something I am quite used to. A large mass of data, facts totally irrelevant in my real life, weird tasks no one would think of asking me ever. (005-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-26-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8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547664" y="4437112"/>
            <a:ext cx="7762916" cy="960875"/>
          </a:xfrm>
        </p:spPr>
        <p:txBody>
          <a:bodyPr/>
          <a:lstStyle/>
          <a:p>
            <a:r>
              <a:rPr lang="en-GB" sz="2000" dirty="0">
                <a:latin typeface="Calibri" pitchFamily="34" charset="0"/>
              </a:rPr>
              <a:t>THANK YOU!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en-GB" sz="2000" dirty="0">
                <a:latin typeface="Calibri" pitchFamily="34" charset="0"/>
              </a:rPr>
              <a:t>			</a:t>
            </a:r>
            <a:r>
              <a:rPr lang="ru-RU" sz="2000" dirty="0">
                <a:latin typeface="Calibri" pitchFamily="34" charset="0"/>
              </a:rPr>
              <a:t>	</a:t>
            </a:r>
            <a:endParaRPr lang="en-GB" sz="2000" dirty="0">
              <a:latin typeface="Calibri" pitchFamily="34" charset="0"/>
            </a:endParaRPr>
          </a:p>
          <a:p>
            <a:r>
              <a:rPr lang="en-GB" dirty="0">
                <a:latin typeface="Calibri" pitchFamily="34" charset="0"/>
              </a:rPr>
              <a:t>Polina </a:t>
            </a:r>
            <a:r>
              <a:rPr lang="en-GB" dirty="0" err="1">
                <a:latin typeface="Calibri" pitchFamily="34" charset="0"/>
              </a:rPr>
              <a:t>Kliuchnikova</a:t>
            </a:r>
            <a:endParaRPr lang="en-GB" dirty="0">
              <a:latin typeface="Calibri" pitchFamily="34" charset="0"/>
            </a:endParaRPr>
          </a:p>
          <a:p>
            <a:r>
              <a:rPr lang="en-GB" dirty="0">
                <a:latin typeface="Calibri" pitchFamily="34" charset="0"/>
              </a:rPr>
              <a:t>p.s.klyuchnikova@durham.ac.uk</a:t>
            </a:r>
            <a:endParaRPr lang="ru-RU" dirty="0">
              <a:latin typeface="Calibri" pitchFamily="34" charset="0"/>
            </a:endParaRPr>
          </a:p>
          <a:p>
            <a:endParaRPr lang="en-GB" sz="2000" dirty="0">
              <a:latin typeface="Calibri" pitchFamily="34" charset="0"/>
            </a:endParaRPr>
          </a:p>
        </p:txBody>
      </p:sp>
      <p:sp>
        <p:nvSpPr>
          <p:cNvPr id="8" name="Нижний колонтитул 3"/>
          <p:cNvSpPr txBox="1">
            <a:spLocks/>
          </p:cNvSpPr>
          <p:nvPr/>
        </p:nvSpPr>
        <p:spPr>
          <a:xfrm>
            <a:off x="1928794" y="5857892"/>
            <a:ext cx="6929486" cy="714380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72" y="1042858"/>
            <a:ext cx="5948356" cy="29699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239" y="5822936"/>
            <a:ext cx="1165840" cy="7842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648" y="5970122"/>
            <a:ext cx="4017329" cy="602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DUPowerpointTemplate</Template>
  <TotalTime>7840</TotalTime>
  <Words>954</Words>
  <Application>Microsoft Office PowerPoint</Application>
  <PresentationFormat>On-screen Show (4:3)</PresentationFormat>
  <Paragraphs>61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</vt:lpstr>
      <vt:lpstr>Blank</vt:lpstr>
      <vt:lpstr>No test better than life: Discourses on language learning, certification and proficiency among Russian-speaking migrants in the UK </vt:lpstr>
      <vt:lpstr>Language-centred areas of migrant experiences</vt:lpstr>
      <vt:lpstr>(1) Language learning loop: ‘It was forever until it was no more’</vt:lpstr>
      <vt:lpstr>(1) Personal adventures</vt:lpstr>
      <vt:lpstr>(1) Self-estimation on moving to the UK</vt:lpstr>
      <vt:lpstr>(2) Language certification as ‘gate-keeping’</vt:lpstr>
      <vt:lpstr>(2) Language certification as ‘gate-keeping’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Polina Kistehvost</cp:lastModifiedBy>
  <cp:revision>414</cp:revision>
  <dcterms:created xsi:type="dcterms:W3CDTF">2013-06-02T22:21:17Z</dcterms:created>
  <dcterms:modified xsi:type="dcterms:W3CDTF">2017-04-02T10:09:34Z</dcterms:modified>
</cp:coreProperties>
</file>